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60"/>
  </p:notesMasterIdLst>
  <p:handoutMasterIdLst>
    <p:handoutMasterId r:id="rId61"/>
  </p:handoutMasterIdLst>
  <p:sldIdLst>
    <p:sldId id="256" r:id="rId10"/>
    <p:sldId id="257" r:id="rId11"/>
    <p:sldId id="328" r:id="rId12"/>
    <p:sldId id="329" r:id="rId13"/>
    <p:sldId id="330" r:id="rId14"/>
    <p:sldId id="340" r:id="rId15"/>
    <p:sldId id="390" r:id="rId16"/>
    <p:sldId id="391" r:id="rId17"/>
    <p:sldId id="392" r:id="rId18"/>
    <p:sldId id="393" r:id="rId19"/>
    <p:sldId id="342" r:id="rId20"/>
    <p:sldId id="394" r:id="rId21"/>
    <p:sldId id="395" r:id="rId22"/>
    <p:sldId id="396" r:id="rId23"/>
    <p:sldId id="346" r:id="rId24"/>
    <p:sldId id="345" r:id="rId25"/>
    <p:sldId id="344" r:id="rId26"/>
    <p:sldId id="381" r:id="rId27"/>
    <p:sldId id="258" r:id="rId28"/>
    <p:sldId id="347" r:id="rId29"/>
    <p:sldId id="333" r:id="rId30"/>
    <p:sldId id="353" r:id="rId31"/>
    <p:sldId id="352" r:id="rId32"/>
    <p:sldId id="357" r:id="rId33"/>
    <p:sldId id="356" r:id="rId34"/>
    <p:sldId id="332" r:id="rId35"/>
    <p:sldId id="354" r:id="rId36"/>
    <p:sldId id="363" r:id="rId37"/>
    <p:sldId id="388" r:id="rId38"/>
    <p:sldId id="362" r:id="rId39"/>
    <p:sldId id="389" r:id="rId40"/>
    <p:sldId id="358" r:id="rId41"/>
    <p:sldId id="364" r:id="rId42"/>
    <p:sldId id="337" r:id="rId43"/>
    <p:sldId id="365" r:id="rId44"/>
    <p:sldId id="398" r:id="rId45"/>
    <p:sldId id="399" r:id="rId46"/>
    <p:sldId id="400" r:id="rId47"/>
    <p:sldId id="401" r:id="rId48"/>
    <p:sldId id="397" r:id="rId49"/>
    <p:sldId id="387" r:id="rId50"/>
    <p:sldId id="368" r:id="rId51"/>
    <p:sldId id="369" r:id="rId52"/>
    <p:sldId id="367" r:id="rId53"/>
    <p:sldId id="384" r:id="rId54"/>
    <p:sldId id="385" r:id="rId55"/>
    <p:sldId id="386" r:id="rId56"/>
    <p:sldId id="402" r:id="rId57"/>
    <p:sldId id="403" r:id="rId58"/>
    <p:sldId id="264" r:id="rId5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kudowicz" initials="BA" lastIdx="10" clrIdx="0">
    <p:extLst>
      <p:ext uri="{19B8F6BF-5375-455C-9EA6-DF929625EA0E}">
        <p15:presenceInfo xmlns="" xmlns:p15="http://schemas.microsoft.com/office/powerpoint/2012/main" userId="S-1-5-21-2307463862-1796714280-2582106076-3653" providerId="AD"/>
      </p:ext>
    </p:extLst>
  </p:cmAuthor>
  <p:cmAuthor id="2" name="Your User Name" initials="YU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E5B2A-1FC2-4DB1-A389-574265F6FD7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9E15012-24AC-4BB3-B003-95094179A29D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Zwiększona aktywność badawczo-rozwojowa przedsiębiorstw</a:t>
          </a:r>
          <a:endParaRPr lang="pl-PL" sz="1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952AD8C8-090B-406D-9259-3CAFFACD3FAE}" type="parTrans" cxnId="{332C55C1-F988-439C-9141-95AD5EE8BC5E}">
      <dgm:prSet/>
      <dgm:spPr/>
      <dgm:t>
        <a:bodyPr/>
        <a:lstStyle/>
        <a:p>
          <a:endParaRPr lang="pl-PL"/>
        </a:p>
      </dgm:t>
    </dgm:pt>
    <dgm:pt modelId="{467CEEBC-7612-4A56-B63F-D673EABCD570}" type="sibTrans" cxnId="{332C55C1-F988-439C-9141-95AD5EE8BC5E}">
      <dgm:prSet/>
      <dgm:spPr/>
      <dgm:t>
        <a:bodyPr/>
        <a:lstStyle/>
        <a:p>
          <a:endParaRPr lang="pl-PL"/>
        </a:p>
      </dgm:t>
    </dgm:pt>
    <dgm:pt modelId="{D15B1353-1EE0-4E8B-A39B-9DEB86AF2085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Lepsze warunki dla rozwoju MŚP</a:t>
          </a:r>
          <a:endParaRPr lang="pl-PL" sz="1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B6ADA29D-5CD2-429A-830A-E16C34F7FB56}" type="parTrans" cxnId="{ADA05790-802E-489F-955C-C0D9D86EFF03}">
      <dgm:prSet/>
      <dgm:spPr/>
      <dgm:t>
        <a:bodyPr/>
        <a:lstStyle/>
        <a:p>
          <a:endParaRPr lang="pl-PL"/>
        </a:p>
      </dgm:t>
    </dgm:pt>
    <dgm:pt modelId="{E1339FD3-B17A-4A44-A47F-CB7325911CE0}" type="sibTrans" cxnId="{ADA05790-802E-489F-955C-C0D9D86EFF03}">
      <dgm:prSet/>
      <dgm:spPr/>
      <dgm:t>
        <a:bodyPr/>
        <a:lstStyle/>
        <a:p>
          <a:endParaRPr lang="pl-PL"/>
        </a:p>
      </dgm:t>
    </dgm:pt>
    <dgm:pt modelId="{48ED90DB-2C96-4655-ACBD-22712E7D7EBD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Zwiększony poziom handlu zagranicznego sektora MŚP</a:t>
          </a:r>
          <a:endParaRPr lang="pl-PL" sz="1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6630AA93-4BCC-4E04-AD8F-7B7FFD04A224}" type="parTrans" cxnId="{5FBF5402-846B-465E-8E88-970EE2F8E350}">
      <dgm:prSet/>
      <dgm:spPr/>
      <dgm:t>
        <a:bodyPr/>
        <a:lstStyle/>
        <a:p>
          <a:endParaRPr lang="pl-PL"/>
        </a:p>
      </dgm:t>
    </dgm:pt>
    <dgm:pt modelId="{02E33AC2-6B7D-4171-97B0-6E46C5A61645}" type="sibTrans" cxnId="{5FBF5402-846B-465E-8E88-970EE2F8E350}">
      <dgm:prSet/>
      <dgm:spPr/>
      <dgm:t>
        <a:bodyPr/>
        <a:lstStyle/>
        <a:p>
          <a:endParaRPr lang="pl-PL"/>
        </a:p>
      </dgm:t>
    </dgm:pt>
    <dgm:pt modelId="{9279809C-7971-4FBF-AB7A-13A6243AEBA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Zwiększone zastosowanie innowacji w przedsiębiorstwach sektora MŚP</a:t>
          </a:r>
          <a:endParaRPr lang="pl-PL" sz="1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4AD7ED6-6843-42DA-83E4-BE9EE84DEFFF}" type="parTrans" cxnId="{906709BD-EAC4-443E-8F26-6D5B490825DA}">
      <dgm:prSet/>
      <dgm:spPr/>
      <dgm:t>
        <a:bodyPr/>
        <a:lstStyle/>
        <a:p>
          <a:endParaRPr lang="pl-PL"/>
        </a:p>
      </dgm:t>
    </dgm:pt>
    <dgm:pt modelId="{E2453F7C-69C1-487D-BAD4-7E38AD1AE7F1}" type="sibTrans" cxnId="{906709BD-EAC4-443E-8F26-6D5B490825DA}">
      <dgm:prSet/>
      <dgm:spPr/>
      <dgm:t>
        <a:bodyPr/>
        <a:lstStyle/>
        <a:p>
          <a:endParaRPr lang="pl-PL"/>
        </a:p>
      </dgm:t>
    </dgm:pt>
    <dgm:pt modelId="{3A99142A-2A0B-4890-B7FB-DF6B5F2A48C1}" type="pres">
      <dgm:prSet presAssocID="{A34E5B2A-1FC2-4DB1-A389-574265F6FD77}" presName="linearFlow" presStyleCnt="0">
        <dgm:presLayoutVars>
          <dgm:dir/>
          <dgm:resizeHandles val="exact"/>
        </dgm:presLayoutVars>
      </dgm:prSet>
      <dgm:spPr/>
    </dgm:pt>
    <dgm:pt modelId="{10974755-44B7-4A04-BD41-2C5EEB74B17B}" type="pres">
      <dgm:prSet presAssocID="{99E15012-24AC-4BB3-B003-95094179A29D}" presName="composite" presStyleCnt="0"/>
      <dgm:spPr/>
    </dgm:pt>
    <dgm:pt modelId="{2E2E67AB-C51A-4CC5-96A8-FB92BE3F8146}" type="pres">
      <dgm:prSet presAssocID="{99E15012-24AC-4BB3-B003-95094179A29D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B79D37-A658-48C2-911D-D7650C5C900B}" type="pres">
      <dgm:prSet presAssocID="{99E15012-24AC-4BB3-B003-95094179A29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11370D-2FE9-431A-9722-4A42B197F7F3}" type="pres">
      <dgm:prSet presAssocID="{467CEEBC-7612-4A56-B63F-D673EABCD570}" presName="spacing" presStyleCnt="0"/>
      <dgm:spPr/>
    </dgm:pt>
    <dgm:pt modelId="{AF49669B-C1A9-44ED-ABE1-B536B8D9D2DD}" type="pres">
      <dgm:prSet presAssocID="{D15B1353-1EE0-4E8B-A39B-9DEB86AF2085}" presName="composite" presStyleCnt="0"/>
      <dgm:spPr/>
    </dgm:pt>
    <dgm:pt modelId="{58BAE285-CC6A-4D4E-B226-F9DC62A49579}" type="pres">
      <dgm:prSet presAssocID="{D15B1353-1EE0-4E8B-A39B-9DEB86AF2085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239BA1-0DE3-4899-AC0F-1E4025DE140E}" type="pres">
      <dgm:prSet presAssocID="{D15B1353-1EE0-4E8B-A39B-9DEB86AF208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257569-5604-43F1-BF28-89A58CD5D091}" type="pres">
      <dgm:prSet presAssocID="{E1339FD3-B17A-4A44-A47F-CB7325911CE0}" presName="spacing" presStyleCnt="0"/>
      <dgm:spPr/>
    </dgm:pt>
    <dgm:pt modelId="{3491CFB9-AB6A-4CB1-9803-D2140EEE21B2}" type="pres">
      <dgm:prSet presAssocID="{48ED90DB-2C96-4655-ACBD-22712E7D7EBD}" presName="composite" presStyleCnt="0"/>
      <dgm:spPr/>
    </dgm:pt>
    <dgm:pt modelId="{CFF76A53-E026-44D3-9BC2-87B53301341B}" type="pres">
      <dgm:prSet presAssocID="{48ED90DB-2C96-4655-ACBD-22712E7D7EBD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46A97F5-5C30-49DA-8974-5DFD18C4B204}" type="pres">
      <dgm:prSet presAssocID="{48ED90DB-2C96-4655-ACBD-22712E7D7EB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8FEE1F-A0E0-43CD-BB15-53BD4ED956F4}" type="pres">
      <dgm:prSet presAssocID="{02E33AC2-6B7D-4171-97B0-6E46C5A61645}" presName="spacing" presStyleCnt="0"/>
      <dgm:spPr/>
    </dgm:pt>
    <dgm:pt modelId="{35E65D2F-EEF7-487F-8765-1D5611891DDE}" type="pres">
      <dgm:prSet presAssocID="{9279809C-7971-4FBF-AB7A-13A6243AEBA8}" presName="composite" presStyleCnt="0"/>
      <dgm:spPr/>
    </dgm:pt>
    <dgm:pt modelId="{58D73C62-8D75-4463-BBAE-B42909922E2A}" type="pres">
      <dgm:prSet presAssocID="{9279809C-7971-4FBF-AB7A-13A6243AEBA8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5994677-73B5-4793-9134-D8315DCB17D4}" type="pres">
      <dgm:prSet presAssocID="{9279809C-7971-4FBF-AB7A-13A6243AEBA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DA05790-802E-489F-955C-C0D9D86EFF03}" srcId="{A34E5B2A-1FC2-4DB1-A389-574265F6FD77}" destId="{D15B1353-1EE0-4E8B-A39B-9DEB86AF2085}" srcOrd="1" destOrd="0" parTransId="{B6ADA29D-5CD2-429A-830A-E16C34F7FB56}" sibTransId="{E1339FD3-B17A-4A44-A47F-CB7325911CE0}"/>
    <dgm:cxn modelId="{332C55C1-F988-439C-9141-95AD5EE8BC5E}" srcId="{A34E5B2A-1FC2-4DB1-A389-574265F6FD77}" destId="{99E15012-24AC-4BB3-B003-95094179A29D}" srcOrd="0" destOrd="0" parTransId="{952AD8C8-090B-406D-9259-3CAFFACD3FAE}" sibTransId="{467CEEBC-7612-4A56-B63F-D673EABCD570}"/>
    <dgm:cxn modelId="{5FBF5402-846B-465E-8E88-970EE2F8E350}" srcId="{A34E5B2A-1FC2-4DB1-A389-574265F6FD77}" destId="{48ED90DB-2C96-4655-ACBD-22712E7D7EBD}" srcOrd="2" destOrd="0" parTransId="{6630AA93-4BCC-4E04-AD8F-7B7FFD04A224}" sibTransId="{02E33AC2-6B7D-4171-97B0-6E46C5A61645}"/>
    <dgm:cxn modelId="{C6BD2866-420C-4646-A59E-86FFA485D682}" type="presOf" srcId="{99E15012-24AC-4BB3-B003-95094179A29D}" destId="{A4B79D37-A658-48C2-911D-D7650C5C900B}" srcOrd="0" destOrd="0" presId="urn:microsoft.com/office/officeart/2005/8/layout/vList3#1"/>
    <dgm:cxn modelId="{5F3E5CF5-078E-4B97-8684-0CE506FB484D}" type="presOf" srcId="{9279809C-7971-4FBF-AB7A-13A6243AEBA8}" destId="{85994677-73B5-4793-9134-D8315DCB17D4}" srcOrd="0" destOrd="0" presId="urn:microsoft.com/office/officeart/2005/8/layout/vList3#1"/>
    <dgm:cxn modelId="{BFC7A73B-6F4D-40F9-AC83-E069D98F880E}" type="presOf" srcId="{48ED90DB-2C96-4655-ACBD-22712E7D7EBD}" destId="{146A97F5-5C30-49DA-8974-5DFD18C4B204}" srcOrd="0" destOrd="0" presId="urn:microsoft.com/office/officeart/2005/8/layout/vList3#1"/>
    <dgm:cxn modelId="{470AFC71-4F77-452D-837D-4A065E4D96CD}" type="presOf" srcId="{A34E5B2A-1FC2-4DB1-A389-574265F6FD77}" destId="{3A99142A-2A0B-4890-B7FB-DF6B5F2A48C1}" srcOrd="0" destOrd="0" presId="urn:microsoft.com/office/officeart/2005/8/layout/vList3#1"/>
    <dgm:cxn modelId="{963E2618-DAD2-40FE-8B6C-4C0A8A55340D}" type="presOf" srcId="{D15B1353-1EE0-4E8B-A39B-9DEB86AF2085}" destId="{92239BA1-0DE3-4899-AC0F-1E4025DE140E}" srcOrd="0" destOrd="0" presId="urn:microsoft.com/office/officeart/2005/8/layout/vList3#1"/>
    <dgm:cxn modelId="{906709BD-EAC4-443E-8F26-6D5B490825DA}" srcId="{A34E5B2A-1FC2-4DB1-A389-574265F6FD77}" destId="{9279809C-7971-4FBF-AB7A-13A6243AEBA8}" srcOrd="3" destOrd="0" parTransId="{04AD7ED6-6843-42DA-83E4-BE9EE84DEFFF}" sibTransId="{E2453F7C-69C1-487D-BAD4-7E38AD1AE7F1}"/>
    <dgm:cxn modelId="{BEB3096B-1CBE-43A9-9CAF-F056326C6514}" type="presParOf" srcId="{3A99142A-2A0B-4890-B7FB-DF6B5F2A48C1}" destId="{10974755-44B7-4A04-BD41-2C5EEB74B17B}" srcOrd="0" destOrd="0" presId="urn:microsoft.com/office/officeart/2005/8/layout/vList3#1"/>
    <dgm:cxn modelId="{6E88510E-A629-42DB-B789-BB71A9DAAED9}" type="presParOf" srcId="{10974755-44B7-4A04-BD41-2C5EEB74B17B}" destId="{2E2E67AB-C51A-4CC5-96A8-FB92BE3F8146}" srcOrd="0" destOrd="0" presId="urn:microsoft.com/office/officeart/2005/8/layout/vList3#1"/>
    <dgm:cxn modelId="{66BDE1BD-D71E-42E2-BAC9-55684847E8A9}" type="presParOf" srcId="{10974755-44B7-4A04-BD41-2C5EEB74B17B}" destId="{A4B79D37-A658-48C2-911D-D7650C5C900B}" srcOrd="1" destOrd="0" presId="urn:microsoft.com/office/officeart/2005/8/layout/vList3#1"/>
    <dgm:cxn modelId="{D7F94572-DF00-4898-825B-BE39A84E2B7D}" type="presParOf" srcId="{3A99142A-2A0B-4890-B7FB-DF6B5F2A48C1}" destId="{8111370D-2FE9-431A-9722-4A42B197F7F3}" srcOrd="1" destOrd="0" presId="urn:microsoft.com/office/officeart/2005/8/layout/vList3#1"/>
    <dgm:cxn modelId="{D5C679DE-AC32-421A-B202-A37AEF66446F}" type="presParOf" srcId="{3A99142A-2A0B-4890-B7FB-DF6B5F2A48C1}" destId="{AF49669B-C1A9-44ED-ABE1-B536B8D9D2DD}" srcOrd="2" destOrd="0" presId="urn:microsoft.com/office/officeart/2005/8/layout/vList3#1"/>
    <dgm:cxn modelId="{DE15C1A6-3748-4FCD-8B8C-0EDE7B5E8D74}" type="presParOf" srcId="{AF49669B-C1A9-44ED-ABE1-B536B8D9D2DD}" destId="{58BAE285-CC6A-4D4E-B226-F9DC62A49579}" srcOrd="0" destOrd="0" presId="urn:microsoft.com/office/officeart/2005/8/layout/vList3#1"/>
    <dgm:cxn modelId="{2BB443B8-B9F9-48B7-9700-A177D9E3B058}" type="presParOf" srcId="{AF49669B-C1A9-44ED-ABE1-B536B8D9D2DD}" destId="{92239BA1-0DE3-4899-AC0F-1E4025DE140E}" srcOrd="1" destOrd="0" presId="urn:microsoft.com/office/officeart/2005/8/layout/vList3#1"/>
    <dgm:cxn modelId="{99179D6B-BC40-4729-B397-6C077BA17BB2}" type="presParOf" srcId="{3A99142A-2A0B-4890-B7FB-DF6B5F2A48C1}" destId="{A8257569-5604-43F1-BF28-89A58CD5D091}" srcOrd="3" destOrd="0" presId="urn:microsoft.com/office/officeart/2005/8/layout/vList3#1"/>
    <dgm:cxn modelId="{1920AFE5-F233-4403-8D0B-3675A45347ED}" type="presParOf" srcId="{3A99142A-2A0B-4890-B7FB-DF6B5F2A48C1}" destId="{3491CFB9-AB6A-4CB1-9803-D2140EEE21B2}" srcOrd="4" destOrd="0" presId="urn:microsoft.com/office/officeart/2005/8/layout/vList3#1"/>
    <dgm:cxn modelId="{874EEA29-4F42-4AD3-BC70-40F437837F63}" type="presParOf" srcId="{3491CFB9-AB6A-4CB1-9803-D2140EEE21B2}" destId="{CFF76A53-E026-44D3-9BC2-87B53301341B}" srcOrd="0" destOrd="0" presId="urn:microsoft.com/office/officeart/2005/8/layout/vList3#1"/>
    <dgm:cxn modelId="{6A82AF8B-2F8F-4191-A4F0-DD2BDBC8945A}" type="presParOf" srcId="{3491CFB9-AB6A-4CB1-9803-D2140EEE21B2}" destId="{146A97F5-5C30-49DA-8974-5DFD18C4B204}" srcOrd="1" destOrd="0" presId="urn:microsoft.com/office/officeart/2005/8/layout/vList3#1"/>
    <dgm:cxn modelId="{E42DAA14-2453-4D5A-BE80-9874D8382EE7}" type="presParOf" srcId="{3A99142A-2A0B-4890-B7FB-DF6B5F2A48C1}" destId="{4A8FEE1F-A0E0-43CD-BB15-53BD4ED956F4}" srcOrd="5" destOrd="0" presId="urn:microsoft.com/office/officeart/2005/8/layout/vList3#1"/>
    <dgm:cxn modelId="{7FF6F038-371A-4298-9B42-18CF6FD05005}" type="presParOf" srcId="{3A99142A-2A0B-4890-B7FB-DF6B5F2A48C1}" destId="{35E65D2F-EEF7-487F-8765-1D5611891DDE}" srcOrd="6" destOrd="0" presId="urn:microsoft.com/office/officeart/2005/8/layout/vList3#1"/>
    <dgm:cxn modelId="{6AD0F270-451B-45B6-8AEB-F390A6AF73FB}" type="presParOf" srcId="{35E65D2F-EEF7-487F-8765-1D5611891DDE}" destId="{58D73C62-8D75-4463-BBAE-B42909922E2A}" srcOrd="0" destOrd="0" presId="urn:microsoft.com/office/officeart/2005/8/layout/vList3#1"/>
    <dgm:cxn modelId="{43742B8B-0ECA-4628-A054-A782CBDB3127}" type="presParOf" srcId="{35E65D2F-EEF7-487F-8765-1D5611891DDE}" destId="{85994677-73B5-4793-9134-D8315DCB17D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a)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projekty wdrażające </a:t>
          </a:r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długoterminowe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(kompleksowe) strategie biznesowe.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b)  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projekty wdrażające nowoczesne metody zarządzania, prowadzące do zmian organizacyjno-procesowych przedsiębiorstw, np.:</a:t>
          </a:r>
        </a:p>
        <a:p>
          <a:pPr algn="just"/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- otwieranie nowych kanałów biznesowych (w tym handel elektroniczny);</a:t>
          </a:r>
        </a:p>
        <a:p>
          <a:pPr algn="just"/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- dostosowanie produkcji do wymagań rynku zagranicznego;</a:t>
          </a:r>
        </a:p>
        <a:p>
          <a:pPr algn="just"/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- tworzenie działów obsługi eksportu, certyfikacji, logistyki.</a:t>
          </a:r>
          <a:endParaRPr lang="pl-PL" sz="12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78009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Y="848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75426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Y="772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2650C385-B591-45C5-877B-B0CC66365D64}" type="presOf" srcId="{C334ECD7-F7C5-4C4F-AB0E-713F0D665697}" destId="{DDF60953-BCE6-4336-AE30-99F846946B26}" srcOrd="1" destOrd="0" presId="urn:microsoft.com/office/officeart/2005/8/layout/vList4#9"/>
    <dgm:cxn modelId="{63A1B355-EADD-4E55-B0FF-8EEF4FA66FBC}" type="presOf" srcId="{C334ECD7-F7C5-4C4F-AB0E-713F0D665697}" destId="{9FC189E7-72A2-449E-86AF-512D9A463E12}" srcOrd="0" destOrd="0" presId="urn:microsoft.com/office/officeart/2005/8/layout/vList4#9"/>
    <dgm:cxn modelId="{9B73DB56-F14D-4171-9C1B-8BCB1ED3DBDC}" type="presOf" srcId="{750FF431-2C3F-421A-AAFF-C7CE537CAD38}" destId="{B3050A60-8EC3-45CB-A20A-E25BD30C40A7}" srcOrd="0" destOrd="0" presId="urn:microsoft.com/office/officeart/2005/8/layout/vList4#9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6AE120E7-4F6F-4A3E-808A-CEAD434A62D2}" type="presOf" srcId="{4BACA7BD-96D1-4A05-A7FB-1DAA4D5B2D6C}" destId="{DD653B6C-DFF7-464F-A0B1-B26C5857E1A7}" srcOrd="0" destOrd="0" presId="urn:microsoft.com/office/officeart/2005/8/layout/vList4#9"/>
    <dgm:cxn modelId="{CA100BA5-1756-4E0A-829E-9E2CD74692BB}" type="presOf" srcId="{750FF431-2C3F-421A-AAFF-C7CE537CAD38}" destId="{03D17A5F-4E5E-4B16-B844-2BE961E37D3E}" srcOrd="1" destOrd="0" presId="urn:microsoft.com/office/officeart/2005/8/layout/vList4#9"/>
    <dgm:cxn modelId="{B2EA4468-F7CA-45E0-93B7-C611B50A56F3}" type="presParOf" srcId="{DD653B6C-DFF7-464F-A0B1-B26C5857E1A7}" destId="{A0B7F8EB-FFCF-4A96-91C8-203960773E2E}" srcOrd="0" destOrd="0" presId="urn:microsoft.com/office/officeart/2005/8/layout/vList4#9"/>
    <dgm:cxn modelId="{EE38D807-CADC-4621-BC25-187F71A3EF37}" type="presParOf" srcId="{A0B7F8EB-FFCF-4A96-91C8-203960773E2E}" destId="{B3050A60-8EC3-45CB-A20A-E25BD30C40A7}" srcOrd="0" destOrd="0" presId="urn:microsoft.com/office/officeart/2005/8/layout/vList4#9"/>
    <dgm:cxn modelId="{AD389EA4-FE58-4900-BF5A-0FAAF22A36B2}" type="presParOf" srcId="{A0B7F8EB-FFCF-4A96-91C8-203960773E2E}" destId="{29B3F5ED-E818-4C6A-AF6A-A3D022487630}" srcOrd="1" destOrd="0" presId="urn:microsoft.com/office/officeart/2005/8/layout/vList4#9"/>
    <dgm:cxn modelId="{AC4BED50-09EB-4F8B-9296-BF4498436928}" type="presParOf" srcId="{A0B7F8EB-FFCF-4A96-91C8-203960773E2E}" destId="{03D17A5F-4E5E-4B16-B844-2BE961E37D3E}" srcOrd="2" destOrd="0" presId="urn:microsoft.com/office/officeart/2005/8/layout/vList4#9"/>
    <dgm:cxn modelId="{422640F6-C924-48A1-86AC-B89EFCC9C6C9}" type="presParOf" srcId="{DD653B6C-DFF7-464F-A0B1-B26C5857E1A7}" destId="{86F4DE6B-C002-46E2-8087-DFF32BC65C85}" srcOrd="1" destOrd="0" presId="urn:microsoft.com/office/officeart/2005/8/layout/vList4#9"/>
    <dgm:cxn modelId="{59B73AC9-858C-43B1-A804-E6BFBD504EEC}" type="presParOf" srcId="{DD653B6C-DFF7-464F-A0B1-B26C5857E1A7}" destId="{220BB8F7-D8B6-4510-A3D2-78A28B84D065}" srcOrd="2" destOrd="0" presId="urn:microsoft.com/office/officeart/2005/8/layout/vList4#9"/>
    <dgm:cxn modelId="{0054296B-22BB-4DD3-8098-07C340AD671C}" type="presParOf" srcId="{220BB8F7-D8B6-4510-A3D2-78A28B84D065}" destId="{9FC189E7-72A2-449E-86AF-512D9A463E12}" srcOrd="0" destOrd="0" presId="urn:microsoft.com/office/officeart/2005/8/layout/vList4#9"/>
    <dgm:cxn modelId="{F26D1787-2BE2-450E-A800-224F584C5E15}" type="presParOf" srcId="{220BB8F7-D8B6-4510-A3D2-78A28B84D065}" destId="{7E6FF60A-1917-4C1D-B114-7396F4798C77}" srcOrd="1" destOrd="0" presId="urn:microsoft.com/office/officeart/2005/8/layout/vList4#9"/>
    <dgm:cxn modelId="{753EE62B-91C2-4272-BD3C-26D64E9277FE}" type="presParOf" srcId="{220BB8F7-D8B6-4510-A3D2-78A28B84D065}" destId="{DDF60953-BCE6-4336-AE30-99F846946B26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Wsparciem objęte będą projekty dotyczące nawiązywania i utrzymywania kontaktów gospodarczych przedsiębiorstw na rynkach krajowych i międzynarodowych – wdrażające Plany rozwoju eksportu/internacjonalizacji przedsiębiorstwa, obejmujące np.: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wizyty studyjne i misje zagraniczne;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udział w krajowych i międzynarodowych targach i wystawach branżowych;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udział w innych ważnych dla wybranej branży wydarzeniach o charakterze międzynarodowym;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organizacja zbiorowych wystaw na terenie działalności przedsiębiorstwa.</a:t>
          </a: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1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F5346A2-CCD8-4012-B156-C68E4D103E65}" type="presOf" srcId="{750FF431-2C3F-421A-AAFF-C7CE537CAD38}" destId="{03D17A5F-4E5E-4B16-B844-2BE961E37D3E}" srcOrd="1" destOrd="0" presId="urn:microsoft.com/office/officeart/2005/8/layout/vList4#10"/>
    <dgm:cxn modelId="{52979D0D-EAB5-4482-BD6E-49C51639125B}" type="presOf" srcId="{750FF431-2C3F-421A-AAFF-C7CE537CAD38}" destId="{B3050A60-8EC3-45CB-A20A-E25BD30C40A7}" srcOrd="0" destOrd="0" presId="urn:microsoft.com/office/officeart/2005/8/layout/vList4#10"/>
    <dgm:cxn modelId="{4FCCE3E8-5ED7-48DB-B591-6E2D573B9AB5}" type="presOf" srcId="{4BACA7BD-96D1-4A05-A7FB-1DAA4D5B2D6C}" destId="{DD653B6C-DFF7-464F-A0B1-B26C5857E1A7}" srcOrd="0" destOrd="0" presId="urn:microsoft.com/office/officeart/2005/8/layout/vList4#10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B11ECA9F-7153-47E5-86B8-2972A1E3B473}" type="presParOf" srcId="{DD653B6C-DFF7-464F-A0B1-B26C5857E1A7}" destId="{A0B7F8EB-FFCF-4A96-91C8-203960773E2E}" srcOrd="0" destOrd="0" presId="urn:microsoft.com/office/officeart/2005/8/layout/vList4#10"/>
    <dgm:cxn modelId="{4121BF38-B564-4162-9651-BEC600C9ACD5}" type="presParOf" srcId="{A0B7F8EB-FFCF-4A96-91C8-203960773E2E}" destId="{B3050A60-8EC3-45CB-A20A-E25BD30C40A7}" srcOrd="0" destOrd="0" presId="urn:microsoft.com/office/officeart/2005/8/layout/vList4#10"/>
    <dgm:cxn modelId="{3CAC8ABE-5574-4625-AB94-42436E3A1AF6}" type="presParOf" srcId="{A0B7F8EB-FFCF-4A96-91C8-203960773E2E}" destId="{29B3F5ED-E818-4C6A-AF6A-A3D022487630}" srcOrd="1" destOrd="0" presId="urn:microsoft.com/office/officeart/2005/8/layout/vList4#10"/>
    <dgm:cxn modelId="{4D3DCC7E-B6D4-4118-A0C5-C064FB1791AB}" type="presParOf" srcId="{A0B7F8EB-FFCF-4A96-91C8-203960773E2E}" destId="{03D17A5F-4E5E-4B16-B844-2BE961E37D3E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F10810-2370-4B2C-8637-763202C5AA9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FE2BE3-FAE9-4E23-B63C-3D938B591C07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1.5A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E7A9822-FABA-498E-B57F-DBDA9B1C27DB}" type="parTrans" cxnId="{7A395837-2D0D-40C1-93E9-C7F5E60957E4}">
      <dgm:prSet/>
      <dgm:spPr/>
      <dgm:t>
        <a:bodyPr/>
        <a:lstStyle/>
        <a:p>
          <a:endParaRPr lang="pl-PL"/>
        </a:p>
      </dgm:t>
    </dgm:pt>
    <dgm:pt modelId="{8B0FAA3A-0FCE-4B74-A893-29E282A8D5C5}" type="sibTrans" cxnId="{7A395837-2D0D-40C1-93E9-C7F5E60957E4}">
      <dgm:prSet/>
      <dgm:spPr/>
      <dgm:t>
        <a:bodyPr/>
        <a:lstStyle/>
        <a:p>
          <a:endParaRPr lang="pl-PL"/>
        </a:p>
      </dgm:t>
    </dgm:pt>
    <dgm:pt modelId="{A3C351D1-0356-4883-9F2C-786883AC0AED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b="0" dirty="0" smtClean="0">
              <a:latin typeface="+mn-lt"/>
              <a:cs typeface="Arial" pitchFamily="34" charset="0"/>
            </a:rPr>
            <a:t>Wsparcie innowacyjności produktowej i procesowej MŚP</a:t>
          </a:r>
          <a:r>
            <a:rPr lang="pl-PL" sz="1400" b="1" dirty="0" smtClean="0"/>
            <a:t>	</a:t>
          </a:r>
          <a:endParaRPr lang="pl-PL" sz="1400" dirty="0">
            <a:latin typeface="Arial" pitchFamily="34" charset="0"/>
            <a:cs typeface="Arial" pitchFamily="34" charset="0"/>
          </a:endParaRPr>
        </a:p>
      </dgm:t>
    </dgm:pt>
    <dgm:pt modelId="{6E2436F3-C856-4EF7-B0B5-FA272A3F608A}" type="parTrans" cxnId="{3135345F-3E14-45E8-A741-2FD6B96BE5A7}">
      <dgm:prSet/>
      <dgm:spPr/>
      <dgm:t>
        <a:bodyPr/>
        <a:lstStyle/>
        <a:p>
          <a:endParaRPr lang="pl-PL"/>
        </a:p>
      </dgm:t>
    </dgm:pt>
    <dgm:pt modelId="{774BD18A-6472-48F7-B3BB-9A233B71BCBF}" type="sibTrans" cxnId="{3135345F-3E14-45E8-A741-2FD6B96BE5A7}">
      <dgm:prSet/>
      <dgm:spPr/>
      <dgm:t>
        <a:bodyPr/>
        <a:lstStyle/>
        <a:p>
          <a:endParaRPr lang="pl-PL"/>
        </a:p>
      </dgm:t>
    </dgm:pt>
    <dgm:pt modelId="{35C6E81C-70F0-41FF-A6FF-4F4D1968217E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1.5B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8C1C677-E5FB-48CF-AE3D-17C53BCBE5DB}" type="parTrans" cxnId="{4356211E-8A10-4A95-879F-E68220901D9B}">
      <dgm:prSet/>
      <dgm:spPr/>
      <dgm:t>
        <a:bodyPr/>
        <a:lstStyle/>
        <a:p>
          <a:endParaRPr lang="pl-PL"/>
        </a:p>
      </dgm:t>
    </dgm:pt>
    <dgm:pt modelId="{277F1598-B836-462F-93CA-6E1A90F9A584}" type="sibTrans" cxnId="{4356211E-8A10-4A95-879F-E68220901D9B}">
      <dgm:prSet/>
      <dgm:spPr/>
      <dgm:t>
        <a:bodyPr/>
        <a:lstStyle/>
        <a:p>
          <a:endParaRPr lang="pl-PL"/>
        </a:p>
      </dgm:t>
    </dgm:pt>
    <dgm:pt modelId="{9B62F3D2-0DAD-4DA6-B3F1-C7B3E6A327CB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latin typeface="+mn-lt"/>
              <a:cs typeface="Arial" pitchFamily="34" charset="0"/>
            </a:rPr>
            <a:t>Wsparcie na inwestycje w zakresie wdrożenia wyników prac B+R w działalności przedsiębiorstw</a:t>
          </a:r>
          <a:endParaRPr lang="pl-PL" sz="1400" dirty="0">
            <a:latin typeface="+mn-lt"/>
            <a:cs typeface="Arial" pitchFamily="34" charset="0"/>
          </a:endParaRPr>
        </a:p>
      </dgm:t>
    </dgm:pt>
    <dgm:pt modelId="{27CA4B2E-0E66-463C-AC42-71732E5D5503}" type="parTrans" cxnId="{C44618F7-9964-4EFE-A586-8D59CA0671BF}">
      <dgm:prSet/>
      <dgm:spPr/>
      <dgm:t>
        <a:bodyPr/>
        <a:lstStyle/>
        <a:p>
          <a:endParaRPr lang="pl-PL"/>
        </a:p>
      </dgm:t>
    </dgm:pt>
    <dgm:pt modelId="{187BDEF1-9EE7-45E7-8D74-C5B2877954FE}" type="sibTrans" cxnId="{C44618F7-9964-4EFE-A586-8D59CA0671BF}">
      <dgm:prSet/>
      <dgm:spPr/>
      <dgm:t>
        <a:bodyPr/>
        <a:lstStyle/>
        <a:p>
          <a:endParaRPr lang="pl-PL"/>
        </a:p>
      </dgm:t>
    </dgm:pt>
    <dgm:pt modelId="{DED0EEDB-19B0-4798-8AE7-9CD56CC4792F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1.5C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1C1BEF7-8050-4695-87AD-AD82BF3B988E}" type="parTrans" cxnId="{C0C68033-B87B-40E5-A6F1-CCC179E97750}">
      <dgm:prSet/>
      <dgm:spPr/>
      <dgm:t>
        <a:bodyPr/>
        <a:lstStyle/>
        <a:p>
          <a:endParaRPr lang="pl-PL"/>
        </a:p>
      </dgm:t>
    </dgm:pt>
    <dgm:pt modelId="{D834ACD0-AEF7-46BC-9417-1307A791DEFD}" type="sibTrans" cxnId="{C0C68033-B87B-40E5-A6F1-CCC179E97750}">
      <dgm:prSet/>
      <dgm:spPr/>
      <dgm:t>
        <a:bodyPr/>
        <a:lstStyle/>
        <a:p>
          <a:endParaRPr lang="pl-PL"/>
        </a:p>
      </dgm:t>
    </dgm:pt>
    <dgm:pt modelId="{E80772FC-826D-4594-9E95-89C1427D83E3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Wsparcie dotyczące zwiększenia konkurencyjności MŚP  </a:t>
          </a:r>
          <a:r>
            <a:rPr lang="pl-PL" sz="1000" dirty="0" smtClean="0">
              <a:solidFill>
                <a:schemeClr val="tx1"/>
              </a:solidFill>
              <a:latin typeface="+mn-lt"/>
              <a:cs typeface="Arial" pitchFamily="34" charset="0"/>
            </a:rPr>
            <a:t>(zakup sprzętu produkcyjnego nowoczesnych maszyn i urządzeń, inwestycje prowadzące do zwiększenia skali działalności)</a:t>
          </a:r>
          <a:endParaRPr lang="pl-PL" sz="10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C0E5405-B568-4F04-8396-FA5FA98E2D04}" type="parTrans" cxnId="{04482A52-D466-4E13-BD92-5861CF73996B}">
      <dgm:prSet/>
      <dgm:spPr/>
      <dgm:t>
        <a:bodyPr/>
        <a:lstStyle/>
        <a:p>
          <a:endParaRPr lang="pl-PL"/>
        </a:p>
      </dgm:t>
    </dgm:pt>
    <dgm:pt modelId="{0D637FEC-A86B-4F0D-A4BC-B5FDF31E82F0}" type="sibTrans" cxnId="{04482A52-D466-4E13-BD92-5861CF73996B}">
      <dgm:prSet/>
      <dgm:spPr/>
      <dgm:t>
        <a:bodyPr/>
        <a:lstStyle/>
        <a:p>
          <a:endParaRPr lang="pl-PL"/>
        </a:p>
      </dgm:t>
    </dgm:pt>
    <dgm:pt modelId="{E054FCE8-7FBA-4CA9-ACB7-8F4D4EBCF899}" type="pres">
      <dgm:prSet presAssocID="{E6F10810-2370-4B2C-8637-763202C5AA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4BAC095-2F71-401D-8BC7-D737748199EB}" type="pres">
      <dgm:prSet presAssocID="{61FE2BE3-FAE9-4E23-B63C-3D938B591C07}" presName="composite" presStyleCnt="0"/>
      <dgm:spPr/>
    </dgm:pt>
    <dgm:pt modelId="{D4D6CE0D-BCB9-4CD8-B417-CD75EC7E9522}" type="pres">
      <dgm:prSet presAssocID="{61FE2BE3-FAE9-4E23-B63C-3D938B591C0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FC3972-06BF-4CAA-9578-02B4AA664309}" type="pres">
      <dgm:prSet presAssocID="{61FE2BE3-FAE9-4E23-B63C-3D938B591C0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9135B7-9844-4E45-9EF1-93CCD72D533E}" type="pres">
      <dgm:prSet presAssocID="{8B0FAA3A-0FCE-4B74-A893-29E282A8D5C5}" presName="sp" presStyleCnt="0"/>
      <dgm:spPr/>
    </dgm:pt>
    <dgm:pt modelId="{B49FD06C-EE0B-4CD3-95E8-C6A5346D173D}" type="pres">
      <dgm:prSet presAssocID="{35C6E81C-70F0-41FF-A6FF-4F4D1968217E}" presName="composite" presStyleCnt="0"/>
      <dgm:spPr/>
    </dgm:pt>
    <dgm:pt modelId="{B5B55D5C-9E45-4A2C-A2B3-C76C503C68D3}" type="pres">
      <dgm:prSet presAssocID="{35C6E81C-70F0-41FF-A6FF-4F4D196821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E38CF0-A9F4-480B-BF41-D0BC91FB0DFF}" type="pres">
      <dgm:prSet presAssocID="{35C6E81C-70F0-41FF-A6FF-4F4D196821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EA1686-FBBF-478E-AFFA-68CACF903CC5}" type="pres">
      <dgm:prSet presAssocID="{277F1598-B836-462F-93CA-6E1A90F9A584}" presName="sp" presStyleCnt="0"/>
      <dgm:spPr/>
    </dgm:pt>
    <dgm:pt modelId="{9F60FBFE-D275-4AE7-96CB-2367354B2D6B}" type="pres">
      <dgm:prSet presAssocID="{DED0EEDB-19B0-4798-8AE7-9CD56CC4792F}" presName="composite" presStyleCnt="0"/>
      <dgm:spPr/>
    </dgm:pt>
    <dgm:pt modelId="{DA225F98-D5D6-4CC9-9CDB-C7E9FD28B6ED}" type="pres">
      <dgm:prSet presAssocID="{DED0EEDB-19B0-4798-8AE7-9CD56CC479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1ECF32-DEA8-4C8E-8829-06477FCC89B1}" type="pres">
      <dgm:prSet presAssocID="{DED0EEDB-19B0-4798-8AE7-9CD56CC4792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207FE8-8DCA-4B72-A8B9-1B7491F8A877}" type="presOf" srcId="{A3C351D1-0356-4883-9F2C-786883AC0AED}" destId="{B9FC3972-06BF-4CAA-9578-02B4AA664309}" srcOrd="0" destOrd="0" presId="urn:microsoft.com/office/officeart/2005/8/layout/chevron2"/>
    <dgm:cxn modelId="{650A313B-D9CD-4DF0-8C96-7CDB4299CD5A}" type="presOf" srcId="{61FE2BE3-FAE9-4E23-B63C-3D938B591C07}" destId="{D4D6CE0D-BCB9-4CD8-B417-CD75EC7E9522}" srcOrd="0" destOrd="0" presId="urn:microsoft.com/office/officeart/2005/8/layout/chevron2"/>
    <dgm:cxn modelId="{BF165B59-62C9-4831-B475-99CD7F684A55}" type="presOf" srcId="{E6F10810-2370-4B2C-8637-763202C5AA9C}" destId="{E054FCE8-7FBA-4CA9-ACB7-8F4D4EBCF899}" srcOrd="0" destOrd="0" presId="urn:microsoft.com/office/officeart/2005/8/layout/chevron2"/>
    <dgm:cxn modelId="{3135345F-3E14-45E8-A741-2FD6B96BE5A7}" srcId="{61FE2BE3-FAE9-4E23-B63C-3D938B591C07}" destId="{A3C351D1-0356-4883-9F2C-786883AC0AED}" srcOrd="0" destOrd="0" parTransId="{6E2436F3-C856-4EF7-B0B5-FA272A3F608A}" sibTransId="{774BD18A-6472-48F7-B3BB-9A233B71BCBF}"/>
    <dgm:cxn modelId="{DBE2C597-89BC-46A5-9EBD-CF727A5DC89E}" type="presOf" srcId="{E80772FC-826D-4594-9E95-89C1427D83E3}" destId="{D31ECF32-DEA8-4C8E-8829-06477FCC89B1}" srcOrd="0" destOrd="0" presId="urn:microsoft.com/office/officeart/2005/8/layout/chevron2"/>
    <dgm:cxn modelId="{C44618F7-9964-4EFE-A586-8D59CA0671BF}" srcId="{35C6E81C-70F0-41FF-A6FF-4F4D1968217E}" destId="{9B62F3D2-0DAD-4DA6-B3F1-C7B3E6A327CB}" srcOrd="0" destOrd="0" parTransId="{27CA4B2E-0E66-463C-AC42-71732E5D5503}" sibTransId="{187BDEF1-9EE7-45E7-8D74-C5B2877954FE}"/>
    <dgm:cxn modelId="{4356211E-8A10-4A95-879F-E68220901D9B}" srcId="{E6F10810-2370-4B2C-8637-763202C5AA9C}" destId="{35C6E81C-70F0-41FF-A6FF-4F4D1968217E}" srcOrd="1" destOrd="0" parTransId="{F8C1C677-E5FB-48CF-AE3D-17C53BCBE5DB}" sibTransId="{277F1598-B836-462F-93CA-6E1A90F9A584}"/>
    <dgm:cxn modelId="{7A395837-2D0D-40C1-93E9-C7F5E60957E4}" srcId="{E6F10810-2370-4B2C-8637-763202C5AA9C}" destId="{61FE2BE3-FAE9-4E23-B63C-3D938B591C07}" srcOrd="0" destOrd="0" parTransId="{4E7A9822-FABA-498E-B57F-DBDA9B1C27DB}" sibTransId="{8B0FAA3A-0FCE-4B74-A893-29E282A8D5C5}"/>
    <dgm:cxn modelId="{4E41C492-D8A3-4228-9D41-F4F1085BFFF2}" type="presOf" srcId="{35C6E81C-70F0-41FF-A6FF-4F4D1968217E}" destId="{B5B55D5C-9E45-4A2C-A2B3-C76C503C68D3}" srcOrd="0" destOrd="0" presId="urn:microsoft.com/office/officeart/2005/8/layout/chevron2"/>
    <dgm:cxn modelId="{5750589D-2886-4DFB-AEAB-7C72698C6AAA}" type="presOf" srcId="{9B62F3D2-0DAD-4DA6-B3F1-C7B3E6A327CB}" destId="{BFE38CF0-A9F4-480B-BF41-D0BC91FB0DFF}" srcOrd="0" destOrd="0" presId="urn:microsoft.com/office/officeart/2005/8/layout/chevron2"/>
    <dgm:cxn modelId="{68476F78-E14F-4C35-943D-3033C56170CD}" type="presOf" srcId="{DED0EEDB-19B0-4798-8AE7-9CD56CC4792F}" destId="{DA225F98-D5D6-4CC9-9CDB-C7E9FD28B6ED}" srcOrd="0" destOrd="0" presId="urn:microsoft.com/office/officeart/2005/8/layout/chevron2"/>
    <dgm:cxn modelId="{04482A52-D466-4E13-BD92-5861CF73996B}" srcId="{DED0EEDB-19B0-4798-8AE7-9CD56CC4792F}" destId="{E80772FC-826D-4594-9E95-89C1427D83E3}" srcOrd="0" destOrd="0" parTransId="{FC0E5405-B568-4F04-8396-FA5FA98E2D04}" sibTransId="{0D637FEC-A86B-4F0D-A4BC-B5FDF31E82F0}"/>
    <dgm:cxn modelId="{C0C68033-B87B-40E5-A6F1-CCC179E97750}" srcId="{E6F10810-2370-4B2C-8637-763202C5AA9C}" destId="{DED0EEDB-19B0-4798-8AE7-9CD56CC4792F}" srcOrd="2" destOrd="0" parTransId="{81C1BEF7-8050-4695-87AD-AD82BF3B988E}" sibTransId="{D834ACD0-AEF7-46BC-9417-1307A791DEFD}"/>
    <dgm:cxn modelId="{0CDD4218-F284-4DCC-8159-425EEEC15D92}" type="presParOf" srcId="{E054FCE8-7FBA-4CA9-ACB7-8F4D4EBCF899}" destId="{84BAC095-2F71-401D-8BC7-D737748199EB}" srcOrd="0" destOrd="0" presId="urn:microsoft.com/office/officeart/2005/8/layout/chevron2"/>
    <dgm:cxn modelId="{79E7044E-AB60-4709-B095-C56D172C7F19}" type="presParOf" srcId="{84BAC095-2F71-401D-8BC7-D737748199EB}" destId="{D4D6CE0D-BCB9-4CD8-B417-CD75EC7E9522}" srcOrd="0" destOrd="0" presId="urn:microsoft.com/office/officeart/2005/8/layout/chevron2"/>
    <dgm:cxn modelId="{E84E9F15-D6D5-41D3-BEAB-9B249F07CDC0}" type="presParOf" srcId="{84BAC095-2F71-401D-8BC7-D737748199EB}" destId="{B9FC3972-06BF-4CAA-9578-02B4AA664309}" srcOrd="1" destOrd="0" presId="urn:microsoft.com/office/officeart/2005/8/layout/chevron2"/>
    <dgm:cxn modelId="{73893524-B4C4-4713-AC72-1341429D6DE8}" type="presParOf" srcId="{E054FCE8-7FBA-4CA9-ACB7-8F4D4EBCF899}" destId="{679135B7-9844-4E45-9EF1-93CCD72D533E}" srcOrd="1" destOrd="0" presId="urn:microsoft.com/office/officeart/2005/8/layout/chevron2"/>
    <dgm:cxn modelId="{82AA34CC-7532-4915-BB2E-3B3B3AFD7EB7}" type="presParOf" srcId="{E054FCE8-7FBA-4CA9-ACB7-8F4D4EBCF899}" destId="{B49FD06C-EE0B-4CD3-95E8-C6A5346D173D}" srcOrd="2" destOrd="0" presId="urn:microsoft.com/office/officeart/2005/8/layout/chevron2"/>
    <dgm:cxn modelId="{EE36D2CC-812F-49F3-9EF4-9B71F19552FA}" type="presParOf" srcId="{B49FD06C-EE0B-4CD3-95E8-C6A5346D173D}" destId="{B5B55D5C-9E45-4A2C-A2B3-C76C503C68D3}" srcOrd="0" destOrd="0" presId="urn:microsoft.com/office/officeart/2005/8/layout/chevron2"/>
    <dgm:cxn modelId="{69C75755-8D7B-4231-B754-B0D6F20CFD46}" type="presParOf" srcId="{B49FD06C-EE0B-4CD3-95E8-C6A5346D173D}" destId="{BFE38CF0-A9F4-480B-BF41-D0BC91FB0DFF}" srcOrd="1" destOrd="0" presId="urn:microsoft.com/office/officeart/2005/8/layout/chevron2"/>
    <dgm:cxn modelId="{4771C172-A8DC-4F19-BAB8-A6A718143375}" type="presParOf" srcId="{E054FCE8-7FBA-4CA9-ACB7-8F4D4EBCF899}" destId="{6FEA1686-FBBF-478E-AFFA-68CACF903CC5}" srcOrd="3" destOrd="0" presId="urn:microsoft.com/office/officeart/2005/8/layout/chevron2"/>
    <dgm:cxn modelId="{1F332F8F-BC31-429D-B2A9-B7D4E1925DFE}" type="presParOf" srcId="{E054FCE8-7FBA-4CA9-ACB7-8F4D4EBCF899}" destId="{9F60FBFE-D275-4AE7-96CB-2367354B2D6B}" srcOrd="4" destOrd="0" presId="urn:microsoft.com/office/officeart/2005/8/layout/chevron2"/>
    <dgm:cxn modelId="{8F501FB9-74F2-48F2-BE28-FA5D03FF4D38}" type="presParOf" srcId="{9F60FBFE-D275-4AE7-96CB-2367354B2D6B}" destId="{DA225F98-D5D6-4CC9-9CDB-C7E9FD28B6ED}" srcOrd="0" destOrd="0" presId="urn:microsoft.com/office/officeart/2005/8/layout/chevron2"/>
    <dgm:cxn modelId="{A568C643-6F55-4CB2-A635-1163C0AD7A0D}" type="presParOf" srcId="{9F60FBFE-D275-4AE7-96CB-2367354B2D6B}" destId="{D31ECF32-DEA8-4C8E-8829-06477FCC89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Dotacje będzie można m.in. uzyskać na:</a:t>
          </a:r>
        </a:p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-  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wprowadzenie na rynek nowych lub ulepszonych produktów/usług; </a:t>
          </a:r>
        </a:p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-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dokonanie zasadniczych zmian procesu produkcyjnego lub sposobu świadczenia usług. </a:t>
          </a: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1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B8A817F-BB2A-4FA5-9104-203B27509354}" type="presOf" srcId="{4BACA7BD-96D1-4A05-A7FB-1DAA4D5B2D6C}" destId="{DD653B6C-DFF7-464F-A0B1-B26C5857E1A7}" srcOrd="0" destOrd="0" presId="urn:microsoft.com/office/officeart/2005/8/layout/vList4#12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B63F91A6-78E1-47D2-92B3-FAEA6CDDC09A}" type="presOf" srcId="{750FF431-2C3F-421A-AAFF-C7CE537CAD38}" destId="{B3050A60-8EC3-45CB-A20A-E25BD30C40A7}" srcOrd="0" destOrd="0" presId="urn:microsoft.com/office/officeart/2005/8/layout/vList4#12"/>
    <dgm:cxn modelId="{8F63D595-6BFB-40B8-98CD-D15F0A1214A0}" type="presOf" srcId="{750FF431-2C3F-421A-AAFF-C7CE537CAD38}" destId="{03D17A5F-4E5E-4B16-B844-2BE961E37D3E}" srcOrd="1" destOrd="0" presId="urn:microsoft.com/office/officeart/2005/8/layout/vList4#12"/>
    <dgm:cxn modelId="{6A96E5E2-A67F-4691-9929-8621B9AE9C32}" type="presParOf" srcId="{DD653B6C-DFF7-464F-A0B1-B26C5857E1A7}" destId="{A0B7F8EB-FFCF-4A96-91C8-203960773E2E}" srcOrd="0" destOrd="0" presId="urn:microsoft.com/office/officeart/2005/8/layout/vList4#12"/>
    <dgm:cxn modelId="{518AD66B-DCBF-4F6F-8CBE-6B3CFC02B82D}" type="presParOf" srcId="{A0B7F8EB-FFCF-4A96-91C8-203960773E2E}" destId="{B3050A60-8EC3-45CB-A20A-E25BD30C40A7}" srcOrd="0" destOrd="0" presId="urn:microsoft.com/office/officeart/2005/8/layout/vList4#12"/>
    <dgm:cxn modelId="{BA8F7048-4577-4514-AB96-344EA3813C98}" type="presParOf" srcId="{A0B7F8EB-FFCF-4A96-91C8-203960773E2E}" destId="{29B3F5ED-E818-4C6A-AF6A-A3D022487630}" srcOrd="1" destOrd="0" presId="urn:microsoft.com/office/officeart/2005/8/layout/vList4#12"/>
    <dgm:cxn modelId="{4142C131-4D3D-4A1E-A6FD-1612554810FC}" type="presParOf" srcId="{A0B7F8EB-FFCF-4A96-91C8-203960773E2E}" destId="{03D17A5F-4E5E-4B16-B844-2BE961E37D3E}" srcOrd="2" destOrd="0" presId="urn:microsoft.com/office/officeart/2005/8/layout/vList4#1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0" i="0" dirty="0" smtClean="0">
              <a:solidFill>
                <a:schemeClr val="tx1"/>
              </a:solidFill>
              <a:latin typeface="+mn-lt"/>
              <a:cs typeface="Arial" pitchFamily="34" charset="0"/>
            </a:rPr>
            <a:t>Wsparcie na inwestycje w zakresie wdrożenia wyników prac B+R w działalności przedsiębiorstw (np. uruchomienia masowej produkcji w przedsiębiorstwach) wynikających z Działania 1.2 (wdrożenie wyników prac B+R w działalności przedsiębiorstwa). </a:t>
          </a:r>
          <a:endParaRPr lang="pl-PL" sz="1200" b="0" i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1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07C321D-7783-4576-8D51-2787531843A0}" type="presOf" srcId="{4BACA7BD-96D1-4A05-A7FB-1DAA4D5B2D6C}" destId="{DD653B6C-DFF7-464F-A0B1-B26C5857E1A7}" srcOrd="0" destOrd="0" presId="urn:microsoft.com/office/officeart/2005/8/layout/vList4#13"/>
    <dgm:cxn modelId="{1A9DB810-5F73-41FA-90D0-9F677BE8A5EE}" type="presOf" srcId="{750FF431-2C3F-421A-AAFF-C7CE537CAD38}" destId="{03D17A5F-4E5E-4B16-B844-2BE961E37D3E}" srcOrd="1" destOrd="0" presId="urn:microsoft.com/office/officeart/2005/8/layout/vList4#13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EBE15EE9-640E-43BE-9FF5-0A83D2B31543}" type="presOf" srcId="{750FF431-2C3F-421A-AAFF-C7CE537CAD38}" destId="{B3050A60-8EC3-45CB-A20A-E25BD30C40A7}" srcOrd="0" destOrd="0" presId="urn:microsoft.com/office/officeart/2005/8/layout/vList4#13"/>
    <dgm:cxn modelId="{EDE6DF28-7174-4B58-B9BB-376D1628C42D}" type="presParOf" srcId="{DD653B6C-DFF7-464F-A0B1-B26C5857E1A7}" destId="{A0B7F8EB-FFCF-4A96-91C8-203960773E2E}" srcOrd="0" destOrd="0" presId="urn:microsoft.com/office/officeart/2005/8/layout/vList4#13"/>
    <dgm:cxn modelId="{EBE503D4-4241-4A05-87D3-BD8221DB6E74}" type="presParOf" srcId="{A0B7F8EB-FFCF-4A96-91C8-203960773E2E}" destId="{B3050A60-8EC3-45CB-A20A-E25BD30C40A7}" srcOrd="0" destOrd="0" presId="urn:microsoft.com/office/officeart/2005/8/layout/vList4#13"/>
    <dgm:cxn modelId="{E6D7756C-F8EE-400D-B3B8-E39D2A4A17E8}" type="presParOf" srcId="{A0B7F8EB-FFCF-4A96-91C8-203960773E2E}" destId="{29B3F5ED-E818-4C6A-AF6A-A3D022487630}" srcOrd="1" destOrd="0" presId="urn:microsoft.com/office/officeart/2005/8/layout/vList4#13"/>
    <dgm:cxn modelId="{1E6B008E-A95D-4026-A590-9E24E08ECBA4}" type="presParOf" srcId="{A0B7F8EB-FFCF-4A96-91C8-203960773E2E}" destId="{03D17A5F-4E5E-4B16-B844-2BE961E37D3E}" srcOrd="2" destOrd="0" presId="urn:microsoft.com/office/officeart/2005/8/layout/vList4#1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a) wsparcie na rozwój/rozbudowę istniejącego przedsiębiorstwa (MŚP) np.: 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-poprzez zakup sprzętu produkcyjnego, nowoczesnych maszyn i urządzeń; 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-poprzez inwestycje prowadzące do zwiększenia skali działalności firmy lub wzrostu zasięgu oferty firmy. </a:t>
          </a:r>
          <a:r>
            <a:rPr lang="pl-PL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	</a:t>
          </a:r>
          <a:endParaRPr lang="pl-PL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b) wsparcie na inwestycje prowadzące do zmniejszenia szkodliwego oddziaływania na środowisko (ograniczające negatywne skutki środowiskowe), np.: 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-ograniczające materiało- i wodochłonność procesu produkcyjnego;           -wprowadzenie nowoczesnych rozwiązań (technologii) dotyczących przeciwdziałaniu zmianom klimatu (np. rozwój zeroemisyjnych i niskoemisyjnych technologii) z wyłączeniem wprowadzenia technologii mających na celu zwiększenie efektywności energetycznej w przedsiębiorstwie. </a:t>
          </a:r>
          <a:endParaRPr lang="pl-PL" sz="12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78009" custLinFactNeighborY="-995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Y="819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90933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Y="8188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4C9ECD76-BB9C-4A5D-A89F-4B393E7D16BB}" type="presOf" srcId="{4BACA7BD-96D1-4A05-A7FB-1DAA4D5B2D6C}" destId="{DD653B6C-DFF7-464F-A0B1-B26C5857E1A7}" srcOrd="0" destOrd="0" presId="urn:microsoft.com/office/officeart/2005/8/layout/vList4#14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97377D49-86B2-4D67-BC75-331496BA1AE2}" type="presOf" srcId="{750FF431-2C3F-421A-AAFF-C7CE537CAD38}" destId="{B3050A60-8EC3-45CB-A20A-E25BD30C40A7}" srcOrd="0" destOrd="0" presId="urn:microsoft.com/office/officeart/2005/8/layout/vList4#14"/>
    <dgm:cxn modelId="{B321E41D-A63D-4B9F-820A-3589A148CDD6}" type="presOf" srcId="{C334ECD7-F7C5-4C4F-AB0E-713F0D665697}" destId="{DDF60953-BCE6-4336-AE30-99F846946B26}" srcOrd="1" destOrd="0" presId="urn:microsoft.com/office/officeart/2005/8/layout/vList4#14"/>
    <dgm:cxn modelId="{45221E59-DC56-4FFE-A0A5-C758D536AC72}" type="presOf" srcId="{C334ECD7-F7C5-4C4F-AB0E-713F0D665697}" destId="{9FC189E7-72A2-449E-86AF-512D9A463E12}" srcOrd="0" destOrd="0" presId="urn:microsoft.com/office/officeart/2005/8/layout/vList4#14"/>
    <dgm:cxn modelId="{4468088B-6591-4016-A772-A840434C70BF}" type="presOf" srcId="{750FF431-2C3F-421A-AAFF-C7CE537CAD38}" destId="{03D17A5F-4E5E-4B16-B844-2BE961E37D3E}" srcOrd="1" destOrd="0" presId="urn:microsoft.com/office/officeart/2005/8/layout/vList4#14"/>
    <dgm:cxn modelId="{ED5C72E0-78C4-4A62-BCD9-55F41740D774}" type="presParOf" srcId="{DD653B6C-DFF7-464F-A0B1-B26C5857E1A7}" destId="{A0B7F8EB-FFCF-4A96-91C8-203960773E2E}" srcOrd="0" destOrd="0" presId="urn:microsoft.com/office/officeart/2005/8/layout/vList4#14"/>
    <dgm:cxn modelId="{4C003308-BBD7-46B3-B6DE-AC97F93ECE34}" type="presParOf" srcId="{A0B7F8EB-FFCF-4A96-91C8-203960773E2E}" destId="{B3050A60-8EC3-45CB-A20A-E25BD30C40A7}" srcOrd="0" destOrd="0" presId="urn:microsoft.com/office/officeart/2005/8/layout/vList4#14"/>
    <dgm:cxn modelId="{A2B979D7-CD31-4592-A7AE-F4951CD397F7}" type="presParOf" srcId="{A0B7F8EB-FFCF-4A96-91C8-203960773E2E}" destId="{29B3F5ED-E818-4C6A-AF6A-A3D022487630}" srcOrd="1" destOrd="0" presId="urn:microsoft.com/office/officeart/2005/8/layout/vList4#14"/>
    <dgm:cxn modelId="{07FCE44F-209A-4767-833F-851A0D0FFF8A}" type="presParOf" srcId="{A0B7F8EB-FFCF-4A96-91C8-203960773E2E}" destId="{03D17A5F-4E5E-4B16-B844-2BE961E37D3E}" srcOrd="2" destOrd="0" presId="urn:microsoft.com/office/officeart/2005/8/layout/vList4#14"/>
    <dgm:cxn modelId="{63322205-11BF-447D-A400-746272A39E82}" type="presParOf" srcId="{DD653B6C-DFF7-464F-A0B1-B26C5857E1A7}" destId="{86F4DE6B-C002-46E2-8087-DFF32BC65C85}" srcOrd="1" destOrd="0" presId="urn:microsoft.com/office/officeart/2005/8/layout/vList4#14"/>
    <dgm:cxn modelId="{E747898E-87E5-4D35-9A88-1DCB2D312804}" type="presParOf" srcId="{DD653B6C-DFF7-464F-A0B1-B26C5857E1A7}" destId="{220BB8F7-D8B6-4510-A3D2-78A28B84D065}" srcOrd="2" destOrd="0" presId="urn:microsoft.com/office/officeart/2005/8/layout/vList4#14"/>
    <dgm:cxn modelId="{BA4127B6-E8F2-4EE4-AC3C-D778CE224FCB}" type="presParOf" srcId="{220BB8F7-D8B6-4510-A3D2-78A28B84D065}" destId="{9FC189E7-72A2-449E-86AF-512D9A463E12}" srcOrd="0" destOrd="0" presId="urn:microsoft.com/office/officeart/2005/8/layout/vList4#14"/>
    <dgm:cxn modelId="{29D6244B-0F08-4D3F-B89F-99462D3588ED}" type="presParOf" srcId="{220BB8F7-D8B6-4510-A3D2-78A28B84D065}" destId="{7E6FF60A-1917-4C1D-B114-7396F4798C77}" srcOrd="1" destOrd="0" presId="urn:microsoft.com/office/officeart/2005/8/layout/vList4#14"/>
    <dgm:cxn modelId="{3786AF10-469E-4BD3-86BB-08FB72005D60}" type="presParOf" srcId="{220BB8F7-D8B6-4510-A3D2-78A28B84D065}" destId="{DDF60953-BCE6-4336-AE30-99F846946B26}" srcOrd="2" destOrd="0" presId="urn:microsoft.com/office/officeart/2005/8/layout/vList4#1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4E5B2A-1FC2-4DB1-A389-574265F6FD77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CEA9902B-F957-42B0-8C28-27FAD5EEF8BE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r>
            <a:rPr lang="pl-PL" sz="1300" dirty="0" smtClean="0">
              <a:solidFill>
                <a:schemeClr val="tx1"/>
              </a:solidFill>
              <a:latin typeface="+mj-lt"/>
              <a:cs typeface="Arial" pitchFamily="34" charset="0"/>
            </a:rPr>
            <a:t>Zwiększony poziom produkcji energii ze źródeł odnawialnych w województwie dolnośląskim</a:t>
          </a:r>
          <a:endParaRPr lang="pl-PL" sz="130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96358560-4765-4F73-8DE9-1A5D987EFCE7}" type="parTrans" cxnId="{CC0C9734-355D-4E82-8432-9F06ACFA346C}">
      <dgm:prSet/>
      <dgm:spPr/>
      <dgm:t>
        <a:bodyPr/>
        <a:lstStyle/>
        <a:p>
          <a:endParaRPr lang="pl-PL"/>
        </a:p>
      </dgm:t>
    </dgm:pt>
    <dgm:pt modelId="{71A9DDA3-D764-49F5-A3F1-82405CC7281E}" type="sibTrans" cxnId="{CC0C9734-355D-4E82-8432-9F06ACFA346C}">
      <dgm:prSet/>
      <dgm:spPr/>
      <dgm:t>
        <a:bodyPr/>
        <a:lstStyle/>
        <a:p>
          <a:endParaRPr lang="pl-PL"/>
        </a:p>
      </dgm:t>
    </dgm:pt>
    <dgm:pt modelId="{99E15012-24AC-4BB3-B003-95094179A29D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r>
            <a:rPr lang="pl-PL" sz="1300" smtClean="0">
              <a:solidFill>
                <a:schemeClr val="tx1"/>
              </a:solidFill>
              <a:latin typeface="+mj-lt"/>
              <a:cs typeface="Arial" pitchFamily="34" charset="0"/>
            </a:rPr>
            <a:t>Zwiększona efektywność energetyczna w MŚP</a:t>
          </a:r>
          <a:endParaRPr lang="pl-PL" sz="130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952AD8C8-090B-406D-9259-3CAFFACD3FAE}" type="parTrans" cxnId="{332C55C1-F988-439C-9141-95AD5EE8BC5E}">
      <dgm:prSet/>
      <dgm:spPr/>
      <dgm:t>
        <a:bodyPr/>
        <a:lstStyle/>
        <a:p>
          <a:endParaRPr lang="pl-PL"/>
        </a:p>
      </dgm:t>
    </dgm:pt>
    <dgm:pt modelId="{467CEEBC-7612-4A56-B63F-D673EABCD570}" type="sibTrans" cxnId="{332C55C1-F988-439C-9141-95AD5EE8BC5E}">
      <dgm:prSet/>
      <dgm:spPr/>
      <dgm:t>
        <a:bodyPr/>
        <a:lstStyle/>
        <a:p>
          <a:endParaRPr lang="pl-PL"/>
        </a:p>
      </dgm:t>
    </dgm:pt>
    <dgm:pt modelId="{D15B1353-1EE0-4E8B-A39B-9DEB86AF2085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r>
            <a:rPr lang="pl-PL" sz="1300" dirty="0" smtClean="0">
              <a:solidFill>
                <a:schemeClr val="tx1"/>
              </a:solidFill>
              <a:latin typeface="+mj-lt"/>
              <a:cs typeface="Arial" pitchFamily="34" charset="0"/>
            </a:rPr>
            <a:t>Zwiększona produkcja energii w wysokosprawnych instalacjach w regionie</a:t>
          </a:r>
          <a:endParaRPr lang="pl-PL" sz="130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B6ADA29D-5CD2-429A-830A-E16C34F7FB56}" type="parTrans" cxnId="{ADA05790-802E-489F-955C-C0D9D86EFF03}">
      <dgm:prSet/>
      <dgm:spPr/>
      <dgm:t>
        <a:bodyPr/>
        <a:lstStyle/>
        <a:p>
          <a:endParaRPr lang="pl-PL"/>
        </a:p>
      </dgm:t>
    </dgm:pt>
    <dgm:pt modelId="{E1339FD3-B17A-4A44-A47F-CB7325911CE0}" type="sibTrans" cxnId="{ADA05790-802E-489F-955C-C0D9D86EFF03}">
      <dgm:prSet/>
      <dgm:spPr/>
      <dgm:t>
        <a:bodyPr/>
        <a:lstStyle/>
        <a:p>
          <a:endParaRPr lang="pl-PL"/>
        </a:p>
      </dgm:t>
    </dgm:pt>
    <dgm:pt modelId="{3A99142A-2A0B-4890-B7FB-DF6B5F2A48C1}" type="pres">
      <dgm:prSet presAssocID="{A34E5B2A-1FC2-4DB1-A389-574265F6FD77}" presName="linearFlow" presStyleCnt="0">
        <dgm:presLayoutVars>
          <dgm:dir/>
          <dgm:resizeHandles val="exact"/>
        </dgm:presLayoutVars>
      </dgm:prSet>
      <dgm:spPr/>
    </dgm:pt>
    <dgm:pt modelId="{2E8EAF68-B091-4744-9A4A-48333F02454A}" type="pres">
      <dgm:prSet presAssocID="{CEA9902B-F957-42B0-8C28-27FAD5EEF8BE}" presName="composite" presStyleCnt="0"/>
      <dgm:spPr/>
    </dgm:pt>
    <dgm:pt modelId="{1B96E017-298C-400C-8621-04E59965445E}" type="pres">
      <dgm:prSet presAssocID="{CEA9902B-F957-42B0-8C28-27FAD5EEF8B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89E1B4-833D-4E0A-9EB3-4BBC55C2B4F5}" type="pres">
      <dgm:prSet presAssocID="{CEA9902B-F957-42B0-8C28-27FAD5EEF8B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B8AA17-809A-4C61-9A1B-50A71717891B}" type="pres">
      <dgm:prSet presAssocID="{71A9DDA3-D764-49F5-A3F1-82405CC7281E}" presName="spacing" presStyleCnt="0"/>
      <dgm:spPr/>
    </dgm:pt>
    <dgm:pt modelId="{10974755-44B7-4A04-BD41-2C5EEB74B17B}" type="pres">
      <dgm:prSet presAssocID="{99E15012-24AC-4BB3-B003-95094179A29D}" presName="composite" presStyleCnt="0"/>
      <dgm:spPr/>
    </dgm:pt>
    <dgm:pt modelId="{2E2E67AB-C51A-4CC5-96A8-FB92BE3F8146}" type="pres">
      <dgm:prSet presAssocID="{99E15012-24AC-4BB3-B003-95094179A29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B79D37-A658-48C2-911D-D7650C5C900B}" type="pres">
      <dgm:prSet presAssocID="{99E15012-24AC-4BB3-B003-95094179A29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11370D-2FE9-431A-9722-4A42B197F7F3}" type="pres">
      <dgm:prSet presAssocID="{467CEEBC-7612-4A56-B63F-D673EABCD570}" presName="spacing" presStyleCnt="0"/>
      <dgm:spPr/>
    </dgm:pt>
    <dgm:pt modelId="{AF49669B-C1A9-44ED-ABE1-B536B8D9D2DD}" type="pres">
      <dgm:prSet presAssocID="{D15B1353-1EE0-4E8B-A39B-9DEB86AF2085}" presName="composite" presStyleCnt="0"/>
      <dgm:spPr/>
    </dgm:pt>
    <dgm:pt modelId="{58BAE285-CC6A-4D4E-B226-F9DC62A49579}" type="pres">
      <dgm:prSet presAssocID="{D15B1353-1EE0-4E8B-A39B-9DEB86AF208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2239BA1-0DE3-4899-AC0F-1E4025DE140E}" type="pres">
      <dgm:prSet presAssocID="{D15B1353-1EE0-4E8B-A39B-9DEB86AF208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B3EA1B-2CA6-4A1C-B36D-80260649DA36}" type="presOf" srcId="{99E15012-24AC-4BB3-B003-95094179A29D}" destId="{A4B79D37-A658-48C2-911D-D7650C5C900B}" srcOrd="0" destOrd="0" presId="urn:microsoft.com/office/officeart/2005/8/layout/vList3#2"/>
    <dgm:cxn modelId="{332C55C1-F988-439C-9141-95AD5EE8BC5E}" srcId="{A34E5B2A-1FC2-4DB1-A389-574265F6FD77}" destId="{99E15012-24AC-4BB3-B003-95094179A29D}" srcOrd="1" destOrd="0" parTransId="{952AD8C8-090B-406D-9259-3CAFFACD3FAE}" sibTransId="{467CEEBC-7612-4A56-B63F-D673EABCD570}"/>
    <dgm:cxn modelId="{CAAFF579-7F2C-452C-B853-077AFA28080B}" type="presOf" srcId="{D15B1353-1EE0-4E8B-A39B-9DEB86AF2085}" destId="{92239BA1-0DE3-4899-AC0F-1E4025DE140E}" srcOrd="0" destOrd="0" presId="urn:microsoft.com/office/officeart/2005/8/layout/vList3#2"/>
    <dgm:cxn modelId="{ADA05790-802E-489F-955C-C0D9D86EFF03}" srcId="{A34E5B2A-1FC2-4DB1-A389-574265F6FD77}" destId="{D15B1353-1EE0-4E8B-A39B-9DEB86AF2085}" srcOrd="2" destOrd="0" parTransId="{B6ADA29D-5CD2-429A-830A-E16C34F7FB56}" sibTransId="{E1339FD3-B17A-4A44-A47F-CB7325911CE0}"/>
    <dgm:cxn modelId="{118D3BED-787F-4B57-8E58-98FAD38AB8B7}" type="presOf" srcId="{A34E5B2A-1FC2-4DB1-A389-574265F6FD77}" destId="{3A99142A-2A0B-4890-B7FB-DF6B5F2A48C1}" srcOrd="0" destOrd="0" presId="urn:microsoft.com/office/officeart/2005/8/layout/vList3#2"/>
    <dgm:cxn modelId="{DB5B135F-19FB-480D-BCDE-BBC658E09CFC}" type="presOf" srcId="{CEA9902B-F957-42B0-8C28-27FAD5EEF8BE}" destId="{9089E1B4-833D-4E0A-9EB3-4BBC55C2B4F5}" srcOrd="0" destOrd="0" presId="urn:microsoft.com/office/officeart/2005/8/layout/vList3#2"/>
    <dgm:cxn modelId="{CC0C9734-355D-4E82-8432-9F06ACFA346C}" srcId="{A34E5B2A-1FC2-4DB1-A389-574265F6FD77}" destId="{CEA9902B-F957-42B0-8C28-27FAD5EEF8BE}" srcOrd="0" destOrd="0" parTransId="{96358560-4765-4F73-8DE9-1A5D987EFCE7}" sibTransId="{71A9DDA3-D764-49F5-A3F1-82405CC7281E}"/>
    <dgm:cxn modelId="{99A324A2-3BE9-4201-A99C-B6FB7181D684}" type="presParOf" srcId="{3A99142A-2A0B-4890-B7FB-DF6B5F2A48C1}" destId="{2E8EAF68-B091-4744-9A4A-48333F02454A}" srcOrd="0" destOrd="0" presId="urn:microsoft.com/office/officeart/2005/8/layout/vList3#2"/>
    <dgm:cxn modelId="{ADD7D30D-B961-4DF0-92E2-B90FEB924176}" type="presParOf" srcId="{2E8EAF68-B091-4744-9A4A-48333F02454A}" destId="{1B96E017-298C-400C-8621-04E59965445E}" srcOrd="0" destOrd="0" presId="urn:microsoft.com/office/officeart/2005/8/layout/vList3#2"/>
    <dgm:cxn modelId="{F1D7CC38-2E40-4964-B7DD-A3D38BDB5CCE}" type="presParOf" srcId="{2E8EAF68-B091-4744-9A4A-48333F02454A}" destId="{9089E1B4-833D-4E0A-9EB3-4BBC55C2B4F5}" srcOrd="1" destOrd="0" presId="urn:microsoft.com/office/officeart/2005/8/layout/vList3#2"/>
    <dgm:cxn modelId="{3B46CF53-961F-4161-9CEA-D7A9C710C679}" type="presParOf" srcId="{3A99142A-2A0B-4890-B7FB-DF6B5F2A48C1}" destId="{11B8AA17-809A-4C61-9A1B-50A71717891B}" srcOrd="1" destOrd="0" presId="urn:microsoft.com/office/officeart/2005/8/layout/vList3#2"/>
    <dgm:cxn modelId="{D941A35A-3B0B-4843-9B9D-E53F94E498A9}" type="presParOf" srcId="{3A99142A-2A0B-4890-B7FB-DF6B5F2A48C1}" destId="{10974755-44B7-4A04-BD41-2C5EEB74B17B}" srcOrd="2" destOrd="0" presId="urn:microsoft.com/office/officeart/2005/8/layout/vList3#2"/>
    <dgm:cxn modelId="{234226C7-86A4-496E-833B-FE7697F65810}" type="presParOf" srcId="{10974755-44B7-4A04-BD41-2C5EEB74B17B}" destId="{2E2E67AB-C51A-4CC5-96A8-FB92BE3F8146}" srcOrd="0" destOrd="0" presId="urn:microsoft.com/office/officeart/2005/8/layout/vList3#2"/>
    <dgm:cxn modelId="{8F482A4C-E8B5-4AA1-A74C-1787BDDFFBF8}" type="presParOf" srcId="{10974755-44B7-4A04-BD41-2C5EEB74B17B}" destId="{A4B79D37-A658-48C2-911D-D7650C5C900B}" srcOrd="1" destOrd="0" presId="urn:microsoft.com/office/officeart/2005/8/layout/vList3#2"/>
    <dgm:cxn modelId="{0A5728BF-7FE9-4D05-A4E4-1CF68B46A0A3}" type="presParOf" srcId="{3A99142A-2A0B-4890-B7FB-DF6B5F2A48C1}" destId="{8111370D-2FE9-431A-9722-4A42B197F7F3}" srcOrd="3" destOrd="0" presId="urn:microsoft.com/office/officeart/2005/8/layout/vList3#2"/>
    <dgm:cxn modelId="{A9884C01-B3A0-44D7-84FE-7555CC84A75D}" type="presParOf" srcId="{3A99142A-2A0B-4890-B7FB-DF6B5F2A48C1}" destId="{AF49669B-C1A9-44ED-ABE1-B536B8D9D2DD}" srcOrd="4" destOrd="0" presId="urn:microsoft.com/office/officeart/2005/8/layout/vList3#2"/>
    <dgm:cxn modelId="{D27E50AA-EAE6-4329-ABD3-5C35A5AD7347}" type="presParOf" srcId="{AF49669B-C1A9-44ED-ABE1-B536B8D9D2DD}" destId="{58BAE285-CC6A-4D4E-B226-F9DC62A49579}" srcOrd="0" destOrd="0" presId="urn:microsoft.com/office/officeart/2005/8/layout/vList3#2"/>
    <dgm:cxn modelId="{86464064-F943-4FEA-AD76-025E55B76FE1}" type="presParOf" srcId="{AF49669B-C1A9-44ED-ABE1-B536B8D9D2DD}" destId="{92239BA1-0DE3-4899-AC0F-1E4025DE140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10810-2370-4B2C-8637-763202C5AA9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FE2BE3-FAE9-4E23-B63C-3D938B591C07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1.2A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E7A9822-FABA-498E-B57F-DBDA9B1C27DB}" type="parTrans" cxnId="{7A395837-2D0D-40C1-93E9-C7F5E60957E4}">
      <dgm:prSet/>
      <dgm:spPr/>
      <dgm:t>
        <a:bodyPr/>
        <a:lstStyle/>
        <a:p>
          <a:endParaRPr lang="pl-PL"/>
        </a:p>
      </dgm:t>
    </dgm:pt>
    <dgm:pt modelId="{8B0FAA3A-0FCE-4B74-A893-29E282A8D5C5}" type="sibTrans" cxnId="{7A395837-2D0D-40C1-93E9-C7F5E60957E4}">
      <dgm:prSet/>
      <dgm:spPr/>
      <dgm:t>
        <a:bodyPr/>
        <a:lstStyle/>
        <a:p>
          <a:endParaRPr lang="pl-PL"/>
        </a:p>
      </dgm:t>
    </dgm:pt>
    <dgm:pt modelId="{A3C351D1-0356-4883-9F2C-786883AC0AED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b="0" dirty="0" smtClean="0">
              <a:latin typeface="+mn-lt"/>
              <a:cs typeface="Arial" pitchFamily="34" charset="0"/>
            </a:rPr>
            <a:t>Wsparcie dla przedsiębiorstw chcących rozpocząć lub rozwinąć działalność B+R </a:t>
          </a:r>
          <a:r>
            <a:rPr lang="pl-PL" sz="1400" b="1" dirty="0" smtClean="0">
              <a:latin typeface="+mn-lt"/>
            </a:rPr>
            <a:t>	</a:t>
          </a:r>
          <a:endParaRPr lang="pl-PL" sz="1400" dirty="0">
            <a:latin typeface="+mn-lt"/>
            <a:cs typeface="Arial" pitchFamily="34" charset="0"/>
          </a:endParaRPr>
        </a:p>
      </dgm:t>
    </dgm:pt>
    <dgm:pt modelId="{6E2436F3-C856-4EF7-B0B5-FA272A3F608A}" type="parTrans" cxnId="{3135345F-3E14-45E8-A741-2FD6B96BE5A7}">
      <dgm:prSet/>
      <dgm:spPr/>
      <dgm:t>
        <a:bodyPr/>
        <a:lstStyle/>
        <a:p>
          <a:endParaRPr lang="pl-PL"/>
        </a:p>
      </dgm:t>
    </dgm:pt>
    <dgm:pt modelId="{774BD18A-6472-48F7-B3BB-9A233B71BCBF}" type="sibTrans" cxnId="{3135345F-3E14-45E8-A741-2FD6B96BE5A7}">
      <dgm:prSet/>
      <dgm:spPr/>
      <dgm:t>
        <a:bodyPr/>
        <a:lstStyle/>
        <a:p>
          <a:endParaRPr lang="pl-PL"/>
        </a:p>
      </dgm:t>
    </dgm:pt>
    <dgm:pt modelId="{35C6E81C-70F0-41FF-A6FF-4F4D1968217E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1.2B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8C1C677-E5FB-48CF-AE3D-17C53BCBE5DB}" type="parTrans" cxnId="{4356211E-8A10-4A95-879F-E68220901D9B}">
      <dgm:prSet/>
      <dgm:spPr/>
      <dgm:t>
        <a:bodyPr/>
        <a:lstStyle/>
        <a:p>
          <a:endParaRPr lang="pl-PL"/>
        </a:p>
      </dgm:t>
    </dgm:pt>
    <dgm:pt modelId="{277F1598-B836-462F-93CA-6E1A90F9A584}" type="sibTrans" cxnId="{4356211E-8A10-4A95-879F-E68220901D9B}">
      <dgm:prSet/>
      <dgm:spPr/>
      <dgm:t>
        <a:bodyPr/>
        <a:lstStyle/>
        <a:p>
          <a:endParaRPr lang="pl-PL"/>
        </a:p>
      </dgm:t>
    </dgm:pt>
    <dgm:pt modelId="{9B62F3D2-0DAD-4DA6-B3F1-C7B3E6A327CB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latin typeface="+mn-lt"/>
              <a:cs typeface="Arial" pitchFamily="34" charset="0"/>
            </a:rPr>
            <a:t>Tworzenie i rozwój infrastruktury B+R przedsiębiorstw</a:t>
          </a:r>
          <a:endParaRPr lang="pl-PL" sz="1400" dirty="0">
            <a:latin typeface="+mn-lt"/>
            <a:cs typeface="Arial" pitchFamily="34" charset="0"/>
          </a:endParaRPr>
        </a:p>
      </dgm:t>
    </dgm:pt>
    <dgm:pt modelId="{27CA4B2E-0E66-463C-AC42-71732E5D5503}" type="parTrans" cxnId="{C44618F7-9964-4EFE-A586-8D59CA0671BF}">
      <dgm:prSet/>
      <dgm:spPr/>
      <dgm:t>
        <a:bodyPr/>
        <a:lstStyle/>
        <a:p>
          <a:endParaRPr lang="pl-PL"/>
        </a:p>
      </dgm:t>
    </dgm:pt>
    <dgm:pt modelId="{187BDEF1-9EE7-45E7-8D74-C5B2877954FE}" type="sibTrans" cxnId="{C44618F7-9964-4EFE-A586-8D59CA0671BF}">
      <dgm:prSet/>
      <dgm:spPr/>
      <dgm:t>
        <a:bodyPr/>
        <a:lstStyle/>
        <a:p>
          <a:endParaRPr lang="pl-PL"/>
        </a:p>
      </dgm:t>
    </dgm:pt>
    <dgm:pt modelId="{DED0EEDB-19B0-4798-8AE7-9CD56CC4792F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1.2C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1C1BEF7-8050-4695-87AD-AD82BF3B988E}" type="parTrans" cxnId="{C0C68033-B87B-40E5-A6F1-CCC179E97750}">
      <dgm:prSet/>
      <dgm:spPr/>
      <dgm:t>
        <a:bodyPr/>
        <a:lstStyle/>
        <a:p>
          <a:endParaRPr lang="pl-PL"/>
        </a:p>
      </dgm:t>
    </dgm:pt>
    <dgm:pt modelId="{D834ACD0-AEF7-46BC-9417-1307A791DEFD}" type="sibTrans" cxnId="{C0C68033-B87B-40E5-A6F1-CCC179E97750}">
      <dgm:prSet/>
      <dgm:spPr/>
      <dgm:t>
        <a:bodyPr/>
        <a:lstStyle/>
        <a:p>
          <a:endParaRPr lang="pl-PL"/>
        </a:p>
      </dgm:t>
    </dgm:pt>
    <dgm:pt modelId="{E80772FC-826D-4594-9E95-89C1427D83E3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Usługi dla przedsiębiorstw – bon na innowacje oraz usługi proinnowacyjne świadczone przez IOB</a:t>
          </a:r>
          <a:endParaRPr lang="pl-PL" sz="1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C0E5405-B568-4F04-8396-FA5FA98E2D04}" type="parTrans" cxnId="{04482A52-D466-4E13-BD92-5861CF73996B}">
      <dgm:prSet/>
      <dgm:spPr/>
      <dgm:t>
        <a:bodyPr/>
        <a:lstStyle/>
        <a:p>
          <a:endParaRPr lang="pl-PL"/>
        </a:p>
      </dgm:t>
    </dgm:pt>
    <dgm:pt modelId="{0D637FEC-A86B-4F0D-A4BC-B5FDF31E82F0}" type="sibTrans" cxnId="{04482A52-D466-4E13-BD92-5861CF73996B}">
      <dgm:prSet/>
      <dgm:spPr/>
      <dgm:t>
        <a:bodyPr/>
        <a:lstStyle/>
        <a:p>
          <a:endParaRPr lang="pl-PL"/>
        </a:p>
      </dgm:t>
    </dgm:pt>
    <dgm:pt modelId="{7ED8E095-2E83-4192-AF65-61345799E7A8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1.2D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2C784949-3C7A-4541-AA4B-E387DC61740A}" type="parTrans" cxnId="{45F21DEB-7C12-44BA-B5EA-1AE186A93988}">
      <dgm:prSet/>
      <dgm:spPr/>
      <dgm:t>
        <a:bodyPr/>
        <a:lstStyle/>
        <a:p>
          <a:endParaRPr lang="pl-PL"/>
        </a:p>
      </dgm:t>
    </dgm:pt>
    <dgm:pt modelId="{9A3AEE28-1B3C-4EEA-B4A0-29A01868C644}" type="sibTrans" cxnId="{45F21DEB-7C12-44BA-B5EA-1AE186A93988}">
      <dgm:prSet/>
      <dgm:spPr/>
      <dgm:t>
        <a:bodyPr/>
        <a:lstStyle/>
        <a:p>
          <a:endParaRPr lang="pl-PL"/>
        </a:p>
      </dgm:t>
    </dgm:pt>
    <dgm:pt modelId="{7FCA0D92-5E06-4FDA-A056-674826923A3C}">
      <dgm:prSet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Rozwój i profesjonalizacja oferty wsparcia proinnowacyjnego otoczenia biznesu. Projekty w zakresie uzupełnienia infrastruktury B+R - IOB</a:t>
          </a:r>
          <a:endParaRPr lang="pl-PL" sz="1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80A9C6C-AF55-470E-95AE-CF9DA2D38DC8}" type="parTrans" cxnId="{B8484088-51BC-4D37-A32E-7DBA80A791AF}">
      <dgm:prSet/>
      <dgm:spPr/>
      <dgm:t>
        <a:bodyPr/>
        <a:lstStyle/>
        <a:p>
          <a:endParaRPr lang="pl-PL"/>
        </a:p>
      </dgm:t>
    </dgm:pt>
    <dgm:pt modelId="{84D4AE8D-0F87-48A2-A6AE-420FAD3339AE}" type="sibTrans" cxnId="{B8484088-51BC-4D37-A32E-7DBA80A791AF}">
      <dgm:prSet/>
      <dgm:spPr/>
      <dgm:t>
        <a:bodyPr/>
        <a:lstStyle/>
        <a:p>
          <a:endParaRPr lang="pl-PL"/>
        </a:p>
      </dgm:t>
    </dgm:pt>
    <dgm:pt modelId="{E054FCE8-7FBA-4CA9-ACB7-8F4D4EBCF899}" type="pres">
      <dgm:prSet presAssocID="{E6F10810-2370-4B2C-8637-763202C5AA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4BAC095-2F71-401D-8BC7-D737748199EB}" type="pres">
      <dgm:prSet presAssocID="{61FE2BE3-FAE9-4E23-B63C-3D938B591C07}" presName="composite" presStyleCnt="0"/>
      <dgm:spPr/>
    </dgm:pt>
    <dgm:pt modelId="{D4D6CE0D-BCB9-4CD8-B417-CD75EC7E9522}" type="pres">
      <dgm:prSet presAssocID="{61FE2BE3-FAE9-4E23-B63C-3D938B591C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FC3972-06BF-4CAA-9578-02B4AA664309}" type="pres">
      <dgm:prSet presAssocID="{61FE2BE3-FAE9-4E23-B63C-3D938B591C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9135B7-9844-4E45-9EF1-93CCD72D533E}" type="pres">
      <dgm:prSet presAssocID="{8B0FAA3A-0FCE-4B74-A893-29E282A8D5C5}" presName="sp" presStyleCnt="0"/>
      <dgm:spPr/>
    </dgm:pt>
    <dgm:pt modelId="{B49FD06C-EE0B-4CD3-95E8-C6A5346D173D}" type="pres">
      <dgm:prSet presAssocID="{35C6E81C-70F0-41FF-A6FF-4F4D1968217E}" presName="composite" presStyleCnt="0"/>
      <dgm:spPr/>
    </dgm:pt>
    <dgm:pt modelId="{B5B55D5C-9E45-4A2C-A2B3-C76C503C68D3}" type="pres">
      <dgm:prSet presAssocID="{35C6E81C-70F0-41FF-A6FF-4F4D1968217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E38CF0-A9F4-480B-BF41-D0BC91FB0DFF}" type="pres">
      <dgm:prSet presAssocID="{35C6E81C-70F0-41FF-A6FF-4F4D1968217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EA1686-FBBF-478E-AFFA-68CACF903CC5}" type="pres">
      <dgm:prSet presAssocID="{277F1598-B836-462F-93CA-6E1A90F9A584}" presName="sp" presStyleCnt="0"/>
      <dgm:spPr/>
    </dgm:pt>
    <dgm:pt modelId="{9F60FBFE-D275-4AE7-96CB-2367354B2D6B}" type="pres">
      <dgm:prSet presAssocID="{DED0EEDB-19B0-4798-8AE7-9CD56CC4792F}" presName="composite" presStyleCnt="0"/>
      <dgm:spPr/>
    </dgm:pt>
    <dgm:pt modelId="{DA225F98-D5D6-4CC9-9CDB-C7E9FD28B6ED}" type="pres">
      <dgm:prSet presAssocID="{DED0EEDB-19B0-4798-8AE7-9CD56CC479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1ECF32-DEA8-4C8E-8829-06477FCC89B1}" type="pres">
      <dgm:prSet presAssocID="{DED0EEDB-19B0-4798-8AE7-9CD56CC479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B0322B-1127-4485-8AEA-C8E3D9DFFD6B}" type="pres">
      <dgm:prSet presAssocID="{D834ACD0-AEF7-46BC-9417-1307A791DEFD}" presName="sp" presStyleCnt="0"/>
      <dgm:spPr/>
    </dgm:pt>
    <dgm:pt modelId="{F8704697-169D-48A0-B8E1-B7E00CC1E25E}" type="pres">
      <dgm:prSet presAssocID="{7ED8E095-2E83-4192-AF65-61345799E7A8}" presName="composite" presStyleCnt="0"/>
      <dgm:spPr/>
    </dgm:pt>
    <dgm:pt modelId="{4A1CE5E0-4062-4FCB-9158-B4AB764BAA93}" type="pres">
      <dgm:prSet presAssocID="{7ED8E095-2E83-4192-AF65-61345799E7A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6BEB29-9B20-4E0C-9581-CE85AF009248}" type="pres">
      <dgm:prSet presAssocID="{7ED8E095-2E83-4192-AF65-61345799E7A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A7B750-7438-4ADD-8256-825FDE64A26A}" type="presOf" srcId="{A3C351D1-0356-4883-9F2C-786883AC0AED}" destId="{B9FC3972-06BF-4CAA-9578-02B4AA664309}" srcOrd="0" destOrd="0" presId="urn:microsoft.com/office/officeart/2005/8/layout/chevron2"/>
    <dgm:cxn modelId="{E65C316E-D4F3-4779-A59F-B4D2EA83E510}" type="presOf" srcId="{7FCA0D92-5E06-4FDA-A056-674826923A3C}" destId="{EF6BEB29-9B20-4E0C-9581-CE85AF009248}" srcOrd="0" destOrd="0" presId="urn:microsoft.com/office/officeart/2005/8/layout/chevron2"/>
    <dgm:cxn modelId="{6FAE4320-4A67-4294-A77E-C96240781E39}" type="presOf" srcId="{7ED8E095-2E83-4192-AF65-61345799E7A8}" destId="{4A1CE5E0-4062-4FCB-9158-B4AB764BAA93}" srcOrd="0" destOrd="0" presId="urn:microsoft.com/office/officeart/2005/8/layout/chevron2"/>
    <dgm:cxn modelId="{2905CD53-3A53-4713-8E80-0EC53781BB13}" type="presOf" srcId="{9B62F3D2-0DAD-4DA6-B3F1-C7B3E6A327CB}" destId="{BFE38CF0-A9F4-480B-BF41-D0BC91FB0DFF}" srcOrd="0" destOrd="0" presId="urn:microsoft.com/office/officeart/2005/8/layout/chevron2"/>
    <dgm:cxn modelId="{373D4658-4E11-408C-B5DD-60D372BA63B4}" type="presOf" srcId="{61FE2BE3-FAE9-4E23-B63C-3D938B591C07}" destId="{D4D6CE0D-BCB9-4CD8-B417-CD75EC7E9522}" srcOrd="0" destOrd="0" presId="urn:microsoft.com/office/officeart/2005/8/layout/chevron2"/>
    <dgm:cxn modelId="{DAC77A82-1CE0-44B7-AC56-4AFFE7772772}" type="presOf" srcId="{35C6E81C-70F0-41FF-A6FF-4F4D1968217E}" destId="{B5B55D5C-9E45-4A2C-A2B3-C76C503C68D3}" srcOrd="0" destOrd="0" presId="urn:microsoft.com/office/officeart/2005/8/layout/chevron2"/>
    <dgm:cxn modelId="{12F0EE93-2F41-47D0-8E9D-6DCDEE19A6A5}" type="presOf" srcId="{E6F10810-2370-4B2C-8637-763202C5AA9C}" destId="{E054FCE8-7FBA-4CA9-ACB7-8F4D4EBCF899}" srcOrd="0" destOrd="0" presId="urn:microsoft.com/office/officeart/2005/8/layout/chevron2"/>
    <dgm:cxn modelId="{489D6C0B-695B-4155-9E68-898BF9077140}" type="presOf" srcId="{DED0EEDB-19B0-4798-8AE7-9CD56CC4792F}" destId="{DA225F98-D5D6-4CC9-9CDB-C7E9FD28B6ED}" srcOrd="0" destOrd="0" presId="urn:microsoft.com/office/officeart/2005/8/layout/chevron2"/>
    <dgm:cxn modelId="{F3E2A513-B9DA-4AD9-8873-82C59195EB1D}" type="presOf" srcId="{E80772FC-826D-4594-9E95-89C1427D83E3}" destId="{D31ECF32-DEA8-4C8E-8829-06477FCC89B1}" srcOrd="0" destOrd="0" presId="urn:microsoft.com/office/officeart/2005/8/layout/chevron2"/>
    <dgm:cxn modelId="{3135345F-3E14-45E8-A741-2FD6B96BE5A7}" srcId="{61FE2BE3-FAE9-4E23-B63C-3D938B591C07}" destId="{A3C351D1-0356-4883-9F2C-786883AC0AED}" srcOrd="0" destOrd="0" parTransId="{6E2436F3-C856-4EF7-B0B5-FA272A3F608A}" sibTransId="{774BD18A-6472-48F7-B3BB-9A233B71BCBF}"/>
    <dgm:cxn modelId="{B8484088-51BC-4D37-A32E-7DBA80A791AF}" srcId="{7ED8E095-2E83-4192-AF65-61345799E7A8}" destId="{7FCA0D92-5E06-4FDA-A056-674826923A3C}" srcOrd="0" destOrd="0" parTransId="{080A9C6C-AF55-470E-95AE-CF9DA2D38DC8}" sibTransId="{84D4AE8D-0F87-48A2-A6AE-420FAD3339AE}"/>
    <dgm:cxn modelId="{C44618F7-9964-4EFE-A586-8D59CA0671BF}" srcId="{35C6E81C-70F0-41FF-A6FF-4F4D1968217E}" destId="{9B62F3D2-0DAD-4DA6-B3F1-C7B3E6A327CB}" srcOrd="0" destOrd="0" parTransId="{27CA4B2E-0E66-463C-AC42-71732E5D5503}" sibTransId="{187BDEF1-9EE7-45E7-8D74-C5B2877954FE}"/>
    <dgm:cxn modelId="{4356211E-8A10-4A95-879F-E68220901D9B}" srcId="{E6F10810-2370-4B2C-8637-763202C5AA9C}" destId="{35C6E81C-70F0-41FF-A6FF-4F4D1968217E}" srcOrd="1" destOrd="0" parTransId="{F8C1C677-E5FB-48CF-AE3D-17C53BCBE5DB}" sibTransId="{277F1598-B836-462F-93CA-6E1A90F9A584}"/>
    <dgm:cxn modelId="{7A395837-2D0D-40C1-93E9-C7F5E60957E4}" srcId="{E6F10810-2370-4B2C-8637-763202C5AA9C}" destId="{61FE2BE3-FAE9-4E23-B63C-3D938B591C07}" srcOrd="0" destOrd="0" parTransId="{4E7A9822-FABA-498E-B57F-DBDA9B1C27DB}" sibTransId="{8B0FAA3A-0FCE-4B74-A893-29E282A8D5C5}"/>
    <dgm:cxn modelId="{45F21DEB-7C12-44BA-B5EA-1AE186A93988}" srcId="{E6F10810-2370-4B2C-8637-763202C5AA9C}" destId="{7ED8E095-2E83-4192-AF65-61345799E7A8}" srcOrd="3" destOrd="0" parTransId="{2C784949-3C7A-4541-AA4B-E387DC61740A}" sibTransId="{9A3AEE28-1B3C-4EEA-B4A0-29A01868C644}"/>
    <dgm:cxn modelId="{04482A52-D466-4E13-BD92-5861CF73996B}" srcId="{DED0EEDB-19B0-4798-8AE7-9CD56CC4792F}" destId="{E80772FC-826D-4594-9E95-89C1427D83E3}" srcOrd="0" destOrd="0" parTransId="{FC0E5405-B568-4F04-8396-FA5FA98E2D04}" sibTransId="{0D637FEC-A86B-4F0D-A4BC-B5FDF31E82F0}"/>
    <dgm:cxn modelId="{C0C68033-B87B-40E5-A6F1-CCC179E97750}" srcId="{E6F10810-2370-4B2C-8637-763202C5AA9C}" destId="{DED0EEDB-19B0-4798-8AE7-9CD56CC4792F}" srcOrd="2" destOrd="0" parTransId="{81C1BEF7-8050-4695-87AD-AD82BF3B988E}" sibTransId="{D834ACD0-AEF7-46BC-9417-1307A791DEFD}"/>
    <dgm:cxn modelId="{0D08D98C-DD6D-4201-BAC3-F9DDDA320A81}" type="presParOf" srcId="{E054FCE8-7FBA-4CA9-ACB7-8F4D4EBCF899}" destId="{84BAC095-2F71-401D-8BC7-D737748199EB}" srcOrd="0" destOrd="0" presId="urn:microsoft.com/office/officeart/2005/8/layout/chevron2"/>
    <dgm:cxn modelId="{CF2E0864-C325-4C43-AFF3-13A5444C486B}" type="presParOf" srcId="{84BAC095-2F71-401D-8BC7-D737748199EB}" destId="{D4D6CE0D-BCB9-4CD8-B417-CD75EC7E9522}" srcOrd="0" destOrd="0" presId="urn:microsoft.com/office/officeart/2005/8/layout/chevron2"/>
    <dgm:cxn modelId="{0B1552C3-D0E3-47C1-937C-927F335FFE83}" type="presParOf" srcId="{84BAC095-2F71-401D-8BC7-D737748199EB}" destId="{B9FC3972-06BF-4CAA-9578-02B4AA664309}" srcOrd="1" destOrd="0" presId="urn:microsoft.com/office/officeart/2005/8/layout/chevron2"/>
    <dgm:cxn modelId="{46440B00-62CD-464C-8F83-BE2B28D58647}" type="presParOf" srcId="{E054FCE8-7FBA-4CA9-ACB7-8F4D4EBCF899}" destId="{679135B7-9844-4E45-9EF1-93CCD72D533E}" srcOrd="1" destOrd="0" presId="urn:microsoft.com/office/officeart/2005/8/layout/chevron2"/>
    <dgm:cxn modelId="{4CC25639-D06A-4811-996B-7C82A4094EF5}" type="presParOf" srcId="{E054FCE8-7FBA-4CA9-ACB7-8F4D4EBCF899}" destId="{B49FD06C-EE0B-4CD3-95E8-C6A5346D173D}" srcOrd="2" destOrd="0" presId="urn:microsoft.com/office/officeart/2005/8/layout/chevron2"/>
    <dgm:cxn modelId="{D0A8B39C-8E6A-4DC7-8C2D-EA0B85ADD6DF}" type="presParOf" srcId="{B49FD06C-EE0B-4CD3-95E8-C6A5346D173D}" destId="{B5B55D5C-9E45-4A2C-A2B3-C76C503C68D3}" srcOrd="0" destOrd="0" presId="urn:microsoft.com/office/officeart/2005/8/layout/chevron2"/>
    <dgm:cxn modelId="{1B8C81BD-C3DD-445F-ACC8-C9E0D3C6FEDC}" type="presParOf" srcId="{B49FD06C-EE0B-4CD3-95E8-C6A5346D173D}" destId="{BFE38CF0-A9F4-480B-BF41-D0BC91FB0DFF}" srcOrd="1" destOrd="0" presId="urn:microsoft.com/office/officeart/2005/8/layout/chevron2"/>
    <dgm:cxn modelId="{D62EF837-5239-46FC-AF15-92922346BD1F}" type="presParOf" srcId="{E054FCE8-7FBA-4CA9-ACB7-8F4D4EBCF899}" destId="{6FEA1686-FBBF-478E-AFFA-68CACF903CC5}" srcOrd="3" destOrd="0" presId="urn:microsoft.com/office/officeart/2005/8/layout/chevron2"/>
    <dgm:cxn modelId="{17BF77C6-C675-461B-92F0-8C8020CF85A6}" type="presParOf" srcId="{E054FCE8-7FBA-4CA9-ACB7-8F4D4EBCF899}" destId="{9F60FBFE-D275-4AE7-96CB-2367354B2D6B}" srcOrd="4" destOrd="0" presId="urn:microsoft.com/office/officeart/2005/8/layout/chevron2"/>
    <dgm:cxn modelId="{7419DDA7-2759-4B89-9836-E9F6D80DDEE0}" type="presParOf" srcId="{9F60FBFE-D275-4AE7-96CB-2367354B2D6B}" destId="{DA225F98-D5D6-4CC9-9CDB-C7E9FD28B6ED}" srcOrd="0" destOrd="0" presId="urn:microsoft.com/office/officeart/2005/8/layout/chevron2"/>
    <dgm:cxn modelId="{E3C9A9C4-3BD8-4668-AC3E-58C34BEB8A25}" type="presParOf" srcId="{9F60FBFE-D275-4AE7-96CB-2367354B2D6B}" destId="{D31ECF32-DEA8-4C8E-8829-06477FCC89B1}" srcOrd="1" destOrd="0" presId="urn:microsoft.com/office/officeart/2005/8/layout/chevron2"/>
    <dgm:cxn modelId="{2794968E-5A56-4F07-9222-70CFF03B30B7}" type="presParOf" srcId="{E054FCE8-7FBA-4CA9-ACB7-8F4D4EBCF899}" destId="{20B0322B-1127-4485-8AEA-C8E3D9DFFD6B}" srcOrd="5" destOrd="0" presId="urn:microsoft.com/office/officeart/2005/8/layout/chevron2"/>
    <dgm:cxn modelId="{DE1C0FBB-37D1-4AB0-83FC-A37C2DED7D73}" type="presParOf" srcId="{E054FCE8-7FBA-4CA9-ACB7-8F4D4EBCF899}" destId="{F8704697-169D-48A0-B8E1-B7E00CC1E25E}" srcOrd="6" destOrd="0" presId="urn:microsoft.com/office/officeart/2005/8/layout/chevron2"/>
    <dgm:cxn modelId="{5B2ECAEF-C809-40EC-A2BA-DBC11B41A4F1}" type="presParOf" srcId="{F8704697-169D-48A0-B8E1-B7E00CC1E25E}" destId="{4A1CE5E0-4062-4FCB-9158-B4AB764BAA93}" srcOrd="0" destOrd="0" presId="urn:microsoft.com/office/officeart/2005/8/layout/chevron2"/>
    <dgm:cxn modelId="{41F2BF40-008C-49C9-A9B2-064262B59CB4}" type="presParOf" srcId="{F8704697-169D-48A0-B8E1-B7E00CC1E25E}" destId="{EF6BEB29-9B20-4E0C-9581-CE85AF0092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a) inwestycje przedsiębiorstw w obszarze badań naukowych i eksperymentalnych prac rozwojowych. 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Projekty badawcze przedsiębiorstw mające służyć opracowaniu nowych lub istotnie ulepszonych produktów i procesów produkcyjnych (innowacje produktowe, procesowe).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Wsparcie mogą otrzymać projekty polegające m.in. na: prowadzeniu badań przemysłowych i eksperymentalnych prac rozwojowych; innowacjach technologicznych (w tym pierwsze wdrożenie technologii); opracowaniu linii pilotażowych itp.</a:t>
          </a: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b) zakup i wdrożenie wyników prac B+R oraz praw własności intelektualnej </a:t>
          </a:r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(m.in. patentów, licencji, know-how lub innej nieopatentowanej wiedzy technicznej). </a:t>
          </a:r>
        </a:p>
        <a:p>
          <a:pPr algn="just"/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Wdrożenie zakupionych wyników prac B+R jest możliwe tylko w przypadku konieczności przeprowadzenia uzupełniających/ dostosowujących technologie do specyfiki przedsiębiorstwa prac rozwojowych. Prace te będą mogły być prowadzone zarówno samodzielnie przez przedsiębiorstwa, jak i w formie zlecenia.</a:t>
          </a:r>
          <a:endParaRPr lang="pl-PL" sz="12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Y="102700" custLinFactNeighborX="-688" custLinFactNeighborY="61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6EEAC9-6D2E-4301-AE4C-EDBAF5C20A8B}" type="presOf" srcId="{C334ECD7-F7C5-4C4F-AB0E-713F0D665697}" destId="{DDF60953-BCE6-4336-AE30-99F846946B26}" srcOrd="1" destOrd="0" presId="urn:microsoft.com/office/officeart/2005/8/layout/vList4#1"/>
    <dgm:cxn modelId="{7FA5F520-D7FA-40CC-AD21-E88D5F73A219}" type="presOf" srcId="{C334ECD7-F7C5-4C4F-AB0E-713F0D665697}" destId="{9FC189E7-72A2-449E-86AF-512D9A463E12}" srcOrd="0" destOrd="0" presId="urn:microsoft.com/office/officeart/2005/8/layout/vList4#1"/>
    <dgm:cxn modelId="{AA302A8A-1F8E-4679-B329-56899F35AED9}" type="presOf" srcId="{750FF431-2C3F-421A-AAFF-C7CE537CAD38}" destId="{03D17A5F-4E5E-4B16-B844-2BE961E37D3E}" srcOrd="1" destOrd="0" presId="urn:microsoft.com/office/officeart/2005/8/layout/vList4#1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70D3FE1E-4CA4-4B5E-B30A-F9AA32A927D6}" type="presOf" srcId="{750FF431-2C3F-421A-AAFF-C7CE537CAD38}" destId="{B3050A60-8EC3-45CB-A20A-E25BD30C40A7}" srcOrd="0" destOrd="0" presId="urn:microsoft.com/office/officeart/2005/8/layout/vList4#1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61539737-0766-4D55-A369-900D31B44159}" type="presOf" srcId="{4BACA7BD-96D1-4A05-A7FB-1DAA4D5B2D6C}" destId="{DD653B6C-DFF7-464F-A0B1-B26C5857E1A7}" srcOrd="0" destOrd="0" presId="urn:microsoft.com/office/officeart/2005/8/layout/vList4#1"/>
    <dgm:cxn modelId="{B29E5771-3C4D-4275-963C-5E12F48AE63B}" type="presParOf" srcId="{DD653B6C-DFF7-464F-A0B1-B26C5857E1A7}" destId="{A0B7F8EB-FFCF-4A96-91C8-203960773E2E}" srcOrd="0" destOrd="0" presId="urn:microsoft.com/office/officeart/2005/8/layout/vList4#1"/>
    <dgm:cxn modelId="{D2786B40-A2F3-493E-88DB-83A1DB0DDABA}" type="presParOf" srcId="{A0B7F8EB-FFCF-4A96-91C8-203960773E2E}" destId="{B3050A60-8EC3-45CB-A20A-E25BD30C40A7}" srcOrd="0" destOrd="0" presId="urn:microsoft.com/office/officeart/2005/8/layout/vList4#1"/>
    <dgm:cxn modelId="{4BDD89D7-A2F4-471F-9EB6-255F3241E570}" type="presParOf" srcId="{A0B7F8EB-FFCF-4A96-91C8-203960773E2E}" destId="{29B3F5ED-E818-4C6A-AF6A-A3D022487630}" srcOrd="1" destOrd="0" presId="urn:microsoft.com/office/officeart/2005/8/layout/vList4#1"/>
    <dgm:cxn modelId="{97582E92-DBE0-4CA7-A955-70A9543C353E}" type="presParOf" srcId="{A0B7F8EB-FFCF-4A96-91C8-203960773E2E}" destId="{03D17A5F-4E5E-4B16-B844-2BE961E37D3E}" srcOrd="2" destOrd="0" presId="urn:microsoft.com/office/officeart/2005/8/layout/vList4#1"/>
    <dgm:cxn modelId="{25E5816C-73BE-4E93-8C02-FC3DB45DE06D}" type="presParOf" srcId="{DD653B6C-DFF7-464F-A0B1-B26C5857E1A7}" destId="{86F4DE6B-C002-46E2-8087-DFF32BC65C85}" srcOrd="1" destOrd="0" presId="urn:microsoft.com/office/officeart/2005/8/layout/vList4#1"/>
    <dgm:cxn modelId="{1B9014BA-3D7B-44CE-917E-B2B97A5532B8}" type="presParOf" srcId="{DD653B6C-DFF7-464F-A0B1-B26C5857E1A7}" destId="{220BB8F7-D8B6-4510-A3D2-78A28B84D065}" srcOrd="2" destOrd="0" presId="urn:microsoft.com/office/officeart/2005/8/layout/vList4#1"/>
    <dgm:cxn modelId="{9C75B1D5-C7C7-472B-9F8B-FCE0281E4A08}" type="presParOf" srcId="{220BB8F7-D8B6-4510-A3D2-78A28B84D065}" destId="{9FC189E7-72A2-449E-86AF-512D9A463E12}" srcOrd="0" destOrd="0" presId="urn:microsoft.com/office/officeart/2005/8/layout/vList4#1"/>
    <dgm:cxn modelId="{04ABA671-6AB8-42BE-B27E-78233E182EF7}" type="presParOf" srcId="{220BB8F7-D8B6-4510-A3D2-78A28B84D065}" destId="{7E6FF60A-1917-4C1D-B114-7396F4798C77}" srcOrd="1" destOrd="0" presId="urn:microsoft.com/office/officeart/2005/8/layout/vList4#1"/>
    <dgm:cxn modelId="{EE1A183E-B57E-4F69-85A5-42147841668A}" type="presParOf" srcId="{220BB8F7-D8B6-4510-A3D2-78A28B84D065}" destId="{DDF60953-BCE6-4336-AE30-99F846946B2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Projekty obejmujące tworzenie i rozwój zaplecza badawczo-rozwojowego przedsiębiorstw w zakresie dotyczącym:</a:t>
          </a:r>
          <a:endParaRPr lang="pl-PL" sz="1200" dirty="0" smtClean="0">
            <a:solidFill>
              <a:schemeClr val="tx1"/>
            </a:solidFill>
            <a:latin typeface="+mn-lt"/>
            <a:cs typeface="Arial" pitchFamily="34" charset="0"/>
          </a:endParaRP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-laboratoriów specjalistycznych oraz działów badawczo-rozwojowych w przedsiębiorstwach; 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-centrów badawczo-rozwojowych w przedsiębiorstwach.</a:t>
          </a:r>
        </a:p>
        <a:p>
          <a:pPr algn="just"/>
          <a:endParaRPr lang="pl-PL" sz="1200" dirty="0" smtClean="0">
            <a:solidFill>
              <a:schemeClr val="tx1"/>
            </a:solidFill>
            <a:latin typeface="+mn-lt"/>
            <a:cs typeface="Arial" pitchFamily="34" charset="0"/>
          </a:endParaRP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Inwestycje w aparaturę, sprzęt, technologie i inną niezbędną infrastrukturę powinny prowadzić do tworzenia innowacyjnych produktów, procesów i usług.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Wnioskodawca zobowiązany będzie przedstawić plan prac B+R, które będą wykonywane dzięki infrastrukturze B+R będącej przedmiotem projektu.</a:t>
          </a:r>
          <a:endParaRPr lang="pl-PL" sz="12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0" presStyleCnt="1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0" presStyleCnt="1" custScaleX="92448" custScaleY="77233" custLinFactNeighborX="-12090" custLinFactNeighborY="-4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F60953-BCE6-4336-AE30-99F846946B26}" type="pres">
      <dgm:prSet presAssocID="{C334ECD7-F7C5-4C4F-AB0E-713F0D66569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6219C5-59E1-4878-B18F-AA3C178ABCB1}" type="presOf" srcId="{4BACA7BD-96D1-4A05-A7FB-1DAA4D5B2D6C}" destId="{DD653B6C-DFF7-464F-A0B1-B26C5857E1A7}" srcOrd="0" destOrd="0" presId="urn:microsoft.com/office/officeart/2005/8/layout/vList4#2"/>
    <dgm:cxn modelId="{D7804F62-F3E9-4410-B635-EB664A0D3EE0}" srcId="{4BACA7BD-96D1-4A05-A7FB-1DAA4D5B2D6C}" destId="{C334ECD7-F7C5-4C4F-AB0E-713F0D665697}" srcOrd="0" destOrd="0" parTransId="{498A9E1E-BCC8-4F0F-BC79-254F398AEE77}" sibTransId="{F5E0FC81-BEEF-4B0E-863E-DCA69E186A08}"/>
    <dgm:cxn modelId="{2077FB8F-094D-4DA3-85C5-D51BF8ADD17E}" type="presOf" srcId="{C334ECD7-F7C5-4C4F-AB0E-713F0D665697}" destId="{DDF60953-BCE6-4336-AE30-99F846946B26}" srcOrd="1" destOrd="0" presId="urn:microsoft.com/office/officeart/2005/8/layout/vList4#2"/>
    <dgm:cxn modelId="{F3FCABF0-F2BB-47E2-9F92-B4398FBFEEBB}" type="presOf" srcId="{C334ECD7-F7C5-4C4F-AB0E-713F0D665697}" destId="{9FC189E7-72A2-449E-86AF-512D9A463E12}" srcOrd="0" destOrd="0" presId="urn:microsoft.com/office/officeart/2005/8/layout/vList4#2"/>
    <dgm:cxn modelId="{7BBBF2D2-5CB4-4C79-9841-2264EDFA7FBA}" type="presParOf" srcId="{DD653B6C-DFF7-464F-A0B1-B26C5857E1A7}" destId="{220BB8F7-D8B6-4510-A3D2-78A28B84D065}" srcOrd="0" destOrd="0" presId="urn:microsoft.com/office/officeart/2005/8/layout/vList4#2"/>
    <dgm:cxn modelId="{C796260E-C1EC-45B6-B645-7C275738536A}" type="presParOf" srcId="{220BB8F7-D8B6-4510-A3D2-78A28B84D065}" destId="{9FC189E7-72A2-449E-86AF-512D9A463E12}" srcOrd="0" destOrd="0" presId="urn:microsoft.com/office/officeart/2005/8/layout/vList4#2"/>
    <dgm:cxn modelId="{B14BBEAC-0893-44D2-B89B-960C36F00F77}" type="presParOf" srcId="{220BB8F7-D8B6-4510-A3D2-78A28B84D065}" destId="{7E6FF60A-1917-4C1D-B114-7396F4798C77}" srcOrd="1" destOrd="0" presId="urn:microsoft.com/office/officeart/2005/8/layout/vList4#2"/>
    <dgm:cxn modelId="{D494B0E1-9659-4F8B-92C8-014CB33A0894}" type="presParOf" srcId="{220BB8F7-D8B6-4510-A3D2-78A28B84D065}" destId="{DDF60953-BCE6-4336-AE30-99F846946B2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a) profesjonalne usługi proinnowacyjne świadczone przez IOB m.in. parki technologiczne, centra transferu technologii, akademickie inkubatory przedsiębiorczości.	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Bezpośrednim beneficjentem pomocy będą przedsiębiorstwa, które wybierają wsparcie oferowane w danych instytucjach (popytowy charakter wsparcia), wsparcie to powinno przyczyniać się do wspierania procesów innowacji w przedsiębiorstwach i efektywniejszego wykorzystania potencjału rozwojowego firm.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b) Wsparcie MŚP poprzez instrument typu „bon na innowacje” </a:t>
          </a:r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(bezzwrotne wsparcie w formule bonu – dofinansowania usługi na rzecz MŚP).</a:t>
          </a:r>
        </a:p>
        <a:p>
          <a:pPr algn="just"/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Wsparcie może być udzielone m.in. na: usługi badawczo-rozwojowe dotyczące wdrożenia lub rozwoju produktu lub technologii (m.in.: opracowanie nowej lub udoskonalonej usługi lub wyrobu; wykonanie testów wdrożeniowych; wykonanie analiz przedwdrożeniowych; prowadzenie badań i analiz w zakresie optymalizacji produktu; audyt technologiczny).</a:t>
          </a:r>
        </a:p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Wykonawcą usługi może być wyłącznie jednostka naukowa</a:t>
          </a:r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72755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X="87318" custScaleY="766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83384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X="96182" custScaleY="87008" custLinFactNeighborX="-3615" custLinFactNeighborY="-11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7B6E60-E0CD-4EFE-A57A-22486F0B5FE6}" type="presOf" srcId="{750FF431-2C3F-421A-AAFF-C7CE537CAD38}" destId="{03D17A5F-4E5E-4B16-B844-2BE961E37D3E}" srcOrd="1" destOrd="0" presId="urn:microsoft.com/office/officeart/2005/8/layout/vList4#3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6B32DFA8-C99B-40F5-931B-F7862932C167}" type="presOf" srcId="{750FF431-2C3F-421A-AAFF-C7CE537CAD38}" destId="{B3050A60-8EC3-45CB-A20A-E25BD30C40A7}" srcOrd="0" destOrd="0" presId="urn:microsoft.com/office/officeart/2005/8/layout/vList4#3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65DC94DD-6112-48F6-8F6E-3C83BC1F136A}" type="presOf" srcId="{C334ECD7-F7C5-4C4F-AB0E-713F0D665697}" destId="{9FC189E7-72A2-449E-86AF-512D9A463E12}" srcOrd="0" destOrd="0" presId="urn:microsoft.com/office/officeart/2005/8/layout/vList4#3"/>
    <dgm:cxn modelId="{B39B1BB5-9EBB-4B28-8EA5-139BCC677321}" type="presOf" srcId="{C334ECD7-F7C5-4C4F-AB0E-713F0D665697}" destId="{DDF60953-BCE6-4336-AE30-99F846946B26}" srcOrd="1" destOrd="0" presId="urn:microsoft.com/office/officeart/2005/8/layout/vList4#3"/>
    <dgm:cxn modelId="{F3FF0C0B-3A68-4EEB-AF8B-F867581827CF}" type="presOf" srcId="{4BACA7BD-96D1-4A05-A7FB-1DAA4D5B2D6C}" destId="{DD653B6C-DFF7-464F-A0B1-B26C5857E1A7}" srcOrd="0" destOrd="0" presId="urn:microsoft.com/office/officeart/2005/8/layout/vList4#3"/>
    <dgm:cxn modelId="{5F909D70-E3FF-4364-B04D-8B117ADE1265}" type="presParOf" srcId="{DD653B6C-DFF7-464F-A0B1-B26C5857E1A7}" destId="{A0B7F8EB-FFCF-4A96-91C8-203960773E2E}" srcOrd="0" destOrd="0" presId="urn:microsoft.com/office/officeart/2005/8/layout/vList4#3"/>
    <dgm:cxn modelId="{85015D09-F325-402E-9F73-DF31238D6583}" type="presParOf" srcId="{A0B7F8EB-FFCF-4A96-91C8-203960773E2E}" destId="{B3050A60-8EC3-45CB-A20A-E25BD30C40A7}" srcOrd="0" destOrd="0" presId="urn:microsoft.com/office/officeart/2005/8/layout/vList4#3"/>
    <dgm:cxn modelId="{0CB6DE31-0B5C-4805-B8C4-9602F3BAAB7F}" type="presParOf" srcId="{A0B7F8EB-FFCF-4A96-91C8-203960773E2E}" destId="{29B3F5ED-E818-4C6A-AF6A-A3D022487630}" srcOrd="1" destOrd="0" presId="urn:microsoft.com/office/officeart/2005/8/layout/vList4#3"/>
    <dgm:cxn modelId="{13F0EBC6-479D-46E0-B2F9-263A3F53058F}" type="presParOf" srcId="{A0B7F8EB-FFCF-4A96-91C8-203960773E2E}" destId="{03D17A5F-4E5E-4B16-B844-2BE961E37D3E}" srcOrd="2" destOrd="0" presId="urn:microsoft.com/office/officeart/2005/8/layout/vList4#3"/>
    <dgm:cxn modelId="{8034360E-D2E0-4AC7-A2C7-052BF1018331}" type="presParOf" srcId="{DD653B6C-DFF7-464F-A0B1-B26C5857E1A7}" destId="{86F4DE6B-C002-46E2-8087-DFF32BC65C85}" srcOrd="1" destOrd="0" presId="urn:microsoft.com/office/officeart/2005/8/layout/vList4#3"/>
    <dgm:cxn modelId="{CFC133C9-ECF6-4D92-B590-4A54DAA00074}" type="presParOf" srcId="{DD653B6C-DFF7-464F-A0B1-B26C5857E1A7}" destId="{220BB8F7-D8B6-4510-A3D2-78A28B84D065}" srcOrd="2" destOrd="0" presId="urn:microsoft.com/office/officeart/2005/8/layout/vList4#3"/>
    <dgm:cxn modelId="{B0258B92-A2FA-44D6-89AA-A0676B273715}" type="presParOf" srcId="{220BB8F7-D8B6-4510-A3D2-78A28B84D065}" destId="{9FC189E7-72A2-449E-86AF-512D9A463E12}" srcOrd="0" destOrd="0" presId="urn:microsoft.com/office/officeart/2005/8/layout/vList4#3"/>
    <dgm:cxn modelId="{F0042D40-C9AF-4DDD-B7DA-7DB91F7C9B89}" type="presParOf" srcId="{220BB8F7-D8B6-4510-A3D2-78A28B84D065}" destId="{7E6FF60A-1917-4C1D-B114-7396F4798C77}" srcOrd="1" destOrd="0" presId="urn:microsoft.com/office/officeart/2005/8/layout/vList4#3"/>
    <dgm:cxn modelId="{4D3E9EC8-3832-4E34-9AB9-F8F268184CC6}" type="presParOf" srcId="{220BB8F7-D8B6-4510-A3D2-78A28B84D065}" destId="{DDF60953-BCE6-4336-AE30-99F846946B26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F10810-2370-4B2C-8637-763202C5AA9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FE2BE3-FAE9-4E23-B63C-3D938B591C07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1.3A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E7A9822-FABA-498E-B57F-DBDA9B1C27DB}" type="parTrans" cxnId="{7A395837-2D0D-40C1-93E9-C7F5E60957E4}">
      <dgm:prSet/>
      <dgm:spPr/>
      <dgm:t>
        <a:bodyPr/>
        <a:lstStyle/>
        <a:p>
          <a:endParaRPr lang="pl-PL"/>
        </a:p>
      </dgm:t>
    </dgm:pt>
    <dgm:pt modelId="{8B0FAA3A-0FCE-4B74-A893-29E282A8D5C5}" type="sibTrans" cxnId="{7A395837-2D0D-40C1-93E9-C7F5E60957E4}">
      <dgm:prSet/>
      <dgm:spPr/>
      <dgm:t>
        <a:bodyPr/>
        <a:lstStyle/>
        <a:p>
          <a:endParaRPr lang="pl-PL"/>
        </a:p>
      </dgm:t>
    </dgm:pt>
    <dgm:pt modelId="{A3C351D1-0356-4883-9F2C-786883AC0AED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b="0" dirty="0" smtClean="0">
              <a:latin typeface="+mn-lt"/>
              <a:cs typeface="Arial" pitchFamily="34" charset="0"/>
            </a:rPr>
            <a:t>Przygotowanie terenów inwestycyjnych w celu nadania im nowych funkcji gospodarczych</a:t>
          </a:r>
          <a:r>
            <a:rPr lang="pl-PL" sz="1400" b="1" dirty="0" smtClean="0"/>
            <a:t>	</a:t>
          </a:r>
          <a:endParaRPr lang="pl-PL" sz="1400" dirty="0">
            <a:latin typeface="Arial" pitchFamily="34" charset="0"/>
            <a:cs typeface="Arial" pitchFamily="34" charset="0"/>
          </a:endParaRPr>
        </a:p>
      </dgm:t>
    </dgm:pt>
    <dgm:pt modelId="{6E2436F3-C856-4EF7-B0B5-FA272A3F608A}" type="parTrans" cxnId="{3135345F-3E14-45E8-A741-2FD6B96BE5A7}">
      <dgm:prSet/>
      <dgm:spPr/>
      <dgm:t>
        <a:bodyPr/>
        <a:lstStyle/>
        <a:p>
          <a:endParaRPr lang="pl-PL"/>
        </a:p>
      </dgm:t>
    </dgm:pt>
    <dgm:pt modelId="{774BD18A-6472-48F7-B3BB-9A233B71BCBF}" type="sibTrans" cxnId="{3135345F-3E14-45E8-A741-2FD6B96BE5A7}">
      <dgm:prSet/>
      <dgm:spPr/>
      <dgm:t>
        <a:bodyPr/>
        <a:lstStyle/>
        <a:p>
          <a:endParaRPr lang="pl-PL"/>
        </a:p>
      </dgm:t>
    </dgm:pt>
    <dgm:pt modelId="{35C6E81C-70F0-41FF-A6FF-4F4D1968217E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1.3B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8C1C677-E5FB-48CF-AE3D-17C53BCBE5DB}" type="parTrans" cxnId="{4356211E-8A10-4A95-879F-E68220901D9B}">
      <dgm:prSet/>
      <dgm:spPr/>
      <dgm:t>
        <a:bodyPr/>
        <a:lstStyle/>
        <a:p>
          <a:endParaRPr lang="pl-PL"/>
        </a:p>
      </dgm:t>
    </dgm:pt>
    <dgm:pt modelId="{277F1598-B836-462F-93CA-6E1A90F9A584}" type="sibTrans" cxnId="{4356211E-8A10-4A95-879F-E68220901D9B}">
      <dgm:prSet/>
      <dgm:spPr/>
      <dgm:t>
        <a:bodyPr/>
        <a:lstStyle/>
        <a:p>
          <a:endParaRPr lang="pl-PL"/>
        </a:p>
      </dgm:t>
    </dgm:pt>
    <dgm:pt modelId="{9B62F3D2-0DAD-4DA6-B3F1-C7B3E6A327CB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latin typeface="+mn-lt"/>
              <a:cs typeface="Arial" pitchFamily="34" charset="0"/>
            </a:rPr>
            <a:t>Wsparcie infrastruktury przeznaczonej dla przedsiębiorców</a:t>
          </a:r>
          <a:endParaRPr lang="pl-PL" sz="1400" dirty="0">
            <a:latin typeface="+mn-lt"/>
            <a:cs typeface="Arial" pitchFamily="34" charset="0"/>
          </a:endParaRPr>
        </a:p>
      </dgm:t>
    </dgm:pt>
    <dgm:pt modelId="{27CA4B2E-0E66-463C-AC42-71732E5D5503}" type="parTrans" cxnId="{C44618F7-9964-4EFE-A586-8D59CA0671BF}">
      <dgm:prSet/>
      <dgm:spPr/>
      <dgm:t>
        <a:bodyPr/>
        <a:lstStyle/>
        <a:p>
          <a:endParaRPr lang="pl-PL"/>
        </a:p>
      </dgm:t>
    </dgm:pt>
    <dgm:pt modelId="{187BDEF1-9EE7-45E7-8D74-C5B2877954FE}" type="sibTrans" cxnId="{C44618F7-9964-4EFE-A586-8D59CA0671BF}">
      <dgm:prSet/>
      <dgm:spPr/>
      <dgm:t>
        <a:bodyPr/>
        <a:lstStyle/>
        <a:p>
          <a:endParaRPr lang="pl-PL"/>
        </a:p>
      </dgm:t>
    </dgm:pt>
    <dgm:pt modelId="{DED0EEDB-19B0-4798-8AE7-9CD56CC4792F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1.3C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1C1BEF7-8050-4695-87AD-AD82BF3B988E}" type="parTrans" cxnId="{C0C68033-B87B-40E5-A6F1-CCC179E97750}">
      <dgm:prSet/>
      <dgm:spPr/>
      <dgm:t>
        <a:bodyPr/>
        <a:lstStyle/>
        <a:p>
          <a:endParaRPr lang="pl-PL"/>
        </a:p>
      </dgm:t>
    </dgm:pt>
    <dgm:pt modelId="{D834ACD0-AEF7-46BC-9417-1307A791DEFD}" type="sibTrans" cxnId="{C0C68033-B87B-40E5-A6F1-CCC179E97750}">
      <dgm:prSet/>
      <dgm:spPr/>
      <dgm:t>
        <a:bodyPr/>
        <a:lstStyle/>
        <a:p>
          <a:endParaRPr lang="pl-PL"/>
        </a:p>
      </dgm:t>
    </dgm:pt>
    <dgm:pt modelId="{E80772FC-826D-4594-9E95-89C1427D83E3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Doradztwo dla MŚP (z wyłączeniem doradztwa przewidzianego w działaniu 1.2 oraz w działaniu 1.4)</a:t>
          </a:r>
          <a:endParaRPr lang="pl-PL" sz="1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C0E5405-B568-4F04-8396-FA5FA98E2D04}" type="parTrans" cxnId="{04482A52-D466-4E13-BD92-5861CF73996B}">
      <dgm:prSet/>
      <dgm:spPr/>
      <dgm:t>
        <a:bodyPr/>
        <a:lstStyle/>
        <a:p>
          <a:endParaRPr lang="pl-PL"/>
        </a:p>
      </dgm:t>
    </dgm:pt>
    <dgm:pt modelId="{0D637FEC-A86B-4F0D-A4BC-B5FDF31E82F0}" type="sibTrans" cxnId="{04482A52-D466-4E13-BD92-5861CF73996B}">
      <dgm:prSet/>
      <dgm:spPr/>
      <dgm:t>
        <a:bodyPr/>
        <a:lstStyle/>
        <a:p>
          <a:endParaRPr lang="pl-PL"/>
        </a:p>
      </dgm:t>
    </dgm:pt>
    <dgm:pt modelId="{E054FCE8-7FBA-4CA9-ACB7-8F4D4EBCF899}" type="pres">
      <dgm:prSet presAssocID="{E6F10810-2370-4B2C-8637-763202C5AA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4BAC095-2F71-401D-8BC7-D737748199EB}" type="pres">
      <dgm:prSet presAssocID="{61FE2BE3-FAE9-4E23-B63C-3D938B591C07}" presName="composite" presStyleCnt="0"/>
      <dgm:spPr/>
    </dgm:pt>
    <dgm:pt modelId="{D4D6CE0D-BCB9-4CD8-B417-CD75EC7E9522}" type="pres">
      <dgm:prSet presAssocID="{61FE2BE3-FAE9-4E23-B63C-3D938B591C0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FC3972-06BF-4CAA-9578-02B4AA664309}" type="pres">
      <dgm:prSet presAssocID="{61FE2BE3-FAE9-4E23-B63C-3D938B591C0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9135B7-9844-4E45-9EF1-93CCD72D533E}" type="pres">
      <dgm:prSet presAssocID="{8B0FAA3A-0FCE-4B74-A893-29E282A8D5C5}" presName="sp" presStyleCnt="0"/>
      <dgm:spPr/>
    </dgm:pt>
    <dgm:pt modelId="{B49FD06C-EE0B-4CD3-95E8-C6A5346D173D}" type="pres">
      <dgm:prSet presAssocID="{35C6E81C-70F0-41FF-A6FF-4F4D1968217E}" presName="composite" presStyleCnt="0"/>
      <dgm:spPr/>
    </dgm:pt>
    <dgm:pt modelId="{B5B55D5C-9E45-4A2C-A2B3-C76C503C68D3}" type="pres">
      <dgm:prSet presAssocID="{35C6E81C-70F0-41FF-A6FF-4F4D196821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E38CF0-A9F4-480B-BF41-D0BC91FB0DFF}" type="pres">
      <dgm:prSet presAssocID="{35C6E81C-70F0-41FF-A6FF-4F4D196821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EA1686-FBBF-478E-AFFA-68CACF903CC5}" type="pres">
      <dgm:prSet presAssocID="{277F1598-B836-462F-93CA-6E1A90F9A584}" presName="sp" presStyleCnt="0"/>
      <dgm:spPr/>
    </dgm:pt>
    <dgm:pt modelId="{9F60FBFE-D275-4AE7-96CB-2367354B2D6B}" type="pres">
      <dgm:prSet presAssocID="{DED0EEDB-19B0-4798-8AE7-9CD56CC4792F}" presName="composite" presStyleCnt="0"/>
      <dgm:spPr/>
    </dgm:pt>
    <dgm:pt modelId="{DA225F98-D5D6-4CC9-9CDB-C7E9FD28B6ED}" type="pres">
      <dgm:prSet presAssocID="{DED0EEDB-19B0-4798-8AE7-9CD56CC479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1ECF32-DEA8-4C8E-8829-06477FCC89B1}" type="pres">
      <dgm:prSet presAssocID="{DED0EEDB-19B0-4798-8AE7-9CD56CC4792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A395837-2D0D-40C1-93E9-C7F5E60957E4}" srcId="{E6F10810-2370-4B2C-8637-763202C5AA9C}" destId="{61FE2BE3-FAE9-4E23-B63C-3D938B591C07}" srcOrd="0" destOrd="0" parTransId="{4E7A9822-FABA-498E-B57F-DBDA9B1C27DB}" sibTransId="{8B0FAA3A-0FCE-4B74-A893-29E282A8D5C5}"/>
    <dgm:cxn modelId="{CA73034D-69AF-4C5D-8A9F-CBADAA2AB213}" type="presOf" srcId="{9B62F3D2-0DAD-4DA6-B3F1-C7B3E6A327CB}" destId="{BFE38CF0-A9F4-480B-BF41-D0BC91FB0DFF}" srcOrd="0" destOrd="0" presId="urn:microsoft.com/office/officeart/2005/8/layout/chevron2"/>
    <dgm:cxn modelId="{04482A52-D466-4E13-BD92-5861CF73996B}" srcId="{DED0EEDB-19B0-4798-8AE7-9CD56CC4792F}" destId="{E80772FC-826D-4594-9E95-89C1427D83E3}" srcOrd="0" destOrd="0" parTransId="{FC0E5405-B568-4F04-8396-FA5FA98E2D04}" sibTransId="{0D637FEC-A86B-4F0D-A4BC-B5FDF31E82F0}"/>
    <dgm:cxn modelId="{8510A338-AD69-4166-A922-B839951F5108}" type="presOf" srcId="{35C6E81C-70F0-41FF-A6FF-4F4D1968217E}" destId="{B5B55D5C-9E45-4A2C-A2B3-C76C503C68D3}" srcOrd="0" destOrd="0" presId="urn:microsoft.com/office/officeart/2005/8/layout/chevron2"/>
    <dgm:cxn modelId="{C44618F7-9964-4EFE-A586-8D59CA0671BF}" srcId="{35C6E81C-70F0-41FF-A6FF-4F4D1968217E}" destId="{9B62F3D2-0DAD-4DA6-B3F1-C7B3E6A327CB}" srcOrd="0" destOrd="0" parTransId="{27CA4B2E-0E66-463C-AC42-71732E5D5503}" sibTransId="{187BDEF1-9EE7-45E7-8D74-C5B2877954FE}"/>
    <dgm:cxn modelId="{198E27A7-FC94-46E9-BE01-34B8B2883797}" type="presOf" srcId="{E80772FC-826D-4594-9E95-89C1427D83E3}" destId="{D31ECF32-DEA8-4C8E-8829-06477FCC89B1}" srcOrd="0" destOrd="0" presId="urn:microsoft.com/office/officeart/2005/8/layout/chevron2"/>
    <dgm:cxn modelId="{2EC5FB9D-1520-4201-98BE-9AC1305ADC92}" type="presOf" srcId="{DED0EEDB-19B0-4798-8AE7-9CD56CC4792F}" destId="{DA225F98-D5D6-4CC9-9CDB-C7E9FD28B6ED}" srcOrd="0" destOrd="0" presId="urn:microsoft.com/office/officeart/2005/8/layout/chevron2"/>
    <dgm:cxn modelId="{65F0E00D-61C5-4BBD-A7EC-A4C3F1890229}" type="presOf" srcId="{E6F10810-2370-4B2C-8637-763202C5AA9C}" destId="{E054FCE8-7FBA-4CA9-ACB7-8F4D4EBCF899}" srcOrd="0" destOrd="0" presId="urn:microsoft.com/office/officeart/2005/8/layout/chevron2"/>
    <dgm:cxn modelId="{4356211E-8A10-4A95-879F-E68220901D9B}" srcId="{E6F10810-2370-4B2C-8637-763202C5AA9C}" destId="{35C6E81C-70F0-41FF-A6FF-4F4D1968217E}" srcOrd="1" destOrd="0" parTransId="{F8C1C677-E5FB-48CF-AE3D-17C53BCBE5DB}" sibTransId="{277F1598-B836-462F-93CA-6E1A90F9A584}"/>
    <dgm:cxn modelId="{C39B8F81-3129-496C-AD90-E9FFC968E5F5}" type="presOf" srcId="{61FE2BE3-FAE9-4E23-B63C-3D938B591C07}" destId="{D4D6CE0D-BCB9-4CD8-B417-CD75EC7E9522}" srcOrd="0" destOrd="0" presId="urn:microsoft.com/office/officeart/2005/8/layout/chevron2"/>
    <dgm:cxn modelId="{7ADC9BD7-7BA8-4D8B-98D5-AD3FA5DC7F08}" type="presOf" srcId="{A3C351D1-0356-4883-9F2C-786883AC0AED}" destId="{B9FC3972-06BF-4CAA-9578-02B4AA664309}" srcOrd="0" destOrd="0" presId="urn:microsoft.com/office/officeart/2005/8/layout/chevron2"/>
    <dgm:cxn modelId="{C0C68033-B87B-40E5-A6F1-CCC179E97750}" srcId="{E6F10810-2370-4B2C-8637-763202C5AA9C}" destId="{DED0EEDB-19B0-4798-8AE7-9CD56CC4792F}" srcOrd="2" destOrd="0" parTransId="{81C1BEF7-8050-4695-87AD-AD82BF3B988E}" sibTransId="{D834ACD0-AEF7-46BC-9417-1307A791DEFD}"/>
    <dgm:cxn modelId="{3135345F-3E14-45E8-A741-2FD6B96BE5A7}" srcId="{61FE2BE3-FAE9-4E23-B63C-3D938B591C07}" destId="{A3C351D1-0356-4883-9F2C-786883AC0AED}" srcOrd="0" destOrd="0" parTransId="{6E2436F3-C856-4EF7-B0B5-FA272A3F608A}" sibTransId="{774BD18A-6472-48F7-B3BB-9A233B71BCBF}"/>
    <dgm:cxn modelId="{36D0AE77-4EEA-4B6A-9482-A3F0671EA1AE}" type="presParOf" srcId="{E054FCE8-7FBA-4CA9-ACB7-8F4D4EBCF899}" destId="{84BAC095-2F71-401D-8BC7-D737748199EB}" srcOrd="0" destOrd="0" presId="urn:microsoft.com/office/officeart/2005/8/layout/chevron2"/>
    <dgm:cxn modelId="{6F40FD52-A5B1-458D-9BF1-FA86ED22CA9C}" type="presParOf" srcId="{84BAC095-2F71-401D-8BC7-D737748199EB}" destId="{D4D6CE0D-BCB9-4CD8-B417-CD75EC7E9522}" srcOrd="0" destOrd="0" presId="urn:microsoft.com/office/officeart/2005/8/layout/chevron2"/>
    <dgm:cxn modelId="{A6B712B2-0441-4C32-8C19-02D5CDAF875F}" type="presParOf" srcId="{84BAC095-2F71-401D-8BC7-D737748199EB}" destId="{B9FC3972-06BF-4CAA-9578-02B4AA664309}" srcOrd="1" destOrd="0" presId="urn:microsoft.com/office/officeart/2005/8/layout/chevron2"/>
    <dgm:cxn modelId="{97EAAC90-C1A3-4156-896A-633690BC96CD}" type="presParOf" srcId="{E054FCE8-7FBA-4CA9-ACB7-8F4D4EBCF899}" destId="{679135B7-9844-4E45-9EF1-93CCD72D533E}" srcOrd="1" destOrd="0" presId="urn:microsoft.com/office/officeart/2005/8/layout/chevron2"/>
    <dgm:cxn modelId="{8E860B87-5347-4AE8-AA5C-EB6F11B93E65}" type="presParOf" srcId="{E054FCE8-7FBA-4CA9-ACB7-8F4D4EBCF899}" destId="{B49FD06C-EE0B-4CD3-95E8-C6A5346D173D}" srcOrd="2" destOrd="0" presId="urn:microsoft.com/office/officeart/2005/8/layout/chevron2"/>
    <dgm:cxn modelId="{2136D044-1E57-48D5-AA2E-6C6E9EA449EC}" type="presParOf" srcId="{B49FD06C-EE0B-4CD3-95E8-C6A5346D173D}" destId="{B5B55D5C-9E45-4A2C-A2B3-C76C503C68D3}" srcOrd="0" destOrd="0" presId="urn:microsoft.com/office/officeart/2005/8/layout/chevron2"/>
    <dgm:cxn modelId="{C815219D-8673-4388-9CAB-AB9257E572E1}" type="presParOf" srcId="{B49FD06C-EE0B-4CD3-95E8-C6A5346D173D}" destId="{BFE38CF0-A9F4-480B-BF41-D0BC91FB0DFF}" srcOrd="1" destOrd="0" presId="urn:microsoft.com/office/officeart/2005/8/layout/chevron2"/>
    <dgm:cxn modelId="{DD281710-5E8F-49E2-802C-07E1F64C8F8D}" type="presParOf" srcId="{E054FCE8-7FBA-4CA9-ACB7-8F4D4EBCF899}" destId="{6FEA1686-FBBF-478E-AFFA-68CACF903CC5}" srcOrd="3" destOrd="0" presId="urn:microsoft.com/office/officeart/2005/8/layout/chevron2"/>
    <dgm:cxn modelId="{9151DEB5-144F-4AF8-B241-62B3558454EB}" type="presParOf" srcId="{E054FCE8-7FBA-4CA9-ACB7-8F4D4EBCF899}" destId="{9F60FBFE-D275-4AE7-96CB-2367354B2D6B}" srcOrd="4" destOrd="0" presId="urn:microsoft.com/office/officeart/2005/8/layout/chevron2"/>
    <dgm:cxn modelId="{43298CD9-DF6D-4244-94F5-C65E21FC030A}" type="presParOf" srcId="{9F60FBFE-D275-4AE7-96CB-2367354B2D6B}" destId="{DA225F98-D5D6-4CC9-9CDB-C7E9FD28B6ED}" srcOrd="0" destOrd="0" presId="urn:microsoft.com/office/officeart/2005/8/layout/chevron2"/>
    <dgm:cxn modelId="{4C2658CC-665C-49D5-BDDC-0639E6DB7A83}" type="presParOf" srcId="{9F60FBFE-D275-4AE7-96CB-2367354B2D6B}" destId="{D31ECF32-DEA8-4C8E-8829-06477FCC89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Wsparcie skierowane do MŚP, w tym MŚP znajdujących się we wczesnej fazie rozwoju (do 24 miesięcy), może być udzielane w formie voucherów. </a:t>
          </a:r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Usługi będą świadczone wyłącznie przez Instytucje Otoczenia Biznesu.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1" custLinFactNeighborY="4494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1" custScaleX="96689" custScaleY="103160" custLinFactNeighborX="-7212" custLinFactNeighborY="-8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46B311-7AC2-41FA-999A-675EC89CA34F}" type="presOf" srcId="{750FF431-2C3F-421A-AAFF-C7CE537CAD38}" destId="{03D17A5F-4E5E-4B16-B844-2BE961E37D3E}" srcOrd="1" destOrd="0" presId="urn:microsoft.com/office/officeart/2005/8/layout/vList4#7"/>
    <dgm:cxn modelId="{C5472521-CADB-43B8-8CD8-6ACB4DA17D17}" type="presOf" srcId="{4BACA7BD-96D1-4A05-A7FB-1DAA4D5B2D6C}" destId="{DD653B6C-DFF7-464F-A0B1-B26C5857E1A7}" srcOrd="0" destOrd="0" presId="urn:microsoft.com/office/officeart/2005/8/layout/vList4#7"/>
    <dgm:cxn modelId="{6E6FAB1E-B534-447F-A302-6617C3F5FB5C}" type="presOf" srcId="{750FF431-2C3F-421A-AAFF-C7CE537CAD38}" destId="{B3050A60-8EC3-45CB-A20A-E25BD30C40A7}" srcOrd="0" destOrd="0" presId="urn:microsoft.com/office/officeart/2005/8/layout/vList4#7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0DB4F606-55DD-494F-A5DD-444785AF1A73}" type="presParOf" srcId="{DD653B6C-DFF7-464F-A0B1-B26C5857E1A7}" destId="{A0B7F8EB-FFCF-4A96-91C8-203960773E2E}" srcOrd="0" destOrd="0" presId="urn:microsoft.com/office/officeart/2005/8/layout/vList4#7"/>
    <dgm:cxn modelId="{FFCFD0F7-275C-43BB-9797-4EACEB3DC9BB}" type="presParOf" srcId="{A0B7F8EB-FFCF-4A96-91C8-203960773E2E}" destId="{B3050A60-8EC3-45CB-A20A-E25BD30C40A7}" srcOrd="0" destOrd="0" presId="urn:microsoft.com/office/officeart/2005/8/layout/vList4#7"/>
    <dgm:cxn modelId="{C50C76E0-7235-438A-AFEE-B351EEF0E0F3}" type="presParOf" srcId="{A0B7F8EB-FFCF-4A96-91C8-203960773E2E}" destId="{29B3F5ED-E818-4C6A-AF6A-A3D022487630}" srcOrd="1" destOrd="0" presId="urn:microsoft.com/office/officeart/2005/8/layout/vList4#7"/>
    <dgm:cxn modelId="{AB804DEA-7EF0-478A-BCCF-61F49260A9C9}" type="presParOf" srcId="{A0B7F8EB-FFCF-4A96-91C8-203960773E2E}" destId="{03D17A5F-4E5E-4B16-B844-2BE961E37D3E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F10810-2370-4B2C-8637-763202C5AA9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FE2BE3-FAE9-4E23-B63C-3D938B591C07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1.4A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E7A9822-FABA-498E-B57F-DBDA9B1C27DB}" type="parTrans" cxnId="{7A395837-2D0D-40C1-93E9-C7F5E60957E4}">
      <dgm:prSet/>
      <dgm:spPr/>
      <dgm:t>
        <a:bodyPr/>
        <a:lstStyle/>
        <a:p>
          <a:endParaRPr lang="pl-PL"/>
        </a:p>
      </dgm:t>
    </dgm:pt>
    <dgm:pt modelId="{8B0FAA3A-0FCE-4B74-A893-29E282A8D5C5}" type="sibTrans" cxnId="{7A395837-2D0D-40C1-93E9-C7F5E60957E4}">
      <dgm:prSet/>
      <dgm:spPr/>
      <dgm:t>
        <a:bodyPr/>
        <a:lstStyle/>
        <a:p>
          <a:endParaRPr lang="pl-PL"/>
        </a:p>
      </dgm:t>
    </dgm:pt>
    <dgm:pt modelId="{A3C351D1-0356-4883-9F2C-786883AC0AED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b="0" dirty="0" smtClean="0">
              <a:latin typeface="+mn-lt"/>
              <a:cs typeface="Arial" pitchFamily="34" charset="0"/>
            </a:rPr>
            <a:t>Tworzenie nowych modeli biznesowych MŚP</a:t>
          </a:r>
          <a:r>
            <a:rPr lang="pl-PL" sz="1400" b="1" dirty="0" smtClean="0"/>
            <a:t>	</a:t>
          </a:r>
          <a:endParaRPr lang="pl-PL" sz="1400" dirty="0">
            <a:latin typeface="Arial" pitchFamily="34" charset="0"/>
            <a:cs typeface="Arial" pitchFamily="34" charset="0"/>
          </a:endParaRPr>
        </a:p>
      </dgm:t>
    </dgm:pt>
    <dgm:pt modelId="{6E2436F3-C856-4EF7-B0B5-FA272A3F608A}" type="parTrans" cxnId="{3135345F-3E14-45E8-A741-2FD6B96BE5A7}">
      <dgm:prSet/>
      <dgm:spPr/>
      <dgm:t>
        <a:bodyPr/>
        <a:lstStyle/>
        <a:p>
          <a:endParaRPr lang="pl-PL"/>
        </a:p>
      </dgm:t>
    </dgm:pt>
    <dgm:pt modelId="{774BD18A-6472-48F7-B3BB-9A233B71BCBF}" type="sibTrans" cxnId="{3135345F-3E14-45E8-A741-2FD6B96BE5A7}">
      <dgm:prSet/>
      <dgm:spPr/>
      <dgm:t>
        <a:bodyPr/>
        <a:lstStyle/>
        <a:p>
          <a:endParaRPr lang="pl-PL"/>
        </a:p>
      </dgm:t>
    </dgm:pt>
    <dgm:pt modelId="{35C6E81C-70F0-41FF-A6FF-4F4D1968217E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1.4B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8C1C677-E5FB-48CF-AE3D-17C53BCBE5DB}" type="parTrans" cxnId="{4356211E-8A10-4A95-879F-E68220901D9B}">
      <dgm:prSet/>
      <dgm:spPr/>
      <dgm:t>
        <a:bodyPr/>
        <a:lstStyle/>
        <a:p>
          <a:endParaRPr lang="pl-PL"/>
        </a:p>
      </dgm:t>
    </dgm:pt>
    <dgm:pt modelId="{277F1598-B836-462F-93CA-6E1A90F9A584}" type="sibTrans" cxnId="{4356211E-8A10-4A95-879F-E68220901D9B}">
      <dgm:prSet/>
      <dgm:spPr/>
      <dgm:t>
        <a:bodyPr/>
        <a:lstStyle/>
        <a:p>
          <a:endParaRPr lang="pl-PL"/>
        </a:p>
      </dgm:t>
    </dgm:pt>
    <dgm:pt modelId="{9B62F3D2-0DAD-4DA6-B3F1-C7B3E6A327CB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latin typeface="+mn-lt"/>
              <a:cs typeface="Arial" pitchFamily="34" charset="0"/>
            </a:rPr>
            <a:t>Zwiększenie międzynarodowej ekspansji MŚP poprzez wdrożenie nowych modeli biznesowych</a:t>
          </a:r>
          <a:endParaRPr lang="pl-PL" sz="1400" dirty="0">
            <a:latin typeface="+mn-lt"/>
            <a:cs typeface="Arial" pitchFamily="34" charset="0"/>
          </a:endParaRPr>
        </a:p>
      </dgm:t>
    </dgm:pt>
    <dgm:pt modelId="{27CA4B2E-0E66-463C-AC42-71732E5D5503}" type="parTrans" cxnId="{C44618F7-9964-4EFE-A586-8D59CA0671BF}">
      <dgm:prSet/>
      <dgm:spPr/>
      <dgm:t>
        <a:bodyPr/>
        <a:lstStyle/>
        <a:p>
          <a:endParaRPr lang="pl-PL"/>
        </a:p>
      </dgm:t>
    </dgm:pt>
    <dgm:pt modelId="{187BDEF1-9EE7-45E7-8D74-C5B2877954FE}" type="sibTrans" cxnId="{C44618F7-9964-4EFE-A586-8D59CA0671BF}">
      <dgm:prSet/>
      <dgm:spPr/>
      <dgm:t>
        <a:bodyPr/>
        <a:lstStyle/>
        <a:p>
          <a:endParaRPr lang="pl-PL"/>
        </a:p>
      </dgm:t>
    </dgm:pt>
    <dgm:pt modelId="{DED0EEDB-19B0-4798-8AE7-9CD56CC4792F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1.4C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1C1BEF7-8050-4695-87AD-AD82BF3B988E}" type="parTrans" cxnId="{C0C68033-B87B-40E5-A6F1-CCC179E97750}">
      <dgm:prSet/>
      <dgm:spPr/>
      <dgm:t>
        <a:bodyPr/>
        <a:lstStyle/>
        <a:p>
          <a:endParaRPr lang="pl-PL"/>
        </a:p>
      </dgm:t>
    </dgm:pt>
    <dgm:pt modelId="{D834ACD0-AEF7-46BC-9417-1307A791DEFD}" type="sibTrans" cxnId="{C0C68033-B87B-40E5-A6F1-CCC179E97750}">
      <dgm:prSet/>
      <dgm:spPr/>
      <dgm:t>
        <a:bodyPr/>
        <a:lstStyle/>
        <a:p>
          <a:endParaRPr lang="pl-PL"/>
        </a:p>
      </dgm:t>
    </dgm:pt>
    <dgm:pt modelId="{E80772FC-826D-4594-9E95-89C1427D83E3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Wsparcie MŚP w zakresie ekspansji na rynki zewnętrzne</a:t>
          </a:r>
          <a:endParaRPr lang="pl-PL" sz="1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C0E5405-B568-4F04-8396-FA5FA98E2D04}" type="parTrans" cxnId="{04482A52-D466-4E13-BD92-5861CF73996B}">
      <dgm:prSet/>
      <dgm:spPr/>
      <dgm:t>
        <a:bodyPr/>
        <a:lstStyle/>
        <a:p>
          <a:endParaRPr lang="pl-PL"/>
        </a:p>
      </dgm:t>
    </dgm:pt>
    <dgm:pt modelId="{0D637FEC-A86B-4F0D-A4BC-B5FDF31E82F0}" type="sibTrans" cxnId="{04482A52-D466-4E13-BD92-5861CF73996B}">
      <dgm:prSet/>
      <dgm:spPr/>
      <dgm:t>
        <a:bodyPr/>
        <a:lstStyle/>
        <a:p>
          <a:endParaRPr lang="pl-PL"/>
        </a:p>
      </dgm:t>
    </dgm:pt>
    <dgm:pt modelId="{7ED8E095-2E83-4192-AF65-61345799E7A8}">
      <dgm:prSet phldrT="[Tekst]" custT="1"/>
      <dgm:spPr>
        <a:noFill/>
        <a:ln>
          <a:solidFill>
            <a:srgbClr val="FFCC0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1.4D 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2C784949-3C7A-4541-AA4B-E387DC61740A}" type="parTrans" cxnId="{45F21DEB-7C12-44BA-B5EA-1AE186A93988}">
      <dgm:prSet/>
      <dgm:spPr/>
      <dgm:t>
        <a:bodyPr/>
        <a:lstStyle/>
        <a:p>
          <a:endParaRPr lang="pl-PL"/>
        </a:p>
      </dgm:t>
    </dgm:pt>
    <dgm:pt modelId="{9A3AEE28-1B3C-4EEA-B4A0-29A01868C644}" type="sibTrans" cxnId="{45F21DEB-7C12-44BA-B5EA-1AE186A93988}">
      <dgm:prSet/>
      <dgm:spPr/>
      <dgm:t>
        <a:bodyPr/>
        <a:lstStyle/>
        <a:p>
          <a:endParaRPr lang="pl-PL"/>
        </a:p>
      </dgm:t>
    </dgm:pt>
    <dgm:pt modelId="{7FCA0D92-5E06-4FDA-A056-674826923A3C}">
      <dgm:prSet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ctr"/>
          <a:r>
            <a:rPr lang="pl-PL" sz="1400" dirty="0" smtClean="0">
              <a:solidFill>
                <a:schemeClr val="tx1"/>
              </a:solidFill>
              <a:latin typeface="+mn-lt"/>
              <a:cs typeface="Arial" pitchFamily="34" charset="0"/>
            </a:rPr>
            <a:t>Promocja oferty gospodarczej regionu na rynkach krajowych i międzynarodowych</a:t>
          </a:r>
          <a:endParaRPr lang="pl-PL" sz="1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80A9C6C-AF55-470E-95AE-CF9DA2D38DC8}" type="parTrans" cxnId="{B8484088-51BC-4D37-A32E-7DBA80A791AF}">
      <dgm:prSet/>
      <dgm:spPr/>
      <dgm:t>
        <a:bodyPr/>
        <a:lstStyle/>
        <a:p>
          <a:endParaRPr lang="pl-PL"/>
        </a:p>
      </dgm:t>
    </dgm:pt>
    <dgm:pt modelId="{84D4AE8D-0F87-48A2-A6AE-420FAD3339AE}" type="sibTrans" cxnId="{B8484088-51BC-4D37-A32E-7DBA80A791AF}">
      <dgm:prSet/>
      <dgm:spPr/>
      <dgm:t>
        <a:bodyPr/>
        <a:lstStyle/>
        <a:p>
          <a:endParaRPr lang="pl-PL"/>
        </a:p>
      </dgm:t>
    </dgm:pt>
    <dgm:pt modelId="{E054FCE8-7FBA-4CA9-ACB7-8F4D4EBCF899}" type="pres">
      <dgm:prSet presAssocID="{E6F10810-2370-4B2C-8637-763202C5AA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4BAC095-2F71-401D-8BC7-D737748199EB}" type="pres">
      <dgm:prSet presAssocID="{61FE2BE3-FAE9-4E23-B63C-3D938B591C07}" presName="composite" presStyleCnt="0"/>
      <dgm:spPr/>
    </dgm:pt>
    <dgm:pt modelId="{D4D6CE0D-BCB9-4CD8-B417-CD75EC7E9522}" type="pres">
      <dgm:prSet presAssocID="{61FE2BE3-FAE9-4E23-B63C-3D938B591C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FC3972-06BF-4CAA-9578-02B4AA664309}" type="pres">
      <dgm:prSet presAssocID="{61FE2BE3-FAE9-4E23-B63C-3D938B591C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9135B7-9844-4E45-9EF1-93CCD72D533E}" type="pres">
      <dgm:prSet presAssocID="{8B0FAA3A-0FCE-4B74-A893-29E282A8D5C5}" presName="sp" presStyleCnt="0"/>
      <dgm:spPr/>
    </dgm:pt>
    <dgm:pt modelId="{B49FD06C-EE0B-4CD3-95E8-C6A5346D173D}" type="pres">
      <dgm:prSet presAssocID="{35C6E81C-70F0-41FF-A6FF-4F4D1968217E}" presName="composite" presStyleCnt="0"/>
      <dgm:spPr/>
    </dgm:pt>
    <dgm:pt modelId="{B5B55D5C-9E45-4A2C-A2B3-C76C503C68D3}" type="pres">
      <dgm:prSet presAssocID="{35C6E81C-70F0-41FF-A6FF-4F4D1968217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E38CF0-A9F4-480B-BF41-D0BC91FB0DFF}" type="pres">
      <dgm:prSet presAssocID="{35C6E81C-70F0-41FF-A6FF-4F4D1968217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EA1686-FBBF-478E-AFFA-68CACF903CC5}" type="pres">
      <dgm:prSet presAssocID="{277F1598-B836-462F-93CA-6E1A90F9A584}" presName="sp" presStyleCnt="0"/>
      <dgm:spPr/>
    </dgm:pt>
    <dgm:pt modelId="{9F60FBFE-D275-4AE7-96CB-2367354B2D6B}" type="pres">
      <dgm:prSet presAssocID="{DED0EEDB-19B0-4798-8AE7-9CD56CC4792F}" presName="composite" presStyleCnt="0"/>
      <dgm:spPr/>
    </dgm:pt>
    <dgm:pt modelId="{DA225F98-D5D6-4CC9-9CDB-C7E9FD28B6ED}" type="pres">
      <dgm:prSet presAssocID="{DED0EEDB-19B0-4798-8AE7-9CD56CC479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1ECF32-DEA8-4C8E-8829-06477FCC89B1}" type="pres">
      <dgm:prSet presAssocID="{DED0EEDB-19B0-4798-8AE7-9CD56CC479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B0322B-1127-4485-8AEA-C8E3D9DFFD6B}" type="pres">
      <dgm:prSet presAssocID="{D834ACD0-AEF7-46BC-9417-1307A791DEFD}" presName="sp" presStyleCnt="0"/>
      <dgm:spPr/>
    </dgm:pt>
    <dgm:pt modelId="{F8704697-169D-48A0-B8E1-B7E00CC1E25E}" type="pres">
      <dgm:prSet presAssocID="{7ED8E095-2E83-4192-AF65-61345799E7A8}" presName="composite" presStyleCnt="0"/>
      <dgm:spPr/>
    </dgm:pt>
    <dgm:pt modelId="{4A1CE5E0-4062-4FCB-9158-B4AB764BAA93}" type="pres">
      <dgm:prSet presAssocID="{7ED8E095-2E83-4192-AF65-61345799E7A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6BEB29-9B20-4E0C-9581-CE85AF009248}" type="pres">
      <dgm:prSet presAssocID="{7ED8E095-2E83-4192-AF65-61345799E7A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1A682C-A871-45DF-B915-6EA05B1BD1EE}" type="presOf" srcId="{E80772FC-826D-4594-9E95-89C1427D83E3}" destId="{D31ECF32-DEA8-4C8E-8829-06477FCC89B1}" srcOrd="0" destOrd="0" presId="urn:microsoft.com/office/officeart/2005/8/layout/chevron2"/>
    <dgm:cxn modelId="{8B60D47C-3C6F-4BA9-9BEF-AEDE1C2B5EC1}" type="presOf" srcId="{61FE2BE3-FAE9-4E23-B63C-3D938B591C07}" destId="{D4D6CE0D-BCB9-4CD8-B417-CD75EC7E9522}" srcOrd="0" destOrd="0" presId="urn:microsoft.com/office/officeart/2005/8/layout/chevron2"/>
    <dgm:cxn modelId="{086C49AA-B656-41D8-A328-0A43BE8CE9F0}" type="presOf" srcId="{35C6E81C-70F0-41FF-A6FF-4F4D1968217E}" destId="{B5B55D5C-9E45-4A2C-A2B3-C76C503C68D3}" srcOrd="0" destOrd="0" presId="urn:microsoft.com/office/officeart/2005/8/layout/chevron2"/>
    <dgm:cxn modelId="{411232DB-A809-4058-89D2-6726A7026D49}" type="presOf" srcId="{DED0EEDB-19B0-4798-8AE7-9CD56CC4792F}" destId="{DA225F98-D5D6-4CC9-9CDB-C7E9FD28B6ED}" srcOrd="0" destOrd="0" presId="urn:microsoft.com/office/officeart/2005/8/layout/chevron2"/>
    <dgm:cxn modelId="{53FAB125-B1EA-48A4-8F4E-79E7E873D6B4}" type="presOf" srcId="{E6F10810-2370-4B2C-8637-763202C5AA9C}" destId="{E054FCE8-7FBA-4CA9-ACB7-8F4D4EBCF899}" srcOrd="0" destOrd="0" presId="urn:microsoft.com/office/officeart/2005/8/layout/chevron2"/>
    <dgm:cxn modelId="{3135345F-3E14-45E8-A741-2FD6B96BE5A7}" srcId="{61FE2BE3-FAE9-4E23-B63C-3D938B591C07}" destId="{A3C351D1-0356-4883-9F2C-786883AC0AED}" srcOrd="0" destOrd="0" parTransId="{6E2436F3-C856-4EF7-B0B5-FA272A3F608A}" sibTransId="{774BD18A-6472-48F7-B3BB-9A233B71BCBF}"/>
    <dgm:cxn modelId="{B8484088-51BC-4D37-A32E-7DBA80A791AF}" srcId="{7ED8E095-2E83-4192-AF65-61345799E7A8}" destId="{7FCA0D92-5E06-4FDA-A056-674826923A3C}" srcOrd="0" destOrd="0" parTransId="{080A9C6C-AF55-470E-95AE-CF9DA2D38DC8}" sibTransId="{84D4AE8D-0F87-48A2-A6AE-420FAD3339AE}"/>
    <dgm:cxn modelId="{C44618F7-9964-4EFE-A586-8D59CA0671BF}" srcId="{35C6E81C-70F0-41FF-A6FF-4F4D1968217E}" destId="{9B62F3D2-0DAD-4DA6-B3F1-C7B3E6A327CB}" srcOrd="0" destOrd="0" parTransId="{27CA4B2E-0E66-463C-AC42-71732E5D5503}" sibTransId="{187BDEF1-9EE7-45E7-8D74-C5B2877954FE}"/>
    <dgm:cxn modelId="{7003BF06-9B55-41A7-BB77-1EBBAD3C08BD}" type="presOf" srcId="{7FCA0D92-5E06-4FDA-A056-674826923A3C}" destId="{EF6BEB29-9B20-4E0C-9581-CE85AF009248}" srcOrd="0" destOrd="0" presId="urn:microsoft.com/office/officeart/2005/8/layout/chevron2"/>
    <dgm:cxn modelId="{360D385C-4B02-48AE-BD85-77688CD26232}" type="presOf" srcId="{7ED8E095-2E83-4192-AF65-61345799E7A8}" destId="{4A1CE5E0-4062-4FCB-9158-B4AB764BAA93}" srcOrd="0" destOrd="0" presId="urn:microsoft.com/office/officeart/2005/8/layout/chevron2"/>
    <dgm:cxn modelId="{4356211E-8A10-4A95-879F-E68220901D9B}" srcId="{E6F10810-2370-4B2C-8637-763202C5AA9C}" destId="{35C6E81C-70F0-41FF-A6FF-4F4D1968217E}" srcOrd="1" destOrd="0" parTransId="{F8C1C677-E5FB-48CF-AE3D-17C53BCBE5DB}" sibTransId="{277F1598-B836-462F-93CA-6E1A90F9A584}"/>
    <dgm:cxn modelId="{7A395837-2D0D-40C1-93E9-C7F5E60957E4}" srcId="{E6F10810-2370-4B2C-8637-763202C5AA9C}" destId="{61FE2BE3-FAE9-4E23-B63C-3D938B591C07}" srcOrd="0" destOrd="0" parTransId="{4E7A9822-FABA-498E-B57F-DBDA9B1C27DB}" sibTransId="{8B0FAA3A-0FCE-4B74-A893-29E282A8D5C5}"/>
    <dgm:cxn modelId="{45F21DEB-7C12-44BA-B5EA-1AE186A93988}" srcId="{E6F10810-2370-4B2C-8637-763202C5AA9C}" destId="{7ED8E095-2E83-4192-AF65-61345799E7A8}" srcOrd="3" destOrd="0" parTransId="{2C784949-3C7A-4541-AA4B-E387DC61740A}" sibTransId="{9A3AEE28-1B3C-4EEA-B4A0-29A01868C644}"/>
    <dgm:cxn modelId="{04482A52-D466-4E13-BD92-5861CF73996B}" srcId="{DED0EEDB-19B0-4798-8AE7-9CD56CC4792F}" destId="{E80772FC-826D-4594-9E95-89C1427D83E3}" srcOrd="0" destOrd="0" parTransId="{FC0E5405-B568-4F04-8396-FA5FA98E2D04}" sibTransId="{0D637FEC-A86B-4F0D-A4BC-B5FDF31E82F0}"/>
    <dgm:cxn modelId="{C24BB3E6-0278-416D-9254-097D4B4AFB5D}" type="presOf" srcId="{9B62F3D2-0DAD-4DA6-B3F1-C7B3E6A327CB}" destId="{BFE38CF0-A9F4-480B-BF41-D0BC91FB0DFF}" srcOrd="0" destOrd="0" presId="urn:microsoft.com/office/officeart/2005/8/layout/chevron2"/>
    <dgm:cxn modelId="{C0C68033-B87B-40E5-A6F1-CCC179E97750}" srcId="{E6F10810-2370-4B2C-8637-763202C5AA9C}" destId="{DED0EEDB-19B0-4798-8AE7-9CD56CC4792F}" srcOrd="2" destOrd="0" parTransId="{81C1BEF7-8050-4695-87AD-AD82BF3B988E}" sibTransId="{D834ACD0-AEF7-46BC-9417-1307A791DEFD}"/>
    <dgm:cxn modelId="{51AB555A-4D8C-4994-BBF0-438102795437}" type="presOf" srcId="{A3C351D1-0356-4883-9F2C-786883AC0AED}" destId="{B9FC3972-06BF-4CAA-9578-02B4AA664309}" srcOrd="0" destOrd="0" presId="urn:microsoft.com/office/officeart/2005/8/layout/chevron2"/>
    <dgm:cxn modelId="{D6B2B6BE-37EB-4B0C-90DD-4D01E6A26989}" type="presParOf" srcId="{E054FCE8-7FBA-4CA9-ACB7-8F4D4EBCF899}" destId="{84BAC095-2F71-401D-8BC7-D737748199EB}" srcOrd="0" destOrd="0" presId="urn:microsoft.com/office/officeart/2005/8/layout/chevron2"/>
    <dgm:cxn modelId="{ECDBF1D7-CD64-4996-8FF4-FBB8C9BE9E87}" type="presParOf" srcId="{84BAC095-2F71-401D-8BC7-D737748199EB}" destId="{D4D6CE0D-BCB9-4CD8-B417-CD75EC7E9522}" srcOrd="0" destOrd="0" presId="urn:microsoft.com/office/officeart/2005/8/layout/chevron2"/>
    <dgm:cxn modelId="{D9A2E7E4-8237-44C3-9E5C-190CF1425395}" type="presParOf" srcId="{84BAC095-2F71-401D-8BC7-D737748199EB}" destId="{B9FC3972-06BF-4CAA-9578-02B4AA664309}" srcOrd="1" destOrd="0" presId="urn:microsoft.com/office/officeart/2005/8/layout/chevron2"/>
    <dgm:cxn modelId="{623E22C2-0B79-443D-9282-C54B6707EB48}" type="presParOf" srcId="{E054FCE8-7FBA-4CA9-ACB7-8F4D4EBCF899}" destId="{679135B7-9844-4E45-9EF1-93CCD72D533E}" srcOrd="1" destOrd="0" presId="urn:microsoft.com/office/officeart/2005/8/layout/chevron2"/>
    <dgm:cxn modelId="{65D2753F-A02E-4530-8170-02A1173DC69E}" type="presParOf" srcId="{E054FCE8-7FBA-4CA9-ACB7-8F4D4EBCF899}" destId="{B49FD06C-EE0B-4CD3-95E8-C6A5346D173D}" srcOrd="2" destOrd="0" presId="urn:microsoft.com/office/officeart/2005/8/layout/chevron2"/>
    <dgm:cxn modelId="{229775E6-9A82-453C-86CC-C5FD892E9DEC}" type="presParOf" srcId="{B49FD06C-EE0B-4CD3-95E8-C6A5346D173D}" destId="{B5B55D5C-9E45-4A2C-A2B3-C76C503C68D3}" srcOrd="0" destOrd="0" presId="urn:microsoft.com/office/officeart/2005/8/layout/chevron2"/>
    <dgm:cxn modelId="{AE6E5020-D6A0-43DA-AC6F-525E2713C413}" type="presParOf" srcId="{B49FD06C-EE0B-4CD3-95E8-C6A5346D173D}" destId="{BFE38CF0-A9F4-480B-BF41-D0BC91FB0DFF}" srcOrd="1" destOrd="0" presId="urn:microsoft.com/office/officeart/2005/8/layout/chevron2"/>
    <dgm:cxn modelId="{AE9B5656-4ABA-47F6-A6BC-710BFB25A42A}" type="presParOf" srcId="{E054FCE8-7FBA-4CA9-ACB7-8F4D4EBCF899}" destId="{6FEA1686-FBBF-478E-AFFA-68CACF903CC5}" srcOrd="3" destOrd="0" presId="urn:microsoft.com/office/officeart/2005/8/layout/chevron2"/>
    <dgm:cxn modelId="{09B957FD-91A2-4D90-9767-B0BD0A3490D1}" type="presParOf" srcId="{E054FCE8-7FBA-4CA9-ACB7-8F4D4EBCF899}" destId="{9F60FBFE-D275-4AE7-96CB-2367354B2D6B}" srcOrd="4" destOrd="0" presId="urn:microsoft.com/office/officeart/2005/8/layout/chevron2"/>
    <dgm:cxn modelId="{5675E3F9-FE86-4C24-B17B-934F44999AD3}" type="presParOf" srcId="{9F60FBFE-D275-4AE7-96CB-2367354B2D6B}" destId="{DA225F98-D5D6-4CC9-9CDB-C7E9FD28B6ED}" srcOrd="0" destOrd="0" presId="urn:microsoft.com/office/officeart/2005/8/layout/chevron2"/>
    <dgm:cxn modelId="{ECAFD570-B677-41F6-AB7C-72D51C8514BD}" type="presParOf" srcId="{9F60FBFE-D275-4AE7-96CB-2367354B2D6B}" destId="{D31ECF32-DEA8-4C8E-8829-06477FCC89B1}" srcOrd="1" destOrd="0" presId="urn:microsoft.com/office/officeart/2005/8/layout/chevron2"/>
    <dgm:cxn modelId="{B11B4777-16CA-4164-BBD5-97F4AE302F94}" type="presParOf" srcId="{E054FCE8-7FBA-4CA9-ACB7-8F4D4EBCF899}" destId="{20B0322B-1127-4485-8AEA-C8E3D9DFFD6B}" srcOrd="5" destOrd="0" presId="urn:microsoft.com/office/officeart/2005/8/layout/chevron2"/>
    <dgm:cxn modelId="{B123FD7A-6358-4ADA-A207-2F94A51B31D3}" type="presParOf" srcId="{E054FCE8-7FBA-4CA9-ACB7-8F4D4EBCF899}" destId="{F8704697-169D-48A0-B8E1-B7E00CC1E25E}" srcOrd="6" destOrd="0" presId="urn:microsoft.com/office/officeart/2005/8/layout/chevron2"/>
    <dgm:cxn modelId="{31F84DC4-C3A4-4452-AB39-9CB63FB3CFA1}" type="presParOf" srcId="{F8704697-169D-48A0-B8E1-B7E00CC1E25E}" destId="{4A1CE5E0-4062-4FCB-9158-B4AB764BAA93}" srcOrd="0" destOrd="0" presId="urn:microsoft.com/office/officeart/2005/8/layout/chevron2"/>
    <dgm:cxn modelId="{75AF48B4-C2D1-40E6-A578-344FBDA81196}" type="presParOf" srcId="{F8704697-169D-48A0-B8E1-B7E00CC1E25E}" destId="{EF6BEB29-9B20-4E0C-9581-CE85AF0092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a)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stworzenie </a:t>
          </a:r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długoterminowych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(kompleksowych) strategii biznesowych, mających na celu pełne wykorzystanie i maksymalizację aktywów przedsiębiorstwa w celu zwiększenia rentowności i uzyskania długoterminowej przewagi konkurencyjnej danego przedsiębiorstwa, w tym m.in. na: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dostosowanie produktu/usługi do wymogów zagranicznych rynków (w tym pomoc prawna, pomoc zagranicznych i krajowych doradców, specjalistów, grafików, agencji reklamowych);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otwieranie nowych kanałów biznesowych, rozbudowa łańcucha dostaw, dywersyfikacja geograficzna i sektorowa;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-działania w zakresie nawiązania kontaktów gospodarczych oraz tworzenia lub wzmacniania powiązań sieciowych i kooperacyjnych pomiędzy przedsiębiorstwami.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b)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tworzenie Planów rozwoju eksportu – </a:t>
          </a:r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krótkoterminowych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- przy wykorzystaniu możliwych do wyboru działań proeksportowych, okres wdrożenia Planu rozwoju eksportu nie może przekroczyć 24 miesięcy. </a:t>
          </a:r>
          <a:endParaRPr lang="pl-PL" sz="12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121917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Y="84390" custLinFactNeighborX="-6264" custLinFactNeighborY="-5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43044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X="70801" custScaleY="466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D5138F2-39CD-4B33-AEE2-A1703FAC66EB}" type="presOf" srcId="{4BACA7BD-96D1-4A05-A7FB-1DAA4D5B2D6C}" destId="{DD653B6C-DFF7-464F-A0B1-B26C5857E1A7}" srcOrd="0" destOrd="0" presId="urn:microsoft.com/office/officeart/2005/8/layout/vList4#8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96869AB2-C497-4DE0-8C53-A705C1A4B43D}" type="presOf" srcId="{C334ECD7-F7C5-4C4F-AB0E-713F0D665697}" destId="{DDF60953-BCE6-4336-AE30-99F846946B26}" srcOrd="1" destOrd="0" presId="urn:microsoft.com/office/officeart/2005/8/layout/vList4#8"/>
    <dgm:cxn modelId="{B64E9204-BC94-40D7-A807-2F1A6854A64B}" type="presOf" srcId="{750FF431-2C3F-421A-AAFF-C7CE537CAD38}" destId="{03D17A5F-4E5E-4B16-B844-2BE961E37D3E}" srcOrd="1" destOrd="0" presId="urn:microsoft.com/office/officeart/2005/8/layout/vList4#8"/>
    <dgm:cxn modelId="{7AF7FF64-BD49-4AC5-B054-555868D29BB1}" type="presOf" srcId="{750FF431-2C3F-421A-AAFF-C7CE537CAD38}" destId="{B3050A60-8EC3-45CB-A20A-E25BD30C40A7}" srcOrd="0" destOrd="0" presId="urn:microsoft.com/office/officeart/2005/8/layout/vList4#8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6C290D23-4BA2-45F9-B310-255CDD461B5F}" type="presOf" srcId="{C334ECD7-F7C5-4C4F-AB0E-713F0D665697}" destId="{9FC189E7-72A2-449E-86AF-512D9A463E12}" srcOrd="0" destOrd="0" presId="urn:microsoft.com/office/officeart/2005/8/layout/vList4#8"/>
    <dgm:cxn modelId="{2811A2C3-980B-49D7-9826-08229CA1DFD8}" type="presParOf" srcId="{DD653B6C-DFF7-464F-A0B1-B26C5857E1A7}" destId="{A0B7F8EB-FFCF-4A96-91C8-203960773E2E}" srcOrd="0" destOrd="0" presId="urn:microsoft.com/office/officeart/2005/8/layout/vList4#8"/>
    <dgm:cxn modelId="{62154B16-8CB3-4334-9828-1560CE7F7531}" type="presParOf" srcId="{A0B7F8EB-FFCF-4A96-91C8-203960773E2E}" destId="{B3050A60-8EC3-45CB-A20A-E25BD30C40A7}" srcOrd="0" destOrd="0" presId="urn:microsoft.com/office/officeart/2005/8/layout/vList4#8"/>
    <dgm:cxn modelId="{02BDCF26-9AA3-49A4-BA59-68B85C2F0E35}" type="presParOf" srcId="{A0B7F8EB-FFCF-4A96-91C8-203960773E2E}" destId="{29B3F5ED-E818-4C6A-AF6A-A3D022487630}" srcOrd="1" destOrd="0" presId="urn:microsoft.com/office/officeart/2005/8/layout/vList4#8"/>
    <dgm:cxn modelId="{99430FE3-ABB0-4176-82CE-8FAA97174D4B}" type="presParOf" srcId="{A0B7F8EB-FFCF-4A96-91C8-203960773E2E}" destId="{03D17A5F-4E5E-4B16-B844-2BE961E37D3E}" srcOrd="2" destOrd="0" presId="urn:microsoft.com/office/officeart/2005/8/layout/vList4#8"/>
    <dgm:cxn modelId="{2A5DBF38-C3D8-4890-8E59-F6C5A118F46D}" type="presParOf" srcId="{DD653B6C-DFF7-464F-A0B1-B26C5857E1A7}" destId="{86F4DE6B-C002-46E2-8087-DFF32BC65C85}" srcOrd="1" destOrd="0" presId="urn:microsoft.com/office/officeart/2005/8/layout/vList4#8"/>
    <dgm:cxn modelId="{C454B362-D96A-496E-A480-90C22F582765}" type="presParOf" srcId="{DD653B6C-DFF7-464F-A0B1-B26C5857E1A7}" destId="{220BB8F7-D8B6-4510-A3D2-78A28B84D065}" srcOrd="2" destOrd="0" presId="urn:microsoft.com/office/officeart/2005/8/layout/vList4#8"/>
    <dgm:cxn modelId="{AA3C6919-BE66-4148-AEAE-339916FD25F6}" type="presParOf" srcId="{220BB8F7-D8B6-4510-A3D2-78A28B84D065}" destId="{9FC189E7-72A2-449E-86AF-512D9A463E12}" srcOrd="0" destOrd="0" presId="urn:microsoft.com/office/officeart/2005/8/layout/vList4#8"/>
    <dgm:cxn modelId="{BDE681B4-8428-4C49-AD7E-8F314E66A71E}" type="presParOf" srcId="{220BB8F7-D8B6-4510-A3D2-78A28B84D065}" destId="{7E6FF60A-1917-4C1D-B114-7396F4798C77}" srcOrd="1" destOrd="0" presId="urn:microsoft.com/office/officeart/2005/8/layout/vList4#8"/>
    <dgm:cxn modelId="{33F13708-77BE-4D84-A964-78400852CBDA}" type="presParOf" srcId="{220BB8F7-D8B6-4510-A3D2-78A28B84D065}" destId="{DDF60953-BCE6-4336-AE30-99F846946B26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79D37-A658-48C2-911D-D7650C5C900B}">
      <dsp:nvSpPr>
        <dsp:cNvPr id="0" name=""/>
        <dsp:cNvSpPr/>
      </dsp:nvSpPr>
      <dsp:spPr>
        <a:xfrm rot="10800000">
          <a:off x="1468650" y="372"/>
          <a:ext cx="5027958" cy="808840"/>
        </a:xfrm>
        <a:prstGeom prst="homePlate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6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Zwiększona aktywność badawczo-rozwojowa przedsiębiorstw</a:t>
          </a:r>
          <a:endParaRPr lang="pl-PL" sz="14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10800000">
        <a:off x="1670860" y="372"/>
        <a:ext cx="4825748" cy="808840"/>
      </dsp:txXfrm>
    </dsp:sp>
    <dsp:sp modelId="{2E2E67AB-C51A-4CC5-96A8-FB92BE3F8146}">
      <dsp:nvSpPr>
        <dsp:cNvPr id="0" name=""/>
        <dsp:cNvSpPr/>
      </dsp:nvSpPr>
      <dsp:spPr>
        <a:xfrm>
          <a:off x="1064230" y="372"/>
          <a:ext cx="808840" cy="8088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39BA1-0DE3-4899-AC0F-1E4025DE140E}">
      <dsp:nvSpPr>
        <dsp:cNvPr id="0" name=""/>
        <dsp:cNvSpPr/>
      </dsp:nvSpPr>
      <dsp:spPr>
        <a:xfrm rot="10800000">
          <a:off x="1468650" y="1050657"/>
          <a:ext cx="5027958" cy="808840"/>
        </a:xfrm>
        <a:prstGeom prst="homePlate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6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Lepsze warunki dla rozwoju MŚP</a:t>
          </a:r>
          <a:endParaRPr lang="pl-PL" sz="14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10800000">
        <a:off x="1670860" y="1050657"/>
        <a:ext cx="4825748" cy="808840"/>
      </dsp:txXfrm>
    </dsp:sp>
    <dsp:sp modelId="{58BAE285-CC6A-4D4E-B226-F9DC62A49579}">
      <dsp:nvSpPr>
        <dsp:cNvPr id="0" name=""/>
        <dsp:cNvSpPr/>
      </dsp:nvSpPr>
      <dsp:spPr>
        <a:xfrm>
          <a:off x="1064230" y="1050657"/>
          <a:ext cx="808840" cy="8088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A97F5-5C30-49DA-8974-5DFD18C4B204}">
      <dsp:nvSpPr>
        <dsp:cNvPr id="0" name=""/>
        <dsp:cNvSpPr/>
      </dsp:nvSpPr>
      <dsp:spPr>
        <a:xfrm rot="10800000">
          <a:off x="1468650" y="2100942"/>
          <a:ext cx="5027958" cy="808840"/>
        </a:xfrm>
        <a:prstGeom prst="homePlate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6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Zwiększony poziom handlu zagranicznego sektora MŚP</a:t>
          </a:r>
          <a:endParaRPr lang="pl-PL" sz="14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10800000">
        <a:off x="1670860" y="2100942"/>
        <a:ext cx="4825748" cy="808840"/>
      </dsp:txXfrm>
    </dsp:sp>
    <dsp:sp modelId="{CFF76A53-E026-44D3-9BC2-87B53301341B}">
      <dsp:nvSpPr>
        <dsp:cNvPr id="0" name=""/>
        <dsp:cNvSpPr/>
      </dsp:nvSpPr>
      <dsp:spPr>
        <a:xfrm>
          <a:off x="1064230" y="2100942"/>
          <a:ext cx="808840" cy="8088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94677-73B5-4793-9134-D8315DCB17D4}">
      <dsp:nvSpPr>
        <dsp:cNvPr id="0" name=""/>
        <dsp:cNvSpPr/>
      </dsp:nvSpPr>
      <dsp:spPr>
        <a:xfrm rot="10800000">
          <a:off x="1468650" y="3151227"/>
          <a:ext cx="5027958" cy="808840"/>
        </a:xfrm>
        <a:prstGeom prst="homePlate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6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Zwiększone zastosowanie innowacji w przedsiębiorstwach sektora MŚP</a:t>
          </a:r>
          <a:endParaRPr lang="pl-PL" sz="14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10800000">
        <a:off x="1670860" y="3151227"/>
        <a:ext cx="4825748" cy="808840"/>
      </dsp:txXfrm>
    </dsp:sp>
    <dsp:sp modelId="{58D73C62-8D75-4463-BBAE-B42909922E2A}">
      <dsp:nvSpPr>
        <dsp:cNvPr id="0" name=""/>
        <dsp:cNvSpPr/>
      </dsp:nvSpPr>
      <dsp:spPr>
        <a:xfrm>
          <a:off x="1064230" y="3151227"/>
          <a:ext cx="808840" cy="80884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9E1B4-833D-4E0A-9EB3-4BBC55C2B4F5}">
      <dsp:nvSpPr>
        <dsp:cNvPr id="0" name=""/>
        <dsp:cNvSpPr/>
      </dsp:nvSpPr>
      <dsp:spPr>
        <a:xfrm rot="10800000">
          <a:off x="1541619" y="575"/>
          <a:ext cx="5027958" cy="1100715"/>
        </a:xfrm>
        <a:prstGeom prst="homePlate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8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Zwiększony poziom produkcji energii ze źródeł odnawialnych w województwie dolnośląskim</a:t>
          </a:r>
          <a:endParaRPr lang="pl-PL" sz="130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10800000">
        <a:off x="1816798" y="575"/>
        <a:ext cx="4752779" cy="1100715"/>
      </dsp:txXfrm>
    </dsp:sp>
    <dsp:sp modelId="{1B96E017-298C-400C-8621-04E59965445E}">
      <dsp:nvSpPr>
        <dsp:cNvPr id="0" name=""/>
        <dsp:cNvSpPr/>
      </dsp:nvSpPr>
      <dsp:spPr>
        <a:xfrm>
          <a:off x="991261" y="575"/>
          <a:ext cx="1100715" cy="11007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79D37-A658-48C2-911D-D7650C5C900B}">
      <dsp:nvSpPr>
        <dsp:cNvPr id="0" name=""/>
        <dsp:cNvSpPr/>
      </dsp:nvSpPr>
      <dsp:spPr>
        <a:xfrm rot="10800000">
          <a:off x="1541619" y="1429862"/>
          <a:ext cx="5027958" cy="1100715"/>
        </a:xfrm>
        <a:prstGeom prst="homePlate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8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smtClean="0">
              <a:solidFill>
                <a:schemeClr val="tx1"/>
              </a:solidFill>
              <a:latin typeface="+mj-lt"/>
              <a:cs typeface="Arial" pitchFamily="34" charset="0"/>
            </a:rPr>
            <a:t>Zwiększona efektywność energetyczna w MŚP</a:t>
          </a:r>
          <a:endParaRPr lang="pl-PL" sz="130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10800000">
        <a:off x="1816798" y="1429862"/>
        <a:ext cx="4752779" cy="1100715"/>
      </dsp:txXfrm>
    </dsp:sp>
    <dsp:sp modelId="{2E2E67AB-C51A-4CC5-96A8-FB92BE3F8146}">
      <dsp:nvSpPr>
        <dsp:cNvPr id="0" name=""/>
        <dsp:cNvSpPr/>
      </dsp:nvSpPr>
      <dsp:spPr>
        <a:xfrm>
          <a:off x="991261" y="1429862"/>
          <a:ext cx="1100715" cy="11007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39BA1-0DE3-4899-AC0F-1E4025DE140E}">
      <dsp:nvSpPr>
        <dsp:cNvPr id="0" name=""/>
        <dsp:cNvSpPr/>
      </dsp:nvSpPr>
      <dsp:spPr>
        <a:xfrm rot="10800000">
          <a:off x="1541619" y="2859149"/>
          <a:ext cx="5027958" cy="1100715"/>
        </a:xfrm>
        <a:prstGeom prst="homePlate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8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Zwiększona produkcja energii w wysokosprawnych instalacjach w regionie</a:t>
          </a:r>
          <a:endParaRPr lang="pl-PL" sz="130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10800000">
        <a:off x="1816798" y="2859149"/>
        <a:ext cx="4752779" cy="1100715"/>
      </dsp:txXfrm>
    </dsp:sp>
    <dsp:sp modelId="{58BAE285-CC6A-4D4E-B226-F9DC62A49579}">
      <dsp:nvSpPr>
        <dsp:cNvPr id="0" name=""/>
        <dsp:cNvSpPr/>
      </dsp:nvSpPr>
      <dsp:spPr>
        <a:xfrm>
          <a:off x="991261" y="2859149"/>
          <a:ext cx="1100715" cy="11007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6CE0D-BCB9-4CD8-B417-CD75EC7E9522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noFill/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1.2A </a:t>
          </a:r>
          <a:endParaRPr lang="pl-PL" sz="12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1" y="396694"/>
        <a:ext cx="788217" cy="337807"/>
      </dsp:txXfrm>
    </dsp:sp>
    <dsp:sp modelId="{B9FC3972-06BF-4CAA-9578-02B4AA664309}">
      <dsp:nvSpPr>
        <dsp:cNvPr id="0" name=""/>
        <dsp:cNvSpPr/>
      </dsp:nvSpPr>
      <dsp:spPr>
        <a:xfrm rot="5400000">
          <a:off x="3075958" y="-2285156"/>
          <a:ext cx="732300" cy="5307782"/>
        </a:xfrm>
        <a:prstGeom prst="round2SameRect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latin typeface="+mn-lt"/>
              <a:cs typeface="Arial" pitchFamily="34" charset="0"/>
            </a:rPr>
            <a:t>Wsparcie dla przedsiębiorstw chcących rozpocząć lub rozwinąć działalność B+R </a:t>
          </a:r>
          <a:r>
            <a:rPr lang="pl-PL" sz="1400" b="1" kern="1200" dirty="0" smtClean="0">
              <a:latin typeface="+mn-lt"/>
            </a:rPr>
            <a:t>	</a:t>
          </a:r>
          <a:endParaRPr lang="pl-PL" sz="1400" kern="1200" dirty="0">
            <a:latin typeface="+mn-lt"/>
            <a:cs typeface="Arial" pitchFamily="34" charset="0"/>
          </a:endParaRPr>
        </a:p>
      </dsp:txBody>
      <dsp:txXfrm rot="-5400000">
        <a:off x="788217" y="38333"/>
        <a:ext cx="5272034" cy="660804"/>
      </dsp:txXfrm>
    </dsp:sp>
    <dsp:sp modelId="{B5B55D5C-9E45-4A2C-A2B3-C76C503C68D3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noFill/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1.2B</a:t>
          </a:r>
          <a:endParaRPr lang="pl-PL" sz="12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1" y="1374296"/>
        <a:ext cx="788217" cy="337807"/>
      </dsp:txXfrm>
    </dsp:sp>
    <dsp:sp modelId="{BFE38CF0-A9F4-480B-BF41-D0BC91FB0DFF}">
      <dsp:nvSpPr>
        <dsp:cNvPr id="0" name=""/>
        <dsp:cNvSpPr/>
      </dsp:nvSpPr>
      <dsp:spPr>
        <a:xfrm rot="5400000">
          <a:off x="3076150" y="-1307746"/>
          <a:ext cx="731915" cy="5307782"/>
        </a:xfrm>
        <a:prstGeom prst="round2SameRect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+mn-lt"/>
              <a:cs typeface="Arial" pitchFamily="34" charset="0"/>
            </a:rPr>
            <a:t>Tworzenie i rozwój infrastruktury B+R przedsiębiorstw</a:t>
          </a:r>
          <a:endParaRPr lang="pl-PL" sz="1400" kern="1200" dirty="0">
            <a:latin typeface="+mn-lt"/>
            <a:cs typeface="Arial" pitchFamily="34" charset="0"/>
          </a:endParaRPr>
        </a:p>
      </dsp:txBody>
      <dsp:txXfrm rot="-5400000">
        <a:off x="788217" y="1015916"/>
        <a:ext cx="5272053" cy="660457"/>
      </dsp:txXfrm>
    </dsp:sp>
    <dsp:sp modelId="{DA225F98-D5D6-4CC9-9CDB-C7E9FD28B6ED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noFill/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1.2C </a:t>
          </a:r>
          <a:endParaRPr lang="pl-PL" sz="12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1" y="2351898"/>
        <a:ext cx="788217" cy="337807"/>
      </dsp:txXfrm>
    </dsp:sp>
    <dsp:sp modelId="{D31ECF32-DEA8-4C8E-8829-06477FCC89B1}">
      <dsp:nvSpPr>
        <dsp:cNvPr id="0" name=""/>
        <dsp:cNvSpPr/>
      </dsp:nvSpPr>
      <dsp:spPr>
        <a:xfrm rot="5400000">
          <a:off x="3076150" y="-330144"/>
          <a:ext cx="731915" cy="5307782"/>
        </a:xfrm>
        <a:prstGeom prst="round2SameRect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Usługi dla przedsiębiorstw – bon na innowacje oraz usługi proinnowacyjne świadczone przez IOB</a:t>
          </a:r>
          <a:endParaRPr lang="pl-PL" sz="14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788217" y="1993518"/>
        <a:ext cx="5272053" cy="660457"/>
      </dsp:txXfrm>
    </dsp:sp>
    <dsp:sp modelId="{4A1CE5E0-4062-4FCB-9158-B4AB764BAA93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noFill/>
        <a:ln w="254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Schemat 1.2D </a:t>
          </a:r>
          <a:endParaRPr lang="pl-PL" sz="12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1" y="3329500"/>
        <a:ext cx="788217" cy="337807"/>
      </dsp:txXfrm>
    </dsp:sp>
    <dsp:sp modelId="{EF6BEB29-9B20-4E0C-9581-CE85AF009248}">
      <dsp:nvSpPr>
        <dsp:cNvPr id="0" name=""/>
        <dsp:cNvSpPr/>
      </dsp:nvSpPr>
      <dsp:spPr>
        <a:xfrm rot="5400000">
          <a:off x="3076150" y="647457"/>
          <a:ext cx="731915" cy="5307782"/>
        </a:xfrm>
        <a:prstGeom prst="round2SameRect">
          <a:avLst/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Rozwój i profesjonalizacja oferty wsparcia proinnowacyjnego otoczenia biznesu. Projekty w zakresie uzupełnienia infrastruktury B+R - IOB</a:t>
          </a:r>
          <a:endParaRPr lang="pl-PL" sz="14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788217" y="2971120"/>
        <a:ext cx="5272053" cy="660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096000" cy="181690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a) inwestycje przedsiębiorstw w obszarze badań naukowych i eksperymentalnych prac rozwojowych.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Projekty badawcze przedsiębiorstw mające służyć opracowaniu nowych lub istotnie ulepszonych produktów i procesów produkcyjnych (innowacje produktowe, procesowe).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Wsparcie mogą otrzymać projekty polegające m.in. na: prowadzeniu badań przemysłowych i eksperymentalnych prac rozwojowych; innowacjach technologicznych (w tym pierwsze wdrożenie technologii); opracowaniu linii pilotażowych itp.</a:t>
          </a:r>
        </a:p>
      </dsp:txBody>
      <dsp:txXfrm>
        <a:off x="1400890" y="0"/>
        <a:ext cx="4695109" cy="1816901"/>
      </dsp:txXfrm>
    </dsp:sp>
    <dsp:sp modelId="{29B3F5ED-E818-4C6A-AF6A-A3D022487630}">
      <dsp:nvSpPr>
        <dsp:cNvPr id="0" name=""/>
        <dsp:cNvSpPr/>
      </dsp:nvSpPr>
      <dsp:spPr>
        <a:xfrm>
          <a:off x="181690" y="181690"/>
          <a:ext cx="1219200" cy="14535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89E7-72A2-449E-86AF-512D9A463E12}">
      <dsp:nvSpPr>
        <dsp:cNvPr id="0" name=""/>
        <dsp:cNvSpPr/>
      </dsp:nvSpPr>
      <dsp:spPr>
        <a:xfrm>
          <a:off x="0" y="1998591"/>
          <a:ext cx="6096000" cy="181690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b) zakup i wdrożenie wyników prac B+R oraz praw własności intelektualnej </a:t>
          </a:r>
          <a:r>
            <a:rPr lang="pl-PL" sz="12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(m.in. patentów, licencji, know-how lub innej nieopatentowanej wiedzy technicznej).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Wdrożenie zakupionych wyników prac B+R jest możliwe tylko w przypadku konieczności przeprowadzenia uzupełniających/ dostosowujących technologie do specyfiki przedsiębiorstwa prac rozwojowych. Prace te będą mogły być prowadzone zarówno samodzielnie przez przedsiębiorstwa, jak i w formie zlecenia.</a:t>
          </a:r>
          <a:endParaRPr lang="pl-PL" sz="1200" b="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400890" y="1998591"/>
        <a:ext cx="4695109" cy="1816901"/>
      </dsp:txXfrm>
    </dsp:sp>
    <dsp:sp modelId="{7E6FF60A-1917-4C1D-B114-7396F4798C77}">
      <dsp:nvSpPr>
        <dsp:cNvPr id="0" name=""/>
        <dsp:cNvSpPr/>
      </dsp:nvSpPr>
      <dsp:spPr>
        <a:xfrm>
          <a:off x="173302" y="2249439"/>
          <a:ext cx="1219200" cy="14927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7C52-8504-4626-B7FD-6F155F718BA2}" type="datetimeFigureOut">
              <a:rPr lang="pl-PL" smtClean="0"/>
              <a:t>2016-02-24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2643-A122-436B-9184-909962A1E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34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4B464-64BA-4EF4-A2DA-0B55864A0AE5}" type="datetimeFigureOut">
              <a:rPr lang="pl-PL" smtClean="0"/>
              <a:t>2016-02-24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97E46-E99E-45A0-A041-C622BCD926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7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97E46-E99E-45A0-A041-C622BCD926F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51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97E46-E99E-45A0-A041-C622BCD926F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18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97E46-E99E-45A0-A041-C622BCD926F9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90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97E46-E99E-45A0-A041-C622BCD926F9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90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97E46-E99E-45A0-A041-C622BCD926F9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90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8724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2137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809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56669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1054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3067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6378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8384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33714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0687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1168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5279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6093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90999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08220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38375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37218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5559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05279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51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21185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86683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96732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772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61841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0593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6327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6935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17754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48942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77739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5175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65446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09369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91006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2826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70759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1926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42243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5997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28974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0470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22725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15712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30470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7223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37876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2520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74906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20210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24827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52107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37024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9685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59856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29820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61470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1415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14293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92205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09068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83482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31145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77512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06720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1718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63873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5152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90596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54378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09737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6505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4761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47194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0698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37030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3907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1733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02203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06703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80248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61092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33424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339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22968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22183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63795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5411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2016-02-24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5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0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2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8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2016-02-24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0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4824536" cy="4600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835696" y="4653136"/>
            <a:ext cx="717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Wsparcie dotacyjne w ramach 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Regionalnego Programu  Operacyjnego WD na lata 2014-2020</a:t>
            </a:r>
          </a:p>
          <a:p>
            <a:pPr algn="ctr"/>
            <a:endParaRPr lang="pl-PL" sz="1200" b="1" i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pl-PL" sz="1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Działania wdrażane przez Dolnośląską Instytucję Pośredniczącą (DIP) </a:t>
            </a:r>
          </a:p>
          <a:p>
            <a:pPr algn="ctr"/>
            <a:r>
              <a:rPr lang="pl-PL" sz="1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 ramach Priorytetu 1 Przedsiębiorstwa i Innowacje.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851920" y="60932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Dawid Zalewski</a:t>
            </a:r>
          </a:p>
          <a:p>
            <a:pPr algn="ctr"/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Dział Informacji i Promocji DIP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504" y="623731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Wrocław, 2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.02.2016 r.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899592" y="2852936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Przykładowy katalog kosztów kwalifikowalnych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3501008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8.	Koszt podatku VAT 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dirty="0" smtClean="0">
                <a:solidFill>
                  <a:prstClr val="black"/>
                </a:solidFill>
              </a:rPr>
              <a:t>	Podatek VAT w stosunku do wydatków, dla których beneficjent odlicza ten podatek częściowo wg proporcji ustalonej zgodnie z art. 90 ust. 2 ustawy o VAT, jest kwalifikowalny, o ile beneficjent ustanowi dla projektu przejrzysty systemy ewidencjonowania i rozliczania tego podatku i będzie w stanie udowodnić w sposób nie budzący wątpliwości, w jakiej części oraz w jakim zakresie VAT w projekcie może być kwalifikowalny.</a:t>
            </a:r>
            <a:endParaRPr lang="pl-PL" sz="1400" b="1" dirty="0" smtClean="0">
              <a:solidFill>
                <a:prstClr val="black"/>
              </a:solidFill>
            </a:endParaRPr>
          </a:p>
          <a:p>
            <a:pPr marL="342900" indent="-342900" algn="just"/>
            <a:endParaRPr lang="pl-PL" sz="1400" b="1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9.	Cross – financing </a:t>
            </a:r>
            <a:r>
              <a:rPr lang="pl-PL" sz="1400" dirty="0" smtClean="0">
                <a:solidFill>
                  <a:prstClr val="black"/>
                </a:solidFill>
              </a:rPr>
              <a:t>(do 5 % całkowitych kosztów kwalifikowalnych projektu)</a:t>
            </a:r>
          </a:p>
          <a:p>
            <a:pPr marL="342900" indent="-342900" algn="just"/>
            <a:r>
              <a:rPr lang="pl-PL" sz="1400" dirty="0" smtClean="0">
                <a:solidFill>
                  <a:prstClr val="black"/>
                </a:solidFill>
              </a:rPr>
              <a:t>	Kosztem kwalifikowalnym są działania związane z rozwojem umiejętności kadr przedsiębiorstwa.</a:t>
            </a:r>
          </a:p>
          <a:p>
            <a:pPr marL="342900" indent="-342900"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10.</a:t>
            </a:r>
            <a:r>
              <a:rPr lang="pl-PL" sz="1400" dirty="0" smtClean="0">
                <a:solidFill>
                  <a:prstClr val="black"/>
                </a:solidFill>
              </a:rPr>
              <a:t>	</a:t>
            </a:r>
            <a:r>
              <a:rPr lang="pl-PL" sz="1400" b="1" dirty="0" smtClean="0">
                <a:solidFill>
                  <a:prstClr val="black"/>
                </a:solidFill>
              </a:rPr>
              <a:t>Wkład niepieniężny </a:t>
            </a:r>
            <a:r>
              <a:rPr lang="pl-PL" sz="1400" dirty="0" smtClean="0">
                <a:solidFill>
                  <a:prstClr val="black"/>
                </a:solidFill>
              </a:rPr>
              <a:t>(nie może przekroczyć 10% wartości wydatków </a:t>
            </a:r>
            <a:r>
              <a:rPr lang="pl-PL" sz="1400" dirty="0" err="1" smtClean="0">
                <a:solidFill>
                  <a:prstClr val="black"/>
                </a:solidFill>
              </a:rPr>
              <a:t>kwalifikowalnych</a:t>
            </a:r>
            <a:r>
              <a:rPr lang="pl-PL" sz="1400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         Tylko i wyłącznie w ramach wkładu własnego wniesionego na rzecz projektu.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11.	Koszty przygotowania dokumentacji projektu </a:t>
            </a:r>
            <a:r>
              <a:rPr lang="pl-PL" sz="1400" dirty="0" smtClean="0">
                <a:solidFill>
                  <a:prstClr val="black"/>
                </a:solidFill>
              </a:rPr>
              <a:t>(do 8% całkowitych kosztów kwalifikowalnych projektu)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prstClr val="black"/>
                </a:solidFill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22" name="Pagon 21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solidFill>
                    <a:prstClr val="black"/>
                  </a:solidFill>
                  <a:cs typeface="Arial" pitchFamily="34" charset="0"/>
                </a:rPr>
                <a:t>Schemat 1.2A </a:t>
              </a:r>
              <a:endParaRPr lang="pl-PL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4" name="Prostokąt 23"/>
          <p:cNvSpPr/>
          <p:nvPr/>
        </p:nvSpPr>
        <p:spPr>
          <a:xfrm>
            <a:off x="1187624" y="2204864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solidFill>
                  <a:prstClr val="black"/>
                </a:solidFill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358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1.2B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Tworzenie i rozwój infrastruktury B+R przedsiębiorstw</a:t>
            </a:r>
            <a:endParaRPr lang="pl-PL" sz="1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26936930"/>
              </p:ext>
            </p:extLst>
          </p:nvPr>
        </p:nvGraphicFramePr>
        <p:xfrm>
          <a:off x="1043608" y="3439487"/>
          <a:ext cx="6912768" cy="236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801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2555776" y="213285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99592" y="2852936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Maksymalny dopuszczalny poziom dofinansowania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539552" y="3645024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dla mikro i małych przedsiębiorców – </a:t>
            </a:r>
            <a:r>
              <a:rPr lang="pl-PL" sz="1400" b="1" dirty="0" smtClean="0">
                <a:solidFill>
                  <a:prstClr val="black"/>
                </a:solidFill>
              </a:rPr>
              <a:t>do 45%</a:t>
            </a:r>
            <a:r>
              <a:rPr lang="pl-PL" sz="1400" dirty="0" smtClean="0">
                <a:solidFill>
                  <a:prstClr val="black"/>
                </a:solidFill>
              </a:rPr>
              <a:t> wydatków kwalifikujących się do objęcia wsparciem;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dla średnich przedsiębiorców – </a:t>
            </a:r>
            <a:r>
              <a:rPr lang="pl-PL" sz="1400" b="1" dirty="0" smtClean="0">
                <a:solidFill>
                  <a:prstClr val="black"/>
                </a:solidFill>
              </a:rPr>
              <a:t>do 35%</a:t>
            </a:r>
            <a:r>
              <a:rPr lang="pl-PL" sz="1400" dirty="0" smtClean="0">
                <a:solidFill>
                  <a:prstClr val="black"/>
                </a:solidFill>
              </a:rPr>
              <a:t> wydatków kwalifikujących się do objęcia wsparciem;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dla dużych przedsiębiorców – </a:t>
            </a:r>
            <a:r>
              <a:rPr lang="pl-PL" sz="1400" b="1" dirty="0" smtClean="0">
                <a:solidFill>
                  <a:prstClr val="black"/>
                </a:solidFill>
              </a:rPr>
              <a:t>do 25%</a:t>
            </a:r>
            <a:r>
              <a:rPr lang="pl-PL" sz="1400" dirty="0" smtClean="0">
                <a:solidFill>
                  <a:prstClr val="black"/>
                </a:solidFill>
              </a:rPr>
              <a:t> wydatków kwalifikujących się do objęcia wsparciem;</a:t>
            </a: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 </a:t>
            </a: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Beneficjent pomocy musi wnieść wkład finansowy w wysokości co najmniej 25 % kosztów kwalifikowalnych, pochodzący ze środków własnych lub zewnętrznych źródeł finansowania, w postaci wolnej od wszelkiego publicznego wsparcia finansowego.</a:t>
            </a:r>
          </a:p>
          <a:p>
            <a:pPr algn="just"/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23" name="Pagon 22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1.2B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7" name="Prostokąt 26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Tworzenie i rozwój infrastruktury B+R przedsiębiorstw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246893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1760" y="2852936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Przykładowy katalog kosztów kwalifikowalnych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9552" y="3429000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400" b="1" dirty="0" smtClean="0">
                <a:solidFill>
                  <a:prstClr val="black"/>
                </a:solidFill>
              </a:rPr>
              <a:t>Koszty personelu realizującego projekt w tym: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Szacunkowe  koszty  płacy wynikające z utworzenia miejsc pracy w następstwie inwestycji początkowej, obliczone za okres dwóch lat,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Koszty osobowe związane z zarządzaniem projektu nie przekraczające 1% całkowitych wydatków kwalifikowalnych w ramach projektu (2% dla projektów o wartości poniżej 500 000 PLN wydatków kwalifikowalnych) i/lub nie przekraczające 5000 PLN brutto miesięcznie bez względu na liczbę osób.</a:t>
            </a:r>
          </a:p>
          <a:p>
            <a:pPr marL="342900" indent="-342900" algn="just">
              <a:buFont typeface="+mj-lt"/>
              <a:buAutoNum type="alphaLcParenR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2"/>
            </a:pPr>
            <a:r>
              <a:rPr lang="pl-PL" sz="1400" b="1" dirty="0" smtClean="0">
                <a:solidFill>
                  <a:prstClr val="black"/>
                </a:solidFill>
              </a:rPr>
              <a:t>Koszty  zakupu/ wynajmu aktywów trwałych oraz WNiP, w tym np.: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zakup środków trwałych, a także koszty ich dostawy, montażu i uruchomienia;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koszty dzierżawy rzeczowych aktywów trwałych ponoszonych w okresie realizacji projektu pod warunkiem, że dzierżawa/najem instalacji lub maszyn musi mieć formę leasingu finansowego i obejmować obowiązek zakupu aktywów przez beneficjenta po wygaśnięciu umowy;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nabycie</a:t>
            </a:r>
            <a:r>
              <a:rPr lang="pl-PL" sz="1400" b="1" dirty="0" smtClean="0">
                <a:solidFill>
                  <a:prstClr val="black"/>
                </a:solidFill>
              </a:rPr>
              <a:t> </a:t>
            </a:r>
            <a:r>
              <a:rPr lang="pl-PL" sz="1400" dirty="0" smtClean="0">
                <a:solidFill>
                  <a:prstClr val="black"/>
                </a:solidFill>
              </a:rPr>
              <a:t>wartości niematerialnych i prawnych w formie patentów, licencji, know-how oraz innych praw własności intelektualnej;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zakup budynków, gruntów (do 10% całkowitych kosztów kwalifikowanych projektu).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24" name="Pagon 23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1.2B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6" name="Prostokąt 25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Tworzenie i rozwój infrastruktury B+R przedsiębiorstw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383718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99592" y="2852936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Przykładowy katalog kosztów kwalifikowalnych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3356992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 startAt="3"/>
            </a:pPr>
            <a:r>
              <a:rPr lang="pl-PL" sz="1400" b="1" dirty="0" smtClean="0">
                <a:solidFill>
                  <a:prstClr val="black"/>
                </a:solidFill>
              </a:rPr>
              <a:t>Koszty związane z leasingiem </a:t>
            </a:r>
            <a:r>
              <a:rPr lang="pl-PL" sz="1400" dirty="0" smtClean="0">
                <a:solidFill>
                  <a:prstClr val="black"/>
                </a:solidFill>
              </a:rPr>
              <a:t>- na zasadach jak w działaniu 1.2A</a:t>
            </a:r>
          </a:p>
          <a:p>
            <a:pPr marL="342900" indent="-342900" algn="just">
              <a:buFontTx/>
              <a:buAutoNum type="arabicPeriod" startAt="3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4"/>
            </a:pPr>
            <a:r>
              <a:rPr lang="pl-PL" sz="1400" b="1" dirty="0" smtClean="0">
                <a:solidFill>
                  <a:prstClr val="black"/>
                </a:solidFill>
              </a:rPr>
              <a:t>Koszty opłat finansowych, doradztwa i innych usług związanych wyłącznie z realizacją projektu</a:t>
            </a:r>
          </a:p>
          <a:p>
            <a:pPr marL="342900" indent="-342900" algn="just">
              <a:buFontTx/>
              <a:buAutoNum type="arabicPeriod" startAt="4"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4"/>
            </a:pPr>
            <a:r>
              <a:rPr lang="pl-PL" sz="1400" b="1" dirty="0" smtClean="0">
                <a:solidFill>
                  <a:prstClr val="black"/>
                </a:solidFill>
              </a:rPr>
              <a:t>Koszt podatku VAT  </a:t>
            </a:r>
            <a:r>
              <a:rPr lang="pl-PL" sz="1400" dirty="0" smtClean="0">
                <a:solidFill>
                  <a:prstClr val="black"/>
                </a:solidFill>
              </a:rPr>
              <a:t>- na zasadach jak w działaniu 1.2A </a:t>
            </a:r>
          </a:p>
          <a:p>
            <a:pPr marL="342900" indent="-342900" algn="just">
              <a:buFontTx/>
              <a:buAutoNum type="arabicPeriod" startAt="4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4"/>
            </a:pPr>
            <a:r>
              <a:rPr lang="pl-PL" sz="1400" b="1" dirty="0" smtClean="0">
                <a:solidFill>
                  <a:prstClr val="black"/>
                </a:solidFill>
              </a:rPr>
              <a:t>Cross – financing </a:t>
            </a:r>
            <a:r>
              <a:rPr lang="pl-PL" sz="1400" dirty="0" smtClean="0">
                <a:solidFill>
                  <a:prstClr val="black"/>
                </a:solidFill>
              </a:rPr>
              <a:t>(do 5 % całkowitych kosztów kwalifikowalnych projektu)</a:t>
            </a:r>
          </a:p>
          <a:p>
            <a:pPr marL="342900" indent="-342900" algn="just"/>
            <a:r>
              <a:rPr lang="pl-PL" sz="1400" dirty="0" smtClean="0">
                <a:solidFill>
                  <a:prstClr val="black"/>
                </a:solidFill>
              </a:rPr>
              <a:t>	Kosztem kwalifikowalnym są działania związane z rozwojem umiejętności kadr przedsiębiorstwa.</a:t>
            </a:r>
          </a:p>
          <a:p>
            <a:pPr marL="342900" indent="-342900"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7.	Wkład niepieniężny </a:t>
            </a:r>
            <a:r>
              <a:rPr lang="pl-PL" sz="1400" dirty="0" smtClean="0">
                <a:solidFill>
                  <a:prstClr val="black"/>
                </a:solidFill>
              </a:rPr>
              <a:t>(nie może przekroczyć 10% wartości wydatków </a:t>
            </a:r>
            <a:r>
              <a:rPr lang="pl-PL" sz="1400" dirty="0" err="1" smtClean="0">
                <a:solidFill>
                  <a:prstClr val="black"/>
                </a:solidFill>
              </a:rPr>
              <a:t>kwalifikowalnych</a:t>
            </a:r>
            <a:r>
              <a:rPr lang="pl-PL" sz="1400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         Tylko i wyłącznie w ramach wkładu własnego wniesionego na rzecz projektu. 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8.	Koszty informacyjno – promocyjne projektu </a:t>
            </a:r>
            <a:r>
              <a:rPr lang="pl-PL" sz="1400" dirty="0" smtClean="0">
                <a:solidFill>
                  <a:prstClr val="black"/>
                </a:solidFill>
              </a:rPr>
              <a:t>(do 2 % całkowitych kosztów kwalifikowalnych projektu)</a:t>
            </a: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Obejmujące zarówno obowiązki informacyjne beneficjenta jak i możliwość podjęcia dodatkowych działań informacyjno-promocyjnych. </a:t>
            </a:r>
            <a:endParaRPr lang="pl-PL" sz="1400" b="1" dirty="0" smtClean="0">
              <a:solidFill>
                <a:prstClr val="black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23" name="Pagon 22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1.2B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5" name="Prostokąt 24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Tworzenie i rozwój infrastruktury B+R przedsiębiorstw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147471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82848" y="1972186"/>
            <a:ext cx="682863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cs typeface="Arial" pitchFamily="34" charset="0"/>
              </a:rPr>
              <a:t>W schematach 1.2A i 1.2B preferencję uzyskają projekty:</a:t>
            </a:r>
          </a:p>
          <a:p>
            <a:pPr algn="just"/>
            <a:endParaRPr lang="pl-PL" sz="1200" b="1" dirty="0" smtClean="0"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których elementem będzie stworzenie etatów badawczych;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200" dirty="0" smtClean="0"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realizowane w ramach konsorcjum przedsiębiorstwa oraz jednostki naukowej;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200" dirty="0" smtClean="0"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realizowane w ramach partnerstwa przedsiębiorstw;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200" dirty="0"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podejmowane wspólnie z MŚP lub przewidujące współpracę z MŚP, NGO i instytucjami badawczymi – w przypadku dużych firm;</a:t>
            </a:r>
          </a:p>
          <a:p>
            <a:pPr algn="just"/>
            <a:endParaRPr lang="pl-PL" sz="1200" dirty="0" smtClean="0">
              <a:cs typeface="Arial" pitchFamily="34" charset="0"/>
            </a:endParaRPr>
          </a:p>
          <a:p>
            <a:pPr algn="just"/>
            <a:endParaRPr lang="pl-PL" sz="1200" dirty="0" smtClean="0">
              <a:cs typeface="Arial" pitchFamily="34" charset="0"/>
            </a:endParaRPr>
          </a:p>
          <a:p>
            <a:pPr algn="just"/>
            <a:r>
              <a:rPr lang="pl-PL" sz="1200" b="1" dirty="0" smtClean="0">
                <a:cs typeface="Arial" pitchFamily="34" charset="0"/>
              </a:rPr>
              <a:t>Główne typy beneficjentów tych schematów to przedsiębiorcy oraz przedsiębiorcy typu spin-off.</a:t>
            </a:r>
          </a:p>
          <a:p>
            <a:pPr algn="just"/>
            <a:endParaRPr lang="pl-PL" sz="1200" b="1" dirty="0" smtClean="0">
              <a:cs typeface="Arial" pitchFamily="34" charset="0"/>
            </a:endParaRPr>
          </a:p>
          <a:p>
            <a:pPr algn="just"/>
            <a:r>
              <a:rPr lang="pl-PL" sz="1200" b="1" dirty="0" smtClean="0">
                <a:cs typeface="Arial" pitchFamily="34" charset="0"/>
              </a:rPr>
              <a:t>Wsparcie będzie skoncentrowane na MŚP.</a:t>
            </a:r>
          </a:p>
          <a:p>
            <a:pPr algn="just"/>
            <a:endParaRPr lang="pl-PL" sz="1200" b="1" dirty="0" smtClean="0">
              <a:cs typeface="Arial" pitchFamily="34" charset="0"/>
            </a:endParaRPr>
          </a:p>
          <a:p>
            <a:pPr algn="just"/>
            <a:r>
              <a:rPr lang="pl-PL" sz="1200" dirty="0" smtClean="0">
                <a:cs typeface="Arial" pitchFamily="34" charset="0"/>
              </a:rPr>
              <a:t>Wsparciem objęte będą przedsięwzięcia zgodne z obszarami </a:t>
            </a:r>
            <a:r>
              <a:rPr lang="pl-PL" sz="1200" b="1" dirty="0" smtClean="0">
                <a:cs typeface="Arial" pitchFamily="34" charset="0"/>
              </a:rPr>
              <a:t>inteligentnej specjalizacji regionalnej.</a:t>
            </a:r>
            <a:endParaRPr lang="pl-PL" sz="1200" b="1" dirty="0">
              <a:cs typeface="Arial" pitchFamily="34" charset="0"/>
            </a:endParaRPr>
          </a:p>
        </p:txBody>
      </p:sp>
      <p:pic>
        <p:nvPicPr>
          <p:cNvPr id="5" name="Obraz 4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87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1.2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C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Tworzenie i rozwój infrastruktury B+R przedsiębiorstw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15632685"/>
              </p:ext>
            </p:extLst>
          </p:nvPr>
        </p:nvGraphicFramePr>
        <p:xfrm>
          <a:off x="1251243" y="2754359"/>
          <a:ext cx="6840760" cy="371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88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5" name="Grupa 5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1.2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C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Tworzenie i rozwój infrastruktury B+R przedsiębiorstw </a:t>
            </a:r>
          </a:p>
        </p:txBody>
      </p:sp>
      <p:sp>
        <p:nvSpPr>
          <p:cNvPr id="9" name="Prostokąt 8"/>
          <p:cNvSpPr/>
          <p:nvPr/>
        </p:nvSpPr>
        <p:spPr>
          <a:xfrm>
            <a:off x="947070" y="3146807"/>
            <a:ext cx="726486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dirty="0" smtClean="0">
                <a:cs typeface="Arial" pitchFamily="34" charset="0"/>
              </a:rPr>
              <a:t>Inne przykładowe formy specjalistycznych usług dla przedsiębiorstw, które mogą być świadczone w ramach działania 1.2C: </a:t>
            </a: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specjalistyczne usługi laboratoryjne, pomiarowe, diagnostyczne;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usługi asystentów innowacji;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stymulowanie współpracy przedsiębiorstw z jednostkami naukowymi;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doradztwo i pośrednictwo technologiczne;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usługi dotyczące ochrony i wyceny własności intelektualnej;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audyt technologiczny;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wdrażanie innowacyjnych produktów i usług;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pośrednictwa kooperacyjnego.</a:t>
            </a:r>
          </a:p>
          <a:p>
            <a:pPr algn="just"/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804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5" name="Grupa 5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1.2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C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Tworzenie i rozwój infrastruktury B+R przedsiębiorstw </a:t>
            </a:r>
          </a:p>
        </p:txBody>
      </p:sp>
      <p:sp>
        <p:nvSpPr>
          <p:cNvPr id="9" name="Prostokąt 8"/>
          <p:cNvSpPr/>
          <p:nvPr/>
        </p:nvSpPr>
        <p:spPr>
          <a:xfrm>
            <a:off x="947070" y="3146807"/>
            <a:ext cx="7264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dirty="0" smtClean="0">
                <a:cs typeface="Arial" pitchFamily="34" charset="0"/>
              </a:rPr>
              <a:t>Wsparcie może być udzielone na: </a:t>
            </a: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Usługi badawczo-rozwojowe dot. wdrożenia lub rozwoju produktu lub technologii: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Opracowanie nowej lub udoskonalenie usługi lub wyrobu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Wykonanie testów wdrożeniowych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Wykonanie analiz przedwdrożeniowych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Prowadzenie badań i analiz w zakresie optymalizacji produktu</a:t>
            </a:r>
          </a:p>
          <a:p>
            <a:pPr lvl="1" algn="just"/>
            <a:endParaRPr lang="pl-PL" sz="1300" dirty="0" smtClean="0"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Konsultacje i doradztwo w zakresie poszukiwania kompetentnych zespołów naukowych do współpracy w ramach bonu;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Audyt technologiczny – zdiagnozowanie potrzeb badawczych i technologicznych oraz pomoc w identyfikacji potrzeb wdrożeniowych, których realizacja nastąpi w ramach usługi bonu;</a:t>
            </a:r>
          </a:p>
        </p:txBody>
      </p:sp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903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347459" y="1484784"/>
            <a:ext cx="4546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Konkurs ogłaszany przez DIP w 2016 roku</a:t>
            </a:r>
          </a:p>
        </p:txBody>
      </p:sp>
      <p:sp>
        <p:nvSpPr>
          <p:cNvPr id="2" name="Prostokąt 1"/>
          <p:cNvSpPr/>
          <p:nvPr/>
        </p:nvSpPr>
        <p:spPr>
          <a:xfrm>
            <a:off x="683568" y="2276872"/>
            <a:ext cx="777686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Działanie 1.2 Innowacyjne przedsiębiorstwa</a:t>
            </a:r>
          </a:p>
          <a:p>
            <a:pPr algn="ctr"/>
            <a:r>
              <a:rPr lang="pl-PL" sz="1200" b="1" dirty="0" smtClean="0"/>
              <a:t>Schemat 1.2 </a:t>
            </a:r>
            <a:r>
              <a:rPr lang="pl-PL" sz="1200" b="1" dirty="0"/>
              <a:t>C Usługi dla </a:t>
            </a:r>
            <a:r>
              <a:rPr lang="pl-PL" sz="1200" b="1" dirty="0" smtClean="0"/>
              <a:t>przedsiębiorstw</a:t>
            </a:r>
            <a:endParaRPr lang="pl-PL" sz="1200" b="1" dirty="0"/>
          </a:p>
          <a:p>
            <a:pPr algn="ctr"/>
            <a:endParaRPr lang="pl-PL" sz="1200" b="1" dirty="0" smtClean="0"/>
          </a:p>
          <a:p>
            <a:pPr algn="ctr"/>
            <a:r>
              <a:rPr lang="pl-PL" sz="1200" b="1" dirty="0" smtClean="0"/>
              <a:t>Termin ogłoszenia: 30 czerwiec 2016 roku</a:t>
            </a:r>
          </a:p>
          <a:p>
            <a:pPr algn="ctr"/>
            <a:r>
              <a:rPr lang="pl-PL" sz="1200" b="1" dirty="0" smtClean="0"/>
              <a:t>Termin naboru: od 1 sierpnia 2016 roku</a:t>
            </a:r>
          </a:p>
          <a:p>
            <a:endParaRPr lang="pl-PL" sz="1100" dirty="0" smtClean="0"/>
          </a:p>
          <a:p>
            <a:endParaRPr lang="pl-PL" sz="1100" dirty="0" smtClean="0"/>
          </a:p>
          <a:p>
            <a:pPr algn="just"/>
            <a:r>
              <a:rPr lang="pl-PL" sz="1200" dirty="0" smtClean="0"/>
              <a:t>b</a:t>
            </a:r>
            <a:r>
              <a:rPr lang="pl-PL" sz="1200" dirty="0"/>
              <a:t>) działania prowadzące do zwiększenia aktywności innowacyjnej mikro, małych i średnich przedsiębiorstw oraz stymulacja ich współpracy z uczelniami wyższymi i innymi jednostkami naukowymi (dla projektów o małej skali). Wsparcie MSP poprzez instrument typu „bon na innowacje” (bezzwrotne wsparcie w formule bonu – dofinansowania usługi na rzecz MŚP</a:t>
            </a:r>
            <a:r>
              <a:rPr lang="pl-PL" sz="1200" dirty="0" smtClean="0"/>
              <a:t>).</a:t>
            </a:r>
          </a:p>
          <a:p>
            <a:endParaRPr lang="pl-PL" sz="1200" dirty="0" smtClean="0"/>
          </a:p>
          <a:p>
            <a:endParaRPr lang="pl-PL" sz="1200" b="1" dirty="0" smtClean="0"/>
          </a:p>
          <a:p>
            <a:r>
              <a:rPr lang="pl-PL" sz="1200" b="1" dirty="0" smtClean="0"/>
              <a:t>Alokacja na konkurs:</a:t>
            </a:r>
          </a:p>
          <a:p>
            <a:endParaRPr lang="pl-PL" sz="1200" b="1" dirty="0"/>
          </a:p>
          <a:p>
            <a:r>
              <a:rPr lang="pl-PL" sz="1200" dirty="0" smtClean="0"/>
              <a:t>Konkurs DIP - </a:t>
            </a:r>
            <a:r>
              <a:rPr lang="pl-PL" sz="1200" b="1" dirty="0"/>
              <a:t>24 471 </a:t>
            </a:r>
            <a:r>
              <a:rPr lang="pl-PL" sz="1200" b="1" dirty="0" smtClean="0"/>
              <a:t>848 PLN</a:t>
            </a:r>
          </a:p>
          <a:p>
            <a:endParaRPr lang="pl-PL" sz="1200" dirty="0" smtClean="0"/>
          </a:p>
          <a:p>
            <a:r>
              <a:rPr lang="pl-PL" sz="1200" dirty="0" smtClean="0"/>
              <a:t>Konkurs ZIT </a:t>
            </a:r>
            <a:r>
              <a:rPr lang="pl-PL" sz="1200" dirty="0" err="1" smtClean="0"/>
              <a:t>WrOF</a:t>
            </a:r>
            <a:r>
              <a:rPr lang="pl-PL" sz="1200" dirty="0"/>
              <a:t> </a:t>
            </a:r>
            <a:r>
              <a:rPr lang="pl-PL" sz="1200" dirty="0" smtClean="0"/>
              <a:t>- </a:t>
            </a:r>
            <a:r>
              <a:rPr lang="pl-PL" sz="1200" b="1" dirty="0"/>
              <a:t>24 471 848 </a:t>
            </a:r>
            <a:r>
              <a:rPr lang="pl-PL" sz="1200" b="1" dirty="0" smtClean="0"/>
              <a:t>PLN</a:t>
            </a:r>
            <a:endParaRPr lang="pl-PL" sz="1200" b="1" dirty="0"/>
          </a:p>
        </p:txBody>
      </p:sp>
      <p:sp>
        <p:nvSpPr>
          <p:cNvPr id="3" name="Prostokąt 2"/>
          <p:cNvSpPr/>
          <p:nvPr/>
        </p:nvSpPr>
        <p:spPr>
          <a:xfrm>
            <a:off x="3059832" y="2276872"/>
            <a:ext cx="3024336" cy="10081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204289" y="1484784"/>
            <a:ext cx="48327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DIP w perspektywie finansowej 2014-2020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95536" y="2132856"/>
            <a:ext cx="8352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dirty="0" smtClean="0">
                <a:latin typeface="+mj-lt"/>
                <a:cs typeface="Arial" pitchFamily="34" charset="0"/>
              </a:rPr>
              <a:t>W ramach perspektywy finansowej na lata 2014-2020 Dolnośląska Instytucja Pośrednicząca wdraża środki europejskie z Regionalnego Programu Operacyjnego dla Województwa Dolnośląskiego w następujących obszarach: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405469" y="4093840"/>
            <a:ext cx="2607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RPO WD 2014 – 2020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463 260 518 EUR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64088" y="322571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Oś priorytetowa 1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Przedsiębiorstwa i innowacje</a:t>
            </a:r>
          </a:p>
          <a:p>
            <a:pPr algn="ctr"/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360 246 718 EUR</a:t>
            </a:r>
            <a:endParaRPr lang="pl-PL" sz="1200" dirty="0">
              <a:latin typeface="+mj-lt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372555" y="459387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Oś priorytetowa 3</a:t>
            </a:r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Gospodarka niskoemisyjna</a:t>
            </a:r>
          </a:p>
          <a:p>
            <a:pPr algn="ctr"/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103 013 800 EUR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1382359" y="3899024"/>
            <a:ext cx="2630843" cy="1172509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5364088" y="3212976"/>
            <a:ext cx="1872208" cy="1008112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364088" y="4581128"/>
            <a:ext cx="1872208" cy="1008112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Strzałka w prawo 16"/>
          <p:cNvSpPr/>
          <p:nvPr/>
        </p:nvSpPr>
        <p:spPr>
          <a:xfrm>
            <a:off x="4499992" y="3861048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Strzałka w prawo 17"/>
          <p:cNvSpPr/>
          <p:nvPr/>
        </p:nvSpPr>
        <p:spPr>
          <a:xfrm>
            <a:off x="4499992" y="4581128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15068" y="2769140"/>
            <a:ext cx="71390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b="1" dirty="0" smtClean="0">
                <a:cs typeface="Arial" pitchFamily="34" charset="0"/>
              </a:rPr>
              <a:t>Typ beneficjenta:</a:t>
            </a:r>
          </a:p>
          <a:p>
            <a:pPr algn="just"/>
            <a:endParaRPr lang="pl-PL" sz="1300" b="1" dirty="0" smtClean="0">
              <a:cs typeface="Arial" pitchFamily="34" charset="0"/>
            </a:endParaRPr>
          </a:p>
          <a:p>
            <a:pPr algn="just"/>
            <a:endParaRPr lang="pl-PL" sz="1300" b="1" dirty="0" smtClean="0">
              <a:cs typeface="Arial" pitchFamily="34" charset="0"/>
            </a:endParaRPr>
          </a:p>
          <a:p>
            <a:pPr algn="just"/>
            <a:r>
              <a:rPr lang="pl-PL" sz="1300" b="1" dirty="0" smtClean="0">
                <a:cs typeface="Arial" pitchFamily="34" charset="0"/>
              </a:rPr>
              <a:t>W zakresie projektów typu 1.2C: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MŚP;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konsorcja przedsiębiorstw z jednostkami naukowymi, uczelniami/szkołami wyższymi lub podmiotami leczniczymi, bądź ze spółkami celowymi tworzonymi przez te podmioty;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jednostki samorządu terytorialnego w zakresie instrumentu typu bon na innowacje;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cs typeface="Arial" pitchFamily="34" charset="0"/>
              </a:rPr>
              <a:t>I</a:t>
            </a:r>
            <a:r>
              <a:rPr lang="pl-PL" sz="1300" dirty="0" smtClean="0">
                <a:cs typeface="Arial" pitchFamily="34" charset="0"/>
              </a:rPr>
              <a:t>OB, w tym organizacje pozarządowe w zakresie instrumentu typu bon na innowacje.</a:t>
            </a:r>
          </a:p>
          <a:p>
            <a:pPr algn="just"/>
            <a:endParaRPr lang="pl-PL" sz="1300" b="1" dirty="0" smtClean="0">
              <a:cs typeface="Arial" pitchFamily="34" charset="0"/>
            </a:endParaRPr>
          </a:p>
          <a:p>
            <a:pPr algn="just"/>
            <a:r>
              <a:rPr lang="pl-PL" sz="1300" b="1" dirty="0" smtClean="0">
                <a:cs typeface="Arial" pitchFamily="34" charset="0"/>
              </a:rPr>
              <a:t>Bezpośrednim odbiorcą wsparcia w tym schemacie będą MŚP.</a:t>
            </a:r>
          </a:p>
          <a:p>
            <a:pPr algn="just"/>
            <a:endParaRPr lang="pl-PL" sz="1300" b="1" dirty="0" smtClean="0">
              <a:cs typeface="Arial" pitchFamily="34" charset="0"/>
            </a:endParaRPr>
          </a:p>
        </p:txBody>
      </p:sp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519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03648" y="17728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1.3 Rozwój przedsiębiorczości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9395052"/>
              </p:ext>
            </p:extLst>
          </p:nvPr>
        </p:nvGraphicFramePr>
        <p:xfrm>
          <a:off x="1763688" y="2564904"/>
          <a:ext cx="6096000" cy="3500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68742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03648" y="17728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1.3 Rozwój przedsiębiorczości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1.3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C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93206092"/>
              </p:ext>
            </p:extLst>
          </p:nvPr>
        </p:nvGraphicFramePr>
        <p:xfrm>
          <a:off x="914400" y="3422707"/>
          <a:ext cx="7331978" cy="156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8"/>
          <p:cNvSpPr/>
          <p:nvPr/>
        </p:nvSpPr>
        <p:spPr>
          <a:xfrm>
            <a:off x="1213024" y="22133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Doradztwo dla MŚP (z wyłączeniem doradztwa przewidzianego w działaniu 1.2 oraz w działaniu 1.4) </a:t>
            </a:r>
          </a:p>
        </p:txBody>
      </p:sp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0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03648" y="17728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1.3 Rozwój przedsiębiorczości</a:t>
            </a:r>
          </a:p>
        </p:txBody>
      </p:sp>
      <p:grpSp>
        <p:nvGrpSpPr>
          <p:cNvPr id="5" name="Grupa 5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1.3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C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213024" y="22133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Doradztwo dla MŚP (z wyłączeniem doradztwa przewidzianego w działaniu 1.2 oraz w działaniu 1.4) </a:t>
            </a:r>
          </a:p>
        </p:txBody>
      </p:sp>
      <p:sp>
        <p:nvSpPr>
          <p:cNvPr id="9" name="Prostokąt 8"/>
          <p:cNvSpPr/>
          <p:nvPr/>
        </p:nvSpPr>
        <p:spPr>
          <a:xfrm>
            <a:off x="998290" y="2994832"/>
            <a:ext cx="69712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200" b="1" dirty="0" smtClean="0">
                <a:cs typeface="Arial" pitchFamily="34" charset="0"/>
              </a:rPr>
              <a:t>Usługi świadczone będą poprzez działania doradcze w następujących kierunkach: </a:t>
            </a:r>
          </a:p>
          <a:p>
            <a:pPr lvl="0" algn="just"/>
            <a:r>
              <a:rPr lang="pl-PL" sz="1200" b="1" dirty="0" smtClean="0">
                <a:cs typeface="Arial" pitchFamily="34" charset="0"/>
              </a:rPr>
              <a:t>	</a:t>
            </a:r>
            <a:endParaRPr lang="pl-PL" sz="1200" dirty="0" smtClean="0">
              <a:cs typeface="Arial" pitchFamily="34" charset="0"/>
            </a:endParaRPr>
          </a:p>
          <a:p>
            <a:pPr lvl="0" algn="just"/>
            <a:r>
              <a:rPr lang="pl-PL" sz="1200" b="1" dirty="0" smtClean="0">
                <a:cs typeface="Arial" pitchFamily="34" charset="0"/>
              </a:rPr>
              <a:t>a) </a:t>
            </a:r>
            <a:r>
              <a:rPr lang="pl-PL" sz="1200" u="sng" dirty="0" smtClean="0">
                <a:cs typeface="Arial" pitchFamily="34" charset="0"/>
              </a:rPr>
              <a:t>usługi w zakresie wsparcia doradczego zgodnie ze zdiagnozowanymi potrzebami przedsiębiorstwa, m.in</a:t>
            </a:r>
            <a:r>
              <a:rPr lang="pl-PL" sz="1200" dirty="0" smtClean="0">
                <a:cs typeface="Arial" pitchFamily="34" charset="0"/>
              </a:rPr>
              <a:t>.: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wsparcie początkowej fazy rozwoju firmy;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wykorzystywania zaawansowanych technologii informatycznych w przedsiębiorstwie;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uzyskiwania i odnawiania certyfikatów zgodności dla wyrobów, usług, surowców, maszyn i urządzeń, aparatury kontrolno-pomiarowej;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projektowania, wdrażania  i doskonalenia systemów zarządzania jakością i zarządzania środowiskowego.</a:t>
            </a:r>
          </a:p>
          <a:p>
            <a:pPr lvl="0" algn="just"/>
            <a:endParaRPr lang="pl-PL" sz="1200" dirty="0" smtClean="0">
              <a:cs typeface="Arial" pitchFamily="34" charset="0"/>
            </a:endParaRPr>
          </a:p>
          <a:p>
            <a:pPr lvl="0" algn="just"/>
            <a:r>
              <a:rPr lang="pl-PL" sz="1200" b="1" dirty="0" smtClean="0">
                <a:cs typeface="Arial" pitchFamily="34" charset="0"/>
              </a:rPr>
              <a:t>b) </a:t>
            </a:r>
            <a:r>
              <a:rPr lang="pl-PL" sz="1200" u="sng" dirty="0" smtClean="0">
                <a:cs typeface="Arial" pitchFamily="34" charset="0"/>
              </a:rPr>
              <a:t>usługi z zakresu pozyskiwania zewnętrznych źródeł finansowania</a:t>
            </a:r>
            <a:r>
              <a:rPr lang="pl-PL" sz="1200" dirty="0" smtClean="0">
                <a:cs typeface="Arial" pitchFamily="34" charset="0"/>
              </a:rPr>
              <a:t> działalności przedsiębiorstw (również w początkowej fazie rozwoju), w tym przygotowanie dokumentów i analiz niezbędnych do pozyskania zewnętrznego źródła finansowania, pomoc w pozyskaniu inwestora, analiza potrzeb i identyfikacja źródeł finansowania projektu.</a:t>
            </a:r>
            <a:endParaRPr lang="pl-PL" sz="1200" dirty="0">
              <a:cs typeface="Arial" pitchFamily="34" charset="0"/>
            </a:endParaRPr>
          </a:p>
        </p:txBody>
      </p:sp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5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03648" y="17728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1.3 Rozwój przedsiębiorczości</a:t>
            </a:r>
          </a:p>
        </p:txBody>
      </p:sp>
      <p:grpSp>
        <p:nvGrpSpPr>
          <p:cNvPr id="5" name="Grupa 5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1.3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C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213024" y="22133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Doradztwo dla MŚP (z wyłączeniem doradztwa przewidzianego w działaniu 1.2 oraz w działaniu 1.4) </a:t>
            </a:r>
          </a:p>
        </p:txBody>
      </p:sp>
      <p:sp>
        <p:nvSpPr>
          <p:cNvPr id="9" name="Prostokąt 8"/>
          <p:cNvSpPr/>
          <p:nvPr/>
        </p:nvSpPr>
        <p:spPr>
          <a:xfrm>
            <a:off x="704675" y="3281516"/>
            <a:ext cx="76843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cs typeface="Arial" pitchFamily="34" charset="0"/>
              </a:rPr>
              <a:t>Ważne:</a:t>
            </a:r>
          </a:p>
          <a:p>
            <a:pPr algn="just"/>
            <a:endParaRPr lang="pl-PL" sz="1200" b="1" dirty="0" smtClean="0"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wsparcie będzie skierowane do MŚP, w tym MŚP znajdujących się we wczesnej fazie rozwoju;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wykonawcą usług doradczych mogą być tylko IOB;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>
                <a:cs typeface="Arial" pitchFamily="34" charset="0"/>
              </a:rPr>
              <a:t>wsparcie może być udzielane w formie voucherów.</a:t>
            </a:r>
          </a:p>
          <a:p>
            <a:pPr algn="just"/>
            <a:endParaRPr lang="pl-PL" sz="1200" dirty="0" smtClean="0">
              <a:cs typeface="Arial" pitchFamily="34" charset="0"/>
            </a:endParaRPr>
          </a:p>
          <a:p>
            <a:pPr algn="just"/>
            <a:r>
              <a:rPr lang="pl-PL" sz="1400" b="1" dirty="0" smtClean="0">
                <a:cs typeface="Arial" pitchFamily="34" charset="0"/>
              </a:rPr>
              <a:t>Preferencje przy wyborze projektów:</a:t>
            </a:r>
          </a:p>
          <a:p>
            <a:pPr algn="just"/>
            <a:endParaRPr lang="pl-PL" sz="1200" b="1" dirty="0" smtClean="0">
              <a:cs typeface="Arial" pitchFamily="34" charset="0"/>
            </a:endParaRPr>
          </a:p>
          <a:p>
            <a:pPr algn="just"/>
            <a:r>
              <a:rPr lang="pl-PL" sz="1200" dirty="0" smtClean="0">
                <a:cs typeface="Arial" pitchFamily="34" charset="0"/>
              </a:rPr>
              <a:t>projekty dotyczące usług doradczych, które wspierają rozwój przedsiębiorstw w zakresie inteligentnych specjalizacji regionu;</a:t>
            </a:r>
          </a:p>
        </p:txBody>
      </p:sp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03648" y="17728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1.3 Rozwój przedsiębiorczości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90569" y="2538360"/>
            <a:ext cx="696286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b="1" dirty="0" smtClean="0">
                <a:cs typeface="Arial" pitchFamily="34" charset="0"/>
              </a:rPr>
              <a:t>Typ beneficjenta:</a:t>
            </a:r>
          </a:p>
          <a:p>
            <a:pPr algn="just"/>
            <a:endParaRPr lang="pl-PL" sz="1300" dirty="0">
              <a:cs typeface="Arial" pitchFamily="34" charset="0"/>
            </a:endParaRP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algn="just"/>
            <a:r>
              <a:rPr lang="pl-PL" sz="1300" b="1" dirty="0" smtClean="0">
                <a:cs typeface="Arial" pitchFamily="34" charset="0"/>
              </a:rPr>
              <a:t>W zakresie projektów typu 1.3C: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MŚP (bezpośredni odbiorca wsparcia);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>
                <a:cs typeface="Arial" pitchFamily="34" charset="0"/>
              </a:rPr>
              <a:t>l</a:t>
            </a:r>
            <a:r>
              <a:rPr lang="pl-PL" sz="1300" dirty="0" smtClean="0">
                <a:cs typeface="Arial" pitchFamily="34" charset="0"/>
              </a:rPr>
              <a:t>okalne grupy działania LGD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IOB.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300" dirty="0">
              <a:cs typeface="Arial" pitchFamily="34" charset="0"/>
            </a:endParaRP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algn="just"/>
            <a:r>
              <a:rPr lang="pl-PL" sz="1300" b="1" dirty="0">
                <a:cs typeface="Arial" pitchFamily="34" charset="0"/>
              </a:rPr>
              <a:t>Maksymalna wartość wydatków kwalifikowalnych projektu:</a:t>
            </a:r>
          </a:p>
          <a:p>
            <a:pPr algn="just"/>
            <a:endParaRPr lang="pl-PL" sz="1300" b="1" dirty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>
                <a:cs typeface="Arial" pitchFamily="34" charset="0"/>
              </a:rPr>
              <a:t>w przypadku projektów dotyczących usług doradczych dla MŚP – </a:t>
            </a:r>
            <a:r>
              <a:rPr lang="pl-PL" sz="1300" b="1" dirty="0">
                <a:cs typeface="Arial" pitchFamily="34" charset="0"/>
              </a:rPr>
              <a:t>maksymalna wartość wsparcia na jedno przedsiębiorstwo: 150 tys. PLN.</a:t>
            </a: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algn="just"/>
            <a:endParaRPr lang="pl-PL" sz="1300" dirty="0">
              <a:cs typeface="Arial" pitchFamily="34" charset="0"/>
            </a:endParaRPr>
          </a:p>
          <a:p>
            <a:pPr algn="just"/>
            <a:r>
              <a:rPr lang="pl-PL" sz="900" dirty="0"/>
              <a:t>LGD powinna przybrać formę stowarzyszenia zgodnie z zapisami ustawy z dnia 7 marca 2007r. o wspieraniu rozwoju obszarów wiejskich z udziałem środków Europejskiego Funduszu Rolnego na rzecz Rozwoju Obszarów Wiejskich oraz zgodnie z ustawą z dnia 7 kwietnia 1989 r. Prawo o stowarzyszeniach. (Dz.U.2001.79.855) </a:t>
            </a:r>
            <a:r>
              <a:rPr lang="pl-PL" sz="1400" dirty="0"/>
              <a:t>	</a:t>
            </a:r>
          </a:p>
          <a:p>
            <a:pPr algn="just"/>
            <a:endParaRPr lang="pl-PL" sz="1300" dirty="0" smtClean="0">
              <a:cs typeface="Arial" pitchFamily="34" charset="0"/>
            </a:endParaRPr>
          </a:p>
        </p:txBody>
      </p:sp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48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1.4 Internacjonalizacja przedsiębiorstw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8538476"/>
              </p:ext>
            </p:extLst>
          </p:nvPr>
        </p:nvGraphicFramePr>
        <p:xfrm>
          <a:off x="1501221" y="25395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3362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A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Tworzenie nowych modeli biznesowych MŚP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15840437"/>
              </p:ext>
            </p:extLst>
          </p:nvPr>
        </p:nvGraphicFramePr>
        <p:xfrm>
          <a:off x="1251166" y="2628528"/>
          <a:ext cx="6696744" cy="347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0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B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4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Zwiększenie międzynarodowej ekspansji MŚP poprzez wdrożenie nowych modeli biznesowych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1163351"/>
              </p:ext>
            </p:extLst>
          </p:nvPr>
        </p:nvGraphicFramePr>
        <p:xfrm>
          <a:off x="1386715" y="2840360"/>
          <a:ext cx="669674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10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00441" y="2132856"/>
            <a:ext cx="77768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Działanie 1.4 Internacjonalizacja przedsiębiorstw</a:t>
            </a:r>
          </a:p>
          <a:p>
            <a:pPr algn="ctr"/>
            <a:r>
              <a:rPr lang="pl-PL" sz="1200" b="1" dirty="0" smtClean="0"/>
              <a:t>Schemat 1.4 </a:t>
            </a:r>
            <a:r>
              <a:rPr lang="pl-PL" sz="1200" b="1" dirty="0"/>
              <a:t>B</a:t>
            </a:r>
            <a:r>
              <a:rPr lang="pl-PL" sz="1200" b="1" dirty="0" smtClean="0"/>
              <a:t> </a:t>
            </a:r>
            <a:r>
              <a:rPr lang="pl-PL" sz="1200" b="1" dirty="0"/>
              <a:t>Zwiększenie międzynarodowej ekspansji MSP </a:t>
            </a:r>
            <a:r>
              <a:rPr lang="pl-PL" sz="1200" b="1" dirty="0" smtClean="0"/>
              <a:t>poprzez </a:t>
            </a:r>
          </a:p>
          <a:p>
            <a:pPr algn="ctr"/>
            <a:r>
              <a:rPr lang="pl-PL" sz="1200" b="1" dirty="0" smtClean="0"/>
              <a:t>wdrożenie </a:t>
            </a:r>
            <a:r>
              <a:rPr lang="pl-PL" sz="1200" b="1" dirty="0"/>
              <a:t>nowych modeli </a:t>
            </a:r>
            <a:r>
              <a:rPr lang="pl-PL" sz="1200" b="1" dirty="0" smtClean="0"/>
              <a:t>biznesowych</a:t>
            </a:r>
            <a:r>
              <a:rPr lang="pl-PL" sz="1200" dirty="0"/>
              <a:t>	</a:t>
            </a:r>
          </a:p>
          <a:p>
            <a:pPr algn="ctr"/>
            <a:r>
              <a:rPr lang="pl-PL" sz="1200" dirty="0"/>
              <a:t>	</a:t>
            </a:r>
            <a:endParaRPr lang="pl-PL" sz="1200" b="1" dirty="0" smtClean="0"/>
          </a:p>
          <a:p>
            <a:pPr algn="ctr"/>
            <a:r>
              <a:rPr lang="pl-PL" sz="1200" b="1" dirty="0" smtClean="0"/>
              <a:t>Termin ogłoszenia: 28 października 2016 roku</a:t>
            </a:r>
          </a:p>
          <a:p>
            <a:pPr algn="ctr"/>
            <a:r>
              <a:rPr lang="pl-PL" sz="1200" b="1" dirty="0" smtClean="0"/>
              <a:t>Termin naboru: od 28 listopada 2016 roku</a:t>
            </a:r>
          </a:p>
          <a:p>
            <a:endParaRPr lang="pl-PL" sz="1100" dirty="0" smtClean="0"/>
          </a:p>
          <a:p>
            <a:pPr algn="just"/>
            <a:endParaRPr lang="pl-PL" sz="1100" dirty="0" smtClean="0"/>
          </a:p>
          <a:p>
            <a:pPr algn="just"/>
            <a:endParaRPr lang="pl-PL" sz="1200" dirty="0" smtClean="0"/>
          </a:p>
          <a:p>
            <a:pPr algn="just"/>
            <a:endParaRPr lang="pl-PL" sz="1200" dirty="0"/>
          </a:p>
          <a:p>
            <a:pPr algn="just"/>
            <a:r>
              <a:rPr lang="pl-PL" sz="1200" dirty="0" smtClean="0"/>
              <a:t>1.4 B </a:t>
            </a:r>
            <a:r>
              <a:rPr lang="pl-PL" sz="1200" dirty="0"/>
              <a:t>Zwiększenie międzynarodowej ekspansji MSP poprzez wdrożenie nowych modeli biznesowych</a:t>
            </a:r>
            <a:r>
              <a:rPr lang="pl-PL" sz="1200" dirty="0" smtClean="0"/>
              <a:t>:</a:t>
            </a:r>
          </a:p>
          <a:p>
            <a:pPr algn="just"/>
            <a:endParaRPr lang="pl-PL" sz="1200" dirty="0" smtClean="0"/>
          </a:p>
          <a:p>
            <a:pPr marL="228600" indent="-228600" algn="just">
              <a:buAutoNum type="alphaLcParenR"/>
            </a:pPr>
            <a:r>
              <a:rPr lang="pl-PL" sz="1200" dirty="0" smtClean="0"/>
              <a:t>projekty </a:t>
            </a:r>
            <a:r>
              <a:rPr lang="pl-PL" sz="1200" dirty="0"/>
              <a:t>wdrażające długoterminowe (kompleksowe) strategie biznesowe</a:t>
            </a:r>
            <a:r>
              <a:rPr lang="pl-PL" sz="1200" dirty="0" smtClean="0"/>
              <a:t>,</a:t>
            </a:r>
          </a:p>
          <a:p>
            <a:pPr marL="228600" indent="-228600" algn="just">
              <a:buAutoNum type="alphaLcParenR"/>
            </a:pPr>
            <a:r>
              <a:rPr lang="pl-PL" sz="1200" dirty="0" smtClean="0"/>
              <a:t>b</a:t>
            </a:r>
            <a:r>
              <a:rPr lang="pl-PL" sz="1200" dirty="0"/>
              <a:t>) projekty wdrażające nowoczesne metody zarządzania, prowadzące do zmian organizacyjno-procesowych przedsiębiorstw</a:t>
            </a:r>
          </a:p>
          <a:p>
            <a:pPr algn="just"/>
            <a:endParaRPr lang="pl-PL" sz="1200" dirty="0" smtClean="0"/>
          </a:p>
          <a:p>
            <a:endParaRPr lang="pl-PL" sz="1200" b="1" dirty="0" smtClean="0"/>
          </a:p>
          <a:p>
            <a:r>
              <a:rPr lang="pl-PL" sz="1200" b="1" dirty="0"/>
              <a:t>Alokacja na konkurs:</a:t>
            </a:r>
          </a:p>
          <a:p>
            <a:endParaRPr lang="pl-PL" sz="1200" b="1" dirty="0"/>
          </a:p>
          <a:p>
            <a:r>
              <a:rPr lang="pl-PL" sz="1200" dirty="0"/>
              <a:t>Konkurs DIP - </a:t>
            </a:r>
            <a:r>
              <a:rPr lang="pl-PL" sz="1200" b="1" dirty="0" smtClean="0"/>
              <a:t>22 692 089 </a:t>
            </a:r>
            <a:r>
              <a:rPr lang="pl-PL" sz="1200" b="1" dirty="0"/>
              <a:t>PLN</a:t>
            </a:r>
          </a:p>
          <a:p>
            <a:endParaRPr lang="pl-PL" sz="1200" dirty="0"/>
          </a:p>
          <a:p>
            <a:r>
              <a:rPr lang="pl-PL" sz="1200" dirty="0"/>
              <a:t>Konkurs ZIT </a:t>
            </a:r>
            <a:r>
              <a:rPr lang="pl-PL" sz="1200" dirty="0" err="1"/>
              <a:t>WrOF</a:t>
            </a:r>
            <a:r>
              <a:rPr lang="pl-PL" sz="1200" dirty="0"/>
              <a:t> - </a:t>
            </a:r>
            <a:r>
              <a:rPr lang="pl-PL" sz="1200" b="1" dirty="0" smtClean="0"/>
              <a:t>10 018 285 </a:t>
            </a:r>
            <a:r>
              <a:rPr lang="pl-PL" sz="1200" b="1" dirty="0"/>
              <a:t>PLN</a:t>
            </a:r>
          </a:p>
          <a:p>
            <a:endParaRPr lang="pl-PL" sz="1100" b="1" dirty="0" smtClean="0"/>
          </a:p>
          <a:p>
            <a:pPr algn="just"/>
            <a:r>
              <a:rPr lang="pl-PL" sz="1100" dirty="0" smtClean="0"/>
              <a:t>	</a:t>
            </a:r>
            <a:endParaRPr lang="pl-PL" sz="1100" dirty="0"/>
          </a:p>
        </p:txBody>
      </p:sp>
      <p:sp>
        <p:nvSpPr>
          <p:cNvPr id="7" name="Prostokąt 6"/>
          <p:cNvSpPr/>
          <p:nvPr/>
        </p:nvSpPr>
        <p:spPr>
          <a:xfrm>
            <a:off x="2037978" y="2114938"/>
            <a:ext cx="5040560" cy="11700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347459" y="1484784"/>
            <a:ext cx="4546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Konkurs ogłaszany przez DIP w 2016 roku</a:t>
            </a:r>
          </a:p>
        </p:txBody>
      </p:sp>
    </p:spTree>
    <p:extLst>
      <p:ext uri="{BB962C8B-B14F-4D97-AF65-F5344CB8AC3E}">
        <p14:creationId xmlns:p14="http://schemas.microsoft.com/office/powerpoint/2010/main" val="31656125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784623" y="1878608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Cele szczegółowe osi priorytetowej 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80704496"/>
              </p:ext>
            </p:extLst>
          </p:nvPr>
        </p:nvGraphicFramePr>
        <p:xfrm>
          <a:off x="755576" y="2636912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16613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C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5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Wsparcie MŚP w zakresie ekspansji na rynki zewnętrzne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10706699"/>
              </p:ext>
            </p:extLst>
          </p:nvPr>
        </p:nvGraphicFramePr>
        <p:xfrm>
          <a:off x="1259632" y="3284984"/>
          <a:ext cx="68407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063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00441" y="2132856"/>
            <a:ext cx="77768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Działanie 1.4 Internacjonalizacja przedsiębiorstw</a:t>
            </a:r>
          </a:p>
          <a:p>
            <a:pPr algn="ctr"/>
            <a:r>
              <a:rPr lang="pl-PL" sz="1200" b="1" dirty="0" smtClean="0"/>
              <a:t>Schemat 1.4 </a:t>
            </a:r>
            <a:r>
              <a:rPr lang="pl-PL" sz="1200" b="1" dirty="0"/>
              <a:t>C</a:t>
            </a:r>
            <a:r>
              <a:rPr lang="pl-PL" sz="1200" b="1" dirty="0" smtClean="0"/>
              <a:t> </a:t>
            </a:r>
            <a:r>
              <a:rPr lang="pl-PL" sz="1200" b="1" dirty="0"/>
              <a:t>Wsparcie MSP w zakresie ekspansji na rynki </a:t>
            </a:r>
            <a:r>
              <a:rPr lang="pl-PL" sz="1200" b="1" dirty="0" smtClean="0"/>
              <a:t>zewnętrzne</a:t>
            </a:r>
            <a:r>
              <a:rPr lang="pl-PL" sz="1200" dirty="0"/>
              <a:t>	</a:t>
            </a:r>
          </a:p>
          <a:p>
            <a:pPr algn="ctr"/>
            <a:r>
              <a:rPr lang="pl-PL" sz="1200" dirty="0"/>
              <a:t>	</a:t>
            </a:r>
            <a:endParaRPr lang="pl-PL" sz="1200" b="1" dirty="0" smtClean="0"/>
          </a:p>
          <a:p>
            <a:pPr algn="ctr"/>
            <a:r>
              <a:rPr lang="pl-PL" sz="1200" b="1" dirty="0" smtClean="0"/>
              <a:t>Termin ogłoszenia: 30 grudnia 2016 roku</a:t>
            </a:r>
          </a:p>
          <a:p>
            <a:pPr algn="ctr"/>
            <a:r>
              <a:rPr lang="pl-PL" sz="1200" b="1" dirty="0" smtClean="0"/>
              <a:t>Termin naboru: od 30 stycznia 2017 roku</a:t>
            </a:r>
          </a:p>
          <a:p>
            <a:endParaRPr lang="pl-PL" sz="1100" dirty="0" smtClean="0"/>
          </a:p>
          <a:p>
            <a:pPr algn="just"/>
            <a:endParaRPr lang="pl-PL" sz="1100" dirty="0" smtClean="0"/>
          </a:p>
          <a:p>
            <a:pPr algn="just"/>
            <a:endParaRPr lang="pl-PL" sz="1100" dirty="0" smtClean="0"/>
          </a:p>
          <a:p>
            <a:pPr algn="just"/>
            <a:endParaRPr lang="pl-PL" sz="1100" dirty="0"/>
          </a:p>
          <a:p>
            <a:pPr algn="just"/>
            <a:r>
              <a:rPr lang="pl-PL" sz="1200" dirty="0"/>
              <a:t>1.4 C Wsparcie MSP w zakresie ekspansji na rynki </a:t>
            </a:r>
            <a:r>
              <a:rPr lang="pl-PL" sz="1200" dirty="0" smtClean="0"/>
              <a:t>zewnętrzne</a:t>
            </a:r>
          </a:p>
          <a:p>
            <a:endParaRPr lang="pl-PL" sz="1200" b="1" dirty="0" smtClean="0"/>
          </a:p>
          <a:p>
            <a:endParaRPr lang="pl-PL" sz="1200" b="1" dirty="0" smtClean="0"/>
          </a:p>
          <a:p>
            <a:r>
              <a:rPr lang="pl-PL" sz="1200" b="1" dirty="0" smtClean="0"/>
              <a:t>Alokacja </a:t>
            </a:r>
            <a:r>
              <a:rPr lang="pl-PL" sz="1200" b="1" dirty="0"/>
              <a:t>na konkurs:</a:t>
            </a:r>
          </a:p>
          <a:p>
            <a:endParaRPr lang="pl-PL" sz="1200" b="1" dirty="0"/>
          </a:p>
          <a:p>
            <a:r>
              <a:rPr lang="pl-PL" sz="1200" dirty="0"/>
              <a:t>Konkurs DIP - </a:t>
            </a:r>
            <a:r>
              <a:rPr lang="pl-PL" sz="1200" b="1" dirty="0"/>
              <a:t>5</a:t>
            </a:r>
            <a:r>
              <a:rPr lang="pl-PL" sz="1200" b="1" dirty="0" smtClean="0"/>
              <a:t> 105 720 </a:t>
            </a:r>
            <a:r>
              <a:rPr lang="pl-PL" sz="1200" b="1" dirty="0"/>
              <a:t>PLN</a:t>
            </a:r>
          </a:p>
          <a:p>
            <a:endParaRPr lang="pl-PL" sz="1200" dirty="0"/>
          </a:p>
          <a:p>
            <a:r>
              <a:rPr lang="pl-PL" sz="1200" dirty="0"/>
              <a:t>Konkurs ZIT </a:t>
            </a:r>
            <a:r>
              <a:rPr lang="pl-PL" sz="1200" dirty="0" err="1"/>
              <a:t>WrOF</a:t>
            </a:r>
            <a:r>
              <a:rPr lang="pl-PL" sz="1200" dirty="0"/>
              <a:t> - </a:t>
            </a:r>
            <a:r>
              <a:rPr lang="pl-PL" sz="1200" b="1" dirty="0"/>
              <a:t>2</a:t>
            </a:r>
            <a:r>
              <a:rPr lang="pl-PL" sz="1200" b="1" dirty="0" smtClean="0"/>
              <a:t> 003 657 </a:t>
            </a:r>
            <a:r>
              <a:rPr lang="pl-PL" sz="1200" b="1" dirty="0"/>
              <a:t>PLN</a:t>
            </a:r>
          </a:p>
          <a:p>
            <a:endParaRPr lang="pl-PL" sz="1100" b="1" dirty="0" smtClean="0"/>
          </a:p>
          <a:p>
            <a:pPr algn="just"/>
            <a:r>
              <a:rPr lang="pl-PL" sz="1100" dirty="0" smtClean="0"/>
              <a:t>	</a:t>
            </a:r>
            <a:endParaRPr lang="pl-PL" sz="1100" dirty="0"/>
          </a:p>
        </p:txBody>
      </p:sp>
      <p:sp>
        <p:nvSpPr>
          <p:cNvPr id="7" name="Prostokąt 6"/>
          <p:cNvSpPr/>
          <p:nvPr/>
        </p:nvSpPr>
        <p:spPr>
          <a:xfrm>
            <a:off x="2037978" y="2114938"/>
            <a:ext cx="5040560" cy="11700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347459" y="1484784"/>
            <a:ext cx="4546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Konkurs ogłaszany przez DIP w 2016 roku</a:t>
            </a:r>
          </a:p>
        </p:txBody>
      </p:sp>
    </p:spTree>
    <p:extLst>
      <p:ext uri="{BB962C8B-B14F-4D97-AF65-F5344CB8AC3E}">
        <p14:creationId xmlns:p14="http://schemas.microsoft.com/office/powerpoint/2010/main" val="20625314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1.4 Internacjonalizacja przedsiębiorstw</a:t>
            </a:r>
          </a:p>
        </p:txBody>
      </p:sp>
      <p:sp>
        <p:nvSpPr>
          <p:cNvPr id="5" name="Prostokąt 4"/>
          <p:cNvSpPr/>
          <p:nvPr/>
        </p:nvSpPr>
        <p:spPr>
          <a:xfrm>
            <a:off x="931178" y="3118014"/>
            <a:ext cx="722292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b="1" dirty="0" smtClean="0">
                <a:cs typeface="Arial" pitchFamily="34" charset="0"/>
              </a:rPr>
              <a:t>We wszystkich schematach w ramach działania 1.4 preferencję uzyskają projekty:</a:t>
            </a:r>
          </a:p>
          <a:p>
            <a:pPr algn="just"/>
            <a:endParaRPr lang="pl-PL" sz="1300" b="1" dirty="0" smtClean="0"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realizowane w partnerstwie;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realizowane w ramach inteligentnych specjalizacji regionu.</a:t>
            </a: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algn="just"/>
            <a:r>
              <a:rPr lang="pl-PL" sz="1300" b="1" dirty="0" smtClean="0">
                <a:cs typeface="Arial" pitchFamily="34" charset="0"/>
              </a:rPr>
              <a:t>Minimalna kwota projektu: 10 tys. PLN na przedsiębiorcę.</a:t>
            </a:r>
          </a:p>
          <a:p>
            <a:pPr algn="just"/>
            <a:endParaRPr lang="pl-PL" sz="1300" b="1" dirty="0">
              <a:cs typeface="Arial" pitchFamily="34" charset="0"/>
            </a:endParaRPr>
          </a:p>
          <a:p>
            <a:pPr algn="just"/>
            <a:r>
              <a:rPr lang="pl-PL" sz="1300" b="1" dirty="0" smtClean="0">
                <a:cs typeface="Arial" pitchFamily="34" charset="0"/>
              </a:rPr>
              <a:t>Maksymalna kwota projektu w przypadku: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Schematu 1.4Aa: 50 tys. na przedsiębiorcę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cs typeface="Arial" pitchFamily="34" charset="0"/>
              </a:rPr>
              <a:t>Schematu </a:t>
            </a:r>
            <a:r>
              <a:rPr lang="pl-PL" sz="1300" dirty="0" smtClean="0">
                <a:cs typeface="Arial" pitchFamily="34" charset="0"/>
              </a:rPr>
              <a:t>1.4Ab: 20 </a:t>
            </a:r>
            <a:r>
              <a:rPr lang="pl-PL" sz="1300" dirty="0">
                <a:cs typeface="Arial" pitchFamily="34" charset="0"/>
              </a:rPr>
              <a:t>tys. na </a:t>
            </a:r>
            <a:r>
              <a:rPr lang="pl-PL" sz="1300" dirty="0" smtClean="0">
                <a:cs typeface="Arial" pitchFamily="34" charset="0"/>
              </a:rPr>
              <a:t>przedsiębiorcę</a:t>
            </a:r>
            <a:endParaRPr lang="pl-PL" sz="1300" dirty="0">
              <a:cs typeface="Arial" pitchFamily="34" charset="0"/>
            </a:endParaRPr>
          </a:p>
        </p:txBody>
      </p:sp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92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94731" y="2276872"/>
            <a:ext cx="70551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b="1" dirty="0" smtClean="0">
                <a:cs typeface="Arial" pitchFamily="34" charset="0"/>
              </a:rPr>
              <a:t>Typ beneficjenta:</a:t>
            </a:r>
          </a:p>
          <a:p>
            <a:pPr algn="just"/>
            <a:endParaRPr lang="pl-PL" sz="1300" b="1" dirty="0" smtClean="0">
              <a:cs typeface="Arial" pitchFamily="34" charset="0"/>
            </a:endParaRPr>
          </a:p>
          <a:p>
            <a:pPr algn="just"/>
            <a:endParaRPr lang="pl-PL" sz="1300" b="1" dirty="0" smtClean="0">
              <a:cs typeface="Arial" pitchFamily="34" charset="0"/>
            </a:endParaRPr>
          </a:p>
          <a:p>
            <a:pPr algn="just"/>
            <a:r>
              <a:rPr lang="pl-PL" sz="1300" b="1" dirty="0" smtClean="0">
                <a:cs typeface="Arial" pitchFamily="34" charset="0"/>
              </a:rPr>
              <a:t>W zakresie projektów typu 1.4A: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MŚP;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LGD.</a:t>
            </a:r>
          </a:p>
          <a:p>
            <a:pPr algn="just"/>
            <a:endParaRPr lang="pl-PL" sz="1300" b="1" dirty="0" smtClean="0">
              <a:cs typeface="Arial" pitchFamily="34" charset="0"/>
            </a:endParaRPr>
          </a:p>
          <a:p>
            <a:pPr algn="just"/>
            <a:r>
              <a:rPr lang="pl-PL" sz="1300" b="1" dirty="0" smtClean="0">
                <a:cs typeface="Arial" pitchFamily="34" charset="0"/>
              </a:rPr>
              <a:t>W zakresie projektów typu 1.4B: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MŚP;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LGD.</a:t>
            </a:r>
          </a:p>
          <a:p>
            <a:pPr algn="just"/>
            <a:endParaRPr lang="pl-PL" sz="1300" b="1" dirty="0" smtClean="0">
              <a:cs typeface="Arial" pitchFamily="34" charset="0"/>
            </a:endParaRPr>
          </a:p>
          <a:p>
            <a:pPr algn="just"/>
            <a:r>
              <a:rPr lang="pl-PL" sz="1300" b="1" dirty="0" smtClean="0">
                <a:cs typeface="Arial" pitchFamily="34" charset="0"/>
              </a:rPr>
              <a:t>W zakresie projektów typu 1.4C: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MŚP;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jednostki </a:t>
            </a:r>
            <a:r>
              <a:rPr lang="pl-PL" sz="1300" dirty="0">
                <a:cs typeface="Arial" pitchFamily="34" charset="0"/>
              </a:rPr>
              <a:t>samorządu terytorialnego, ich związki i stowarzyszenia;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IOB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LGD.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1.4 Internacjonalizacja przedsiębiorstw</a:t>
            </a:r>
          </a:p>
        </p:txBody>
      </p:sp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03648" y="17728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1.5 Rozwój produktów i usług w MŚP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86249200"/>
              </p:ext>
            </p:extLst>
          </p:nvPr>
        </p:nvGraphicFramePr>
        <p:xfrm>
          <a:off x="1763688" y="2564904"/>
          <a:ext cx="6096000" cy="3500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71843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619672" y="177281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11" name="Pagon 10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1.5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A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3" name="Prostokąt 12"/>
          <p:cNvSpPr/>
          <p:nvPr/>
        </p:nvSpPr>
        <p:spPr>
          <a:xfrm>
            <a:off x="1115616" y="2204865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Wsparcie innowacyjności produktowej i procesowej MŚP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09902382"/>
              </p:ext>
            </p:extLst>
          </p:nvPr>
        </p:nvGraphicFramePr>
        <p:xfrm>
          <a:off x="1068775" y="3059885"/>
          <a:ext cx="68407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Prostokąt 14"/>
          <p:cNvSpPr/>
          <p:nvPr/>
        </p:nvSpPr>
        <p:spPr>
          <a:xfrm>
            <a:off x="885038" y="5373216"/>
            <a:ext cx="71264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b="1" dirty="0" smtClean="0">
                <a:cs typeface="Arial" pitchFamily="34" charset="0"/>
              </a:rPr>
              <a:t>W ramach powyższego schematu preferencje uzyskają projekty:</a:t>
            </a:r>
          </a:p>
          <a:p>
            <a:endParaRPr lang="pl-PL" sz="1300" b="1" dirty="0" smtClean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realizowane w ramach inteligentnych specjalizacji regionu;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cs typeface="Arial" pitchFamily="34" charset="0"/>
              </a:rPr>
              <a:t>wnoszące większy niż wymagany minimalny wkład własny;</a:t>
            </a:r>
          </a:p>
        </p:txBody>
      </p:sp>
    </p:spTree>
    <p:extLst>
      <p:ext uri="{BB962C8B-B14F-4D97-AF65-F5344CB8AC3E}">
        <p14:creationId xmlns:p14="http://schemas.microsoft.com/office/powerpoint/2010/main" val="605032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899592" y="2852936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Przykładowy katalog kosztów kwalifikowalnych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350100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400" b="1" dirty="0" smtClean="0">
                <a:solidFill>
                  <a:prstClr val="black"/>
                </a:solidFill>
              </a:rPr>
              <a:t>Koszty personelu realizującego projekt w tym: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Szacunkowe  koszty  płacy wynikające z utworzenia miejsc pracy w następstwie inwestycji początkowej, obliczone za okres dwóch lat,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Koszty osobowe związane z zarządzaniem projektu nie przekraczające 1% całkowitych wydatków kwalifikowalnych w ramach projektu (2% dla projektów o wartości poniżej 500 000 PLN wydatków kwalifikowalnych) i/lub nie przekraczające 5000 PLN brutto miesięcznie bez względu na liczbę osób.</a:t>
            </a:r>
          </a:p>
          <a:p>
            <a:pPr marL="342900" indent="-342900" algn="just">
              <a:buFont typeface="+mj-lt"/>
              <a:buAutoNum type="alphaLcParenR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2"/>
            </a:pPr>
            <a:r>
              <a:rPr lang="pl-PL" sz="1400" b="1" dirty="0" smtClean="0">
                <a:solidFill>
                  <a:prstClr val="black"/>
                </a:solidFill>
              </a:rPr>
              <a:t>Koszty  zakupu/ wynajmu aktywów trwałych, w tym np.: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zakup środków trwałych, a także koszty ich dostawy, montażu i uruchomienia;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koszty dzierżawy rzeczowych aktywów trwałych ponoszonych w okresie realizacji projektu pod warunkiem, że dzierżawa/najem instalacji lub maszyn musi mieć formę leasingu finansowego i obejmować obowiązek zakupu aktywów przez beneficjenta po wygaśnięciu umowy.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619672" y="177281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23" name="Pagon 22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1.5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A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5" name="Prostokąt 24"/>
          <p:cNvSpPr/>
          <p:nvPr/>
        </p:nvSpPr>
        <p:spPr>
          <a:xfrm>
            <a:off x="1115616" y="2204865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Wsparcie innowacyjności produktowej i procesowej MŚP </a:t>
            </a:r>
          </a:p>
        </p:txBody>
      </p:sp>
    </p:spTree>
    <p:extLst>
      <p:ext uri="{BB962C8B-B14F-4D97-AF65-F5344CB8AC3E}">
        <p14:creationId xmlns:p14="http://schemas.microsoft.com/office/powerpoint/2010/main" val="3428954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Prostokąt 12"/>
          <p:cNvSpPr/>
          <p:nvPr/>
        </p:nvSpPr>
        <p:spPr>
          <a:xfrm>
            <a:off x="899592" y="2852936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Przykładowy katalog kosztów kwalifikowalnych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83568" y="3429000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3.</a:t>
            </a:r>
            <a:r>
              <a:rPr lang="pl-PL" sz="1400" dirty="0" smtClean="0">
                <a:solidFill>
                  <a:prstClr val="black"/>
                </a:solidFill>
              </a:rPr>
              <a:t>	Nabycie</a:t>
            </a:r>
            <a:r>
              <a:rPr lang="pl-PL" sz="1400" b="1" dirty="0" smtClean="0">
                <a:solidFill>
                  <a:prstClr val="black"/>
                </a:solidFill>
              </a:rPr>
              <a:t> wartości niematerialnych i prawnych</a:t>
            </a:r>
            <a:r>
              <a:rPr lang="pl-PL" sz="1400" dirty="0" smtClean="0">
                <a:solidFill>
                  <a:prstClr val="black"/>
                </a:solidFill>
              </a:rPr>
              <a:t> w formie patentów, licencji, know-how oraz innych praw własności intelektualnej</a:t>
            </a:r>
          </a:p>
          <a:p>
            <a:pPr marL="342900" indent="-342900" algn="just">
              <a:buFontTx/>
              <a:buAutoNum type="arabicPeriod" startAt="5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4.	Koszty związane z leasingiem </a:t>
            </a:r>
            <a:r>
              <a:rPr lang="pl-PL" sz="1400" dirty="0" smtClean="0">
                <a:solidFill>
                  <a:prstClr val="black"/>
                </a:solidFill>
              </a:rPr>
              <a:t>- na zasadach jak w działaniu 1.2A i 1.2B</a:t>
            </a:r>
          </a:p>
          <a:p>
            <a:pPr marL="342900" indent="-342900" algn="just">
              <a:buFontTx/>
              <a:buAutoNum type="arabicPeriod" startAt="6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5.	Koszty opłat finansowych, doradztwa i innych usług związanych wyłącznie z realizacją projektu</a:t>
            </a:r>
          </a:p>
          <a:p>
            <a:pPr marL="342900" indent="-342900" algn="just">
              <a:buFontTx/>
              <a:buAutoNum type="arabicPeriod" startAt="7"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6.	Koszt podatku VAT  </a:t>
            </a:r>
            <a:r>
              <a:rPr lang="pl-PL" sz="1400" dirty="0" smtClean="0">
                <a:solidFill>
                  <a:prstClr val="black"/>
                </a:solidFill>
              </a:rPr>
              <a:t>- na zasadach jak w działaniu 1.2A i 1.2B</a:t>
            </a:r>
          </a:p>
          <a:p>
            <a:pPr marL="342900" indent="-342900" algn="just">
              <a:buFontTx/>
              <a:buAutoNum type="arabicPeriod" startAt="8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7.	Cross – financing </a:t>
            </a:r>
            <a:r>
              <a:rPr lang="pl-PL" sz="1400" dirty="0" smtClean="0">
                <a:solidFill>
                  <a:prstClr val="black"/>
                </a:solidFill>
              </a:rPr>
              <a:t>(do 5 % całkowitych kosztów kwalifikowalnych projektu)</a:t>
            </a:r>
          </a:p>
          <a:p>
            <a:pPr marL="342900" indent="-342900" algn="just"/>
            <a:r>
              <a:rPr lang="pl-PL" sz="1400" dirty="0" smtClean="0">
                <a:solidFill>
                  <a:prstClr val="black"/>
                </a:solidFill>
              </a:rPr>
              <a:t>	Kosztem kwalifikowalnym są działania związane z rozwojem umiejętności kadr przedsiębiorstwa.</a:t>
            </a:r>
          </a:p>
          <a:p>
            <a:pPr marL="342900" indent="-342900"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8.	Wkład niepieniężny </a:t>
            </a:r>
            <a:r>
              <a:rPr lang="pl-PL" sz="1400" dirty="0" smtClean="0">
                <a:solidFill>
                  <a:prstClr val="black"/>
                </a:solidFill>
              </a:rPr>
              <a:t>(nie może przekroczyć 10% wartości wydatków </a:t>
            </a:r>
            <a:r>
              <a:rPr lang="pl-PL" sz="1400" dirty="0" err="1" smtClean="0">
                <a:solidFill>
                  <a:prstClr val="black"/>
                </a:solidFill>
              </a:rPr>
              <a:t>kwalifikowalnych</a:t>
            </a:r>
            <a:r>
              <a:rPr lang="pl-PL" sz="1400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         Tylko i wyłącznie w ramach wkładu własnego wniesionego na rzecz projektu. </a:t>
            </a: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619672" y="177281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24" name="Pagon 23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1.5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A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6" name="Prostokąt 25"/>
          <p:cNvSpPr/>
          <p:nvPr/>
        </p:nvSpPr>
        <p:spPr>
          <a:xfrm>
            <a:off x="1115616" y="2204865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Wsparcie innowacyjności produktowej i procesowej MŚP </a:t>
            </a:r>
          </a:p>
        </p:txBody>
      </p:sp>
    </p:spTree>
    <p:extLst>
      <p:ext uri="{BB962C8B-B14F-4D97-AF65-F5344CB8AC3E}">
        <p14:creationId xmlns:p14="http://schemas.microsoft.com/office/powerpoint/2010/main" val="19173784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411760" y="2852936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Przykładowy katalog kosztów kwalifikowalnych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83568" y="364502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 startAt="9"/>
            </a:pPr>
            <a:r>
              <a:rPr lang="pl-PL" sz="1400" b="1" dirty="0" smtClean="0">
                <a:solidFill>
                  <a:prstClr val="black"/>
                </a:solidFill>
              </a:rPr>
              <a:t>Zakup budynków i gruntów</a:t>
            </a:r>
            <a:r>
              <a:rPr lang="pl-PL" sz="1400" dirty="0" smtClean="0">
                <a:solidFill>
                  <a:prstClr val="black"/>
                </a:solidFill>
              </a:rPr>
              <a:t> (do 10% wartości całkowitych wydatków kwalifikowalnych)</a:t>
            </a:r>
          </a:p>
          <a:p>
            <a:pPr marL="342900" indent="-342900" algn="just">
              <a:buFontTx/>
              <a:buAutoNum type="arabicPeriod" startAt="9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10.</a:t>
            </a:r>
            <a:r>
              <a:rPr lang="pl-PL" sz="1400" dirty="0" smtClean="0">
                <a:solidFill>
                  <a:prstClr val="black"/>
                </a:solidFill>
              </a:rPr>
              <a:t>	Budowa/przebudowa/rozbudowa/modernizacja  nieruchomości zabudowanej </a:t>
            </a:r>
            <a:r>
              <a:rPr lang="pl-PL" sz="1400" b="1" dirty="0" smtClean="0">
                <a:solidFill>
                  <a:prstClr val="black"/>
                </a:solidFill>
              </a:rPr>
              <a:t>nie przekraczająca 25% </a:t>
            </a:r>
            <a:r>
              <a:rPr lang="pl-PL" sz="1400" dirty="0" smtClean="0">
                <a:solidFill>
                  <a:prstClr val="black"/>
                </a:solidFill>
              </a:rPr>
              <a:t>całkowitych </a:t>
            </a:r>
            <a:r>
              <a:rPr lang="pl-PL" sz="1400" b="1" dirty="0" smtClean="0">
                <a:solidFill>
                  <a:prstClr val="black"/>
                </a:solidFill>
              </a:rPr>
              <a:t>kosztów kwalifikowanych projektu</a:t>
            </a:r>
            <a:r>
              <a:rPr lang="pl-PL" sz="1400" dirty="0" smtClean="0">
                <a:solidFill>
                  <a:prstClr val="black"/>
                </a:solidFill>
              </a:rPr>
              <a:t> (z wyłączeniem działalności związanej z wynajmem)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11.	Koszty informacyjno – promocyjne projektu </a:t>
            </a:r>
            <a:r>
              <a:rPr lang="pl-PL" sz="1400" dirty="0" smtClean="0">
                <a:solidFill>
                  <a:prstClr val="black"/>
                </a:solidFill>
              </a:rPr>
              <a:t>(do 2 % całkowitych kosztów kwalifikowalnych projektu)</a:t>
            </a: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Obejmujące zarówno obowiązki informacyjne beneficjenta jak i możliwość podjęcia dodatkowych działań informacyjno-promocyjnych. </a:t>
            </a:r>
            <a:endParaRPr lang="pl-PL" sz="1400" b="1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5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619672" y="177281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24" name="Pagon 23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1.5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A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6" name="Prostokąt 25"/>
          <p:cNvSpPr/>
          <p:nvPr/>
        </p:nvSpPr>
        <p:spPr>
          <a:xfrm>
            <a:off x="1115616" y="2204865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Wsparcie innowacyjności produktowej i procesowej MŚP </a:t>
            </a:r>
          </a:p>
        </p:txBody>
      </p:sp>
    </p:spTree>
    <p:extLst>
      <p:ext uri="{BB962C8B-B14F-4D97-AF65-F5344CB8AC3E}">
        <p14:creationId xmlns:p14="http://schemas.microsoft.com/office/powerpoint/2010/main" val="1574457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611560" y="3356992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>
                <a:solidFill>
                  <a:prstClr val="black"/>
                </a:solidFill>
              </a:rPr>
              <a:t>Dofinansowanie może otrzymać wyłącznie projekt</a:t>
            </a:r>
            <a:r>
              <a:rPr lang="pl-PL" sz="1400" dirty="0" smtClean="0">
                <a:solidFill>
                  <a:prstClr val="black"/>
                </a:solidFill>
              </a:rPr>
              <a:t>, który przyczyni się do powstania innowacji produktowej lub innowacji procesowej (zgodnie z definicją innowacji określoną w publikacji OECD – podręczniku Oslo).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W konkursie </a:t>
            </a:r>
            <a:r>
              <a:rPr lang="pl-PL" sz="1400" b="1" dirty="0" smtClean="0">
                <a:solidFill>
                  <a:prstClr val="black"/>
                </a:solidFill>
              </a:rPr>
              <a:t>nie jest możliwe</a:t>
            </a:r>
            <a:r>
              <a:rPr lang="pl-PL" sz="1400" dirty="0" smtClean="0">
                <a:solidFill>
                  <a:prstClr val="black"/>
                </a:solidFill>
              </a:rPr>
              <a:t> dofinansowanie projektów, których efektem jest wyłącznie powstanie rozwiązania stanowiącego innowację marketingową lub organizacyjną. 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Projekt, który zakłada wdrożenie nieznanego i niestosowanego dotychczas procesu produkcyjnego w Polsce może otrzymać </a:t>
            </a:r>
            <a:r>
              <a:rPr lang="pl-PL" sz="1400" b="1" dirty="0" smtClean="0">
                <a:solidFill>
                  <a:prstClr val="black"/>
                </a:solidFill>
              </a:rPr>
              <a:t>4 pkt</a:t>
            </a:r>
            <a:r>
              <a:rPr lang="pl-PL" sz="1400" dirty="0" smtClean="0">
                <a:solidFill>
                  <a:prstClr val="black"/>
                </a:solidFill>
              </a:rPr>
              <a:t>. za poziom innowacyjności.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Projekt, który zakłada wprowadzenie usługi lub produktu nieznanego i niestosowanego dotychczas w Polsce może otrzymać </a:t>
            </a:r>
            <a:r>
              <a:rPr lang="pl-PL" sz="1400" b="1" dirty="0" smtClean="0">
                <a:solidFill>
                  <a:prstClr val="black"/>
                </a:solidFill>
              </a:rPr>
              <a:t>4 pkt</a:t>
            </a:r>
            <a:r>
              <a:rPr lang="pl-PL" sz="1400" dirty="0" smtClean="0">
                <a:solidFill>
                  <a:prstClr val="black"/>
                </a:solidFill>
              </a:rPr>
              <a:t>. za poziom innowacyjności. 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Projekty wpisujące się w inteligentne specjalizacje Dolnego Śląska mogą otrzymać </a:t>
            </a:r>
            <a:r>
              <a:rPr lang="pl-PL" sz="1400" b="1" dirty="0" smtClean="0">
                <a:solidFill>
                  <a:prstClr val="black"/>
                </a:solidFill>
              </a:rPr>
              <a:t>4 pkt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007036" y="1772816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Działanie 1.5A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843808" y="1288292"/>
            <a:ext cx="31347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Kryteria wyboru projektów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214948" y="2650265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Należy pamiętać, że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2214948" y="2650265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43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7504" y="1916832"/>
            <a:ext cx="345638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1.2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Innowacyjne przedsiębiorstwa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Główne cele: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wsparcie skoncentrowane na pracach B+R w MŚP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finansowanie zaplecza badawczo – rozwojowego służącego działalności innowacyjnej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finansowanie usług proinnowacyjnych świadczonych przez IOB 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130,7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504" y="4509120"/>
            <a:ext cx="345638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1.4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Internacjonalizacja przedsiębiorstw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Główne cele: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zwiększenie międzynarodowej ekspansji MŚP oraz wzmacnianie ich partnerstw biznesowych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dostosowanie produktów, usług do wymogów zagranicznych rynków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rozwój strategii działań międzynarodowych </a:t>
            </a:r>
          </a:p>
          <a:p>
            <a:pPr algn="ctr"/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19,16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08104" y="1916832"/>
            <a:ext cx="352839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1.3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Rozwój przedsiębiorczości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Główne cele: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rozwój istniejącej lub stworzenie nowej infrastruktury na rzecz rozwoju gospodarczego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przygotowanie terenów inwestycyjnych, stref aktywności do potrzeb potencjalnych inwestorów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rozpowszechnienie nowych modeli biznesowych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52,65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543600" y="4509120"/>
            <a:ext cx="3600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1.5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Rozwój produktów i usług MŚP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Główne cele: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wdrożenie innowacji produktowych, procesowych, marketingowych i organizacyjnych w MŚP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rozwój/rozbudowa MŚP, w szczególności inwestycje w nowoczesne maszyny/urządzenia oraz sprzęt produkcyjny, w celu wprowadzenia na rynek nowych/ulepszonych  produktów/usług </a:t>
            </a: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157,73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707904" y="3717034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Oś priorytetowa 1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Przedsiębiorstwa i innowacje</a:t>
            </a:r>
          </a:p>
          <a:p>
            <a:pPr algn="ctr"/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 360,24 mln EUR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3707904" y="3717032"/>
            <a:ext cx="1728192" cy="1008112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7504" y="1916832"/>
            <a:ext cx="3456384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07504" y="4509120"/>
            <a:ext cx="3456384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580112" y="1916832"/>
            <a:ext cx="3456384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580112" y="4509120"/>
            <a:ext cx="3456384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1581704" y="1196752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11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899592" y="2852936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Maksymalny dopuszczalny poziom dofinansowania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39552" y="3717032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dla mikro i małych przedsiębiorców – </a:t>
            </a:r>
            <a:r>
              <a:rPr lang="pl-PL" sz="1400" b="1" dirty="0" smtClean="0">
                <a:solidFill>
                  <a:prstClr val="black"/>
                </a:solidFill>
              </a:rPr>
              <a:t>do 45%</a:t>
            </a:r>
            <a:r>
              <a:rPr lang="pl-PL" sz="1400" dirty="0" smtClean="0">
                <a:solidFill>
                  <a:prstClr val="black"/>
                </a:solidFill>
              </a:rPr>
              <a:t> wydatków kwalifikujących się do objęcia wsparciem;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dla średnich przedsiębiorców – </a:t>
            </a:r>
            <a:r>
              <a:rPr lang="pl-PL" sz="1400" b="1" dirty="0" smtClean="0">
                <a:solidFill>
                  <a:prstClr val="black"/>
                </a:solidFill>
              </a:rPr>
              <a:t>do 35%</a:t>
            </a:r>
            <a:r>
              <a:rPr lang="pl-PL" sz="1400" dirty="0" smtClean="0">
                <a:solidFill>
                  <a:prstClr val="black"/>
                </a:solidFill>
              </a:rPr>
              <a:t> wydatków kwalifikujących się do objęcia wsparciem;</a:t>
            </a: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 </a:t>
            </a: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Beneficjent pomocy musi wnieść wkład finansowy w wysokości co najmniej 25 % kosztów kwalifikowalnych, pochodzący ze środków własnych lub zewnętrznych źródeł finansowania, w postaci wolnej od wszelkiego publicznego wsparcia finansowego.</a:t>
            </a:r>
          </a:p>
          <a:p>
            <a:pPr algn="just"/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619672" y="177281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25" name="Pagon 24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1.5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A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7" name="Prostokąt 26"/>
          <p:cNvSpPr/>
          <p:nvPr/>
        </p:nvSpPr>
        <p:spPr>
          <a:xfrm>
            <a:off x="1115616" y="2204865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cs typeface="Arial" pitchFamily="34" charset="0"/>
              </a:rPr>
              <a:t>Wsparcie innowacyjności produktowej i procesowej MŚP </a:t>
            </a:r>
          </a:p>
        </p:txBody>
      </p:sp>
    </p:spTree>
    <p:extLst>
      <p:ext uri="{BB962C8B-B14F-4D97-AF65-F5344CB8AC3E}">
        <p14:creationId xmlns:p14="http://schemas.microsoft.com/office/powerpoint/2010/main" val="12011729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00441" y="2132856"/>
            <a:ext cx="777686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Działanie 1.5 Rozwój produktów i usług w MSP</a:t>
            </a:r>
          </a:p>
          <a:p>
            <a:pPr algn="ctr"/>
            <a:r>
              <a:rPr lang="pl-PL" sz="1200" b="1" dirty="0" smtClean="0"/>
              <a:t>Schemat 1.5 A </a:t>
            </a:r>
            <a:r>
              <a:rPr lang="pl-PL" sz="1200" b="1" dirty="0"/>
              <a:t>Wsparcie innowacyjności produktowej i procesowej MSP</a:t>
            </a:r>
            <a:r>
              <a:rPr lang="pl-PL" sz="1200" dirty="0"/>
              <a:t>	</a:t>
            </a:r>
          </a:p>
          <a:p>
            <a:pPr algn="ctr"/>
            <a:endParaRPr lang="pl-PL" sz="1200" b="1" dirty="0" smtClean="0"/>
          </a:p>
          <a:p>
            <a:pPr algn="ctr"/>
            <a:r>
              <a:rPr lang="pl-PL" sz="1200" b="1" dirty="0" smtClean="0"/>
              <a:t>Termin ogłoszenia: 30 września 2016 roku</a:t>
            </a:r>
          </a:p>
          <a:p>
            <a:pPr algn="ctr"/>
            <a:r>
              <a:rPr lang="pl-PL" sz="1200" b="1" dirty="0" smtClean="0"/>
              <a:t>Termin naboru: od 31 października 2016 roku</a:t>
            </a:r>
          </a:p>
          <a:p>
            <a:endParaRPr lang="pl-PL" sz="1100" dirty="0" smtClean="0"/>
          </a:p>
          <a:p>
            <a:pPr algn="just"/>
            <a:endParaRPr lang="pl-PL" sz="1100" dirty="0" smtClean="0"/>
          </a:p>
          <a:p>
            <a:pPr algn="just"/>
            <a:endParaRPr lang="pl-PL" sz="1100" dirty="0" smtClean="0"/>
          </a:p>
          <a:p>
            <a:pPr algn="just"/>
            <a:endParaRPr lang="pl-PL" sz="1100" dirty="0"/>
          </a:p>
          <a:p>
            <a:pPr algn="just"/>
            <a:r>
              <a:rPr lang="pl-PL" sz="1200" dirty="0" smtClean="0"/>
              <a:t>1.5.A </a:t>
            </a:r>
            <a:r>
              <a:rPr lang="pl-PL" sz="1200" dirty="0"/>
              <a:t>Wsparcie innowacyjności produktowej i procesowej MSP (</a:t>
            </a:r>
            <a:r>
              <a:rPr lang="pl-PL" sz="1200" dirty="0" smtClean="0"/>
              <a:t>Mikroprzedsiębiorstwa </a:t>
            </a:r>
            <a:r>
              <a:rPr lang="pl-PL" sz="1200" dirty="0"/>
              <a:t>prowadzące </a:t>
            </a:r>
            <a:r>
              <a:rPr lang="pl-PL" sz="1200" dirty="0" smtClean="0"/>
              <a:t>działalność </a:t>
            </a:r>
            <a:r>
              <a:rPr lang="pl-PL" sz="1200" dirty="0"/>
              <a:t>gospodarczą krócej </a:t>
            </a:r>
            <a:r>
              <a:rPr lang="pl-PL" sz="1200" dirty="0" smtClean="0"/>
              <a:t>niż </a:t>
            </a:r>
            <a:r>
              <a:rPr lang="pl-PL" sz="1200" dirty="0"/>
              <a:t>2 lata licząc od daty </a:t>
            </a:r>
            <a:r>
              <a:rPr lang="pl-PL" sz="1200" dirty="0" smtClean="0"/>
              <a:t>ogłoszenia </a:t>
            </a:r>
            <a:r>
              <a:rPr lang="pl-PL" sz="1200" dirty="0"/>
              <a:t>naboru</a:t>
            </a:r>
            <a:r>
              <a:rPr lang="pl-PL" sz="1200" dirty="0" smtClean="0"/>
              <a:t>).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dirty="0" smtClean="0"/>
              <a:t>1.5.A </a:t>
            </a:r>
            <a:r>
              <a:rPr lang="pl-PL" sz="1200" dirty="0"/>
              <a:t>Wsparcie innowacyjności produktowej i procesowej MSP </a:t>
            </a:r>
            <a:r>
              <a:rPr lang="pl-PL" sz="1200" dirty="0" smtClean="0"/>
              <a:t>(z wyłączeniem </a:t>
            </a:r>
            <a:r>
              <a:rPr lang="pl-PL" sz="1200" dirty="0"/>
              <a:t>mikroprzedsiębiorstw działających do 2 lat</a:t>
            </a:r>
            <a:r>
              <a:rPr lang="pl-PL" sz="1200" dirty="0" smtClean="0"/>
              <a:t>).</a:t>
            </a:r>
          </a:p>
          <a:p>
            <a:pPr algn="just"/>
            <a:endParaRPr lang="pl-PL" sz="1200" dirty="0"/>
          </a:p>
          <a:p>
            <a:pPr algn="just"/>
            <a:endParaRPr lang="pl-PL" sz="1200" dirty="0" smtClean="0"/>
          </a:p>
          <a:p>
            <a:r>
              <a:rPr lang="pl-PL" sz="1200" b="1" dirty="0"/>
              <a:t>Alokacja na konkurs:</a:t>
            </a:r>
          </a:p>
          <a:p>
            <a:endParaRPr lang="pl-PL" sz="1200" b="1" dirty="0"/>
          </a:p>
          <a:p>
            <a:r>
              <a:rPr lang="pl-PL" sz="1200" dirty="0" smtClean="0"/>
              <a:t>Konkurs dla mikroprzedsiębiorstw do 2 lat - </a:t>
            </a:r>
            <a:r>
              <a:rPr lang="pl-PL" sz="1200" b="1" dirty="0" smtClean="0"/>
              <a:t>9 704 181 PLN</a:t>
            </a:r>
            <a:endParaRPr lang="pl-PL" sz="1200" b="1" dirty="0"/>
          </a:p>
          <a:p>
            <a:endParaRPr lang="pl-PL" sz="1200" dirty="0"/>
          </a:p>
          <a:p>
            <a:r>
              <a:rPr lang="pl-PL" sz="1200" dirty="0"/>
              <a:t>Konkurs </a:t>
            </a:r>
            <a:r>
              <a:rPr lang="pl-PL" sz="1200" dirty="0" smtClean="0"/>
              <a:t>dla MŚP (z wyłączeniem mikro do 2 lat) - </a:t>
            </a:r>
            <a:r>
              <a:rPr lang="pl-PL" sz="1200" b="1" dirty="0" smtClean="0"/>
              <a:t>55 313 830 PLN</a:t>
            </a:r>
            <a:endParaRPr lang="pl-PL" sz="1200" b="1" dirty="0"/>
          </a:p>
          <a:p>
            <a:pPr algn="just"/>
            <a:r>
              <a:rPr lang="pl-PL" sz="1100" dirty="0" smtClean="0"/>
              <a:t>	</a:t>
            </a:r>
            <a:endParaRPr lang="pl-PL" sz="1100" dirty="0"/>
          </a:p>
        </p:txBody>
      </p:sp>
      <p:sp>
        <p:nvSpPr>
          <p:cNvPr id="7" name="Prostokąt 6"/>
          <p:cNvSpPr/>
          <p:nvPr/>
        </p:nvSpPr>
        <p:spPr>
          <a:xfrm>
            <a:off x="2037978" y="2114938"/>
            <a:ext cx="5040560" cy="10801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347459" y="1484784"/>
            <a:ext cx="4546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Konkurs ogłaszany przez DIP w 2016 roku</a:t>
            </a:r>
          </a:p>
        </p:txBody>
      </p:sp>
    </p:spTree>
    <p:extLst>
      <p:ext uri="{BB962C8B-B14F-4D97-AF65-F5344CB8AC3E}">
        <p14:creationId xmlns:p14="http://schemas.microsoft.com/office/powerpoint/2010/main" val="22863883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19672" y="177281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8" name="Pagon 7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1.5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B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60512034"/>
              </p:ext>
            </p:extLst>
          </p:nvPr>
        </p:nvGraphicFramePr>
        <p:xfrm>
          <a:off x="1115616" y="3284984"/>
          <a:ext cx="68407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0336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19672" y="177281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8" name="Pagon 7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1.5</a:t>
              </a:r>
              <a:r>
                <a:rPr lang="pl-PL" sz="1200" b="1" dirty="0" smtClean="0">
                  <a:solidFill>
                    <a:schemeClr val="tx1"/>
                  </a:solidFill>
                  <a:cs typeface="Arial" pitchFamily="34" charset="0"/>
                </a:rPr>
                <a:t>C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1115616" y="220486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>
                <a:cs typeface="Arial" pitchFamily="34" charset="0"/>
              </a:rPr>
              <a:t>Wsparcie dotyczące zwiększenia konkurencyjności mikro-, małych i średnich przedsiębiorstw </a:t>
            </a:r>
          </a:p>
          <a:p>
            <a:pPr algn="ctr"/>
            <a:r>
              <a:rPr lang="pl-PL" sz="1200" b="1" dirty="0" smtClean="0">
                <a:cs typeface="Arial" pitchFamily="34" charset="0"/>
              </a:rPr>
              <a:t>(w ramach zwrotnych instrumentów finansowych)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24225646"/>
              </p:ext>
            </p:extLst>
          </p:nvPr>
        </p:nvGraphicFramePr>
        <p:xfrm>
          <a:off x="1331640" y="2852936"/>
          <a:ext cx="669674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9324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19672" y="177281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1.5 Rozwój produktów i usług MŚP</a:t>
            </a:r>
          </a:p>
        </p:txBody>
      </p:sp>
      <p:sp>
        <p:nvSpPr>
          <p:cNvPr id="7" name="Prostokąt 6"/>
          <p:cNvSpPr/>
          <p:nvPr/>
        </p:nvSpPr>
        <p:spPr>
          <a:xfrm>
            <a:off x="1065402" y="2551837"/>
            <a:ext cx="702997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b="1" dirty="0" smtClean="0">
                <a:cs typeface="Arial" pitchFamily="34" charset="0"/>
              </a:rPr>
              <a:t>Typ beneficjenta:</a:t>
            </a:r>
          </a:p>
          <a:p>
            <a:pPr algn="just"/>
            <a:endParaRPr lang="pl-PL" sz="1300" b="1" dirty="0" smtClean="0">
              <a:cs typeface="Arial" pitchFamily="34" charset="0"/>
            </a:endParaRPr>
          </a:p>
          <a:p>
            <a:pPr algn="just"/>
            <a:r>
              <a:rPr lang="pl-PL" sz="1300" dirty="0" smtClean="0">
                <a:cs typeface="Arial" pitchFamily="34" charset="0"/>
              </a:rPr>
              <a:t>W zakresie projektów typu </a:t>
            </a:r>
            <a:r>
              <a:rPr lang="pl-PL" sz="1300" b="1" dirty="0" smtClean="0">
                <a:cs typeface="Arial" pitchFamily="34" charset="0"/>
              </a:rPr>
              <a:t>1.5A i 1.5B: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MŚP;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zgrupowania i partnerstwa MŚP.</a:t>
            </a: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algn="just"/>
            <a:endParaRPr lang="pl-PL" sz="1300" dirty="0" smtClean="0">
              <a:cs typeface="Arial" pitchFamily="34" charset="0"/>
            </a:endParaRPr>
          </a:p>
          <a:p>
            <a:pPr algn="just"/>
            <a:r>
              <a:rPr lang="pl-PL" sz="1300" dirty="0" smtClean="0">
                <a:cs typeface="Arial" pitchFamily="34" charset="0"/>
              </a:rPr>
              <a:t>W zakresie projektów typu </a:t>
            </a:r>
            <a:r>
              <a:rPr lang="pl-PL" sz="1300" b="1" dirty="0" smtClean="0">
                <a:cs typeface="Arial" pitchFamily="34" charset="0"/>
              </a:rPr>
              <a:t>1.5C: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pl-PL" sz="1300" dirty="0" smtClean="0">
                <a:cs typeface="Arial" pitchFamily="34" charset="0"/>
              </a:rPr>
              <a:t>podmiot/-y wdrażający instrument finansowy.</a:t>
            </a:r>
            <a:endParaRPr lang="pl-PL" sz="13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9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741084" y="1484784"/>
            <a:ext cx="5759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Tryb wyboru projektów oraz procedura konkursowa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11560" y="2348880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Wybór projektów do dofinansowania następuje w </a:t>
            </a:r>
            <a:r>
              <a:rPr lang="pl-PL" sz="1400" b="1" dirty="0" smtClean="0">
                <a:solidFill>
                  <a:prstClr val="black"/>
                </a:solidFill>
              </a:rPr>
              <a:t>trybie konkursowym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i="1" dirty="0" smtClean="0">
                <a:solidFill>
                  <a:prstClr val="black"/>
                </a:solidFill>
              </a:rPr>
              <a:t>Konkurs przebiega w następujących etapach: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b="1" i="1" dirty="0" smtClean="0">
                <a:solidFill>
                  <a:prstClr val="black"/>
                </a:solidFill>
              </a:rPr>
              <a:t>Złożenie wniosku o dofinansowanie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400" b="1" i="1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Wnioskodawca musi złożyć wniosek w wersji elektronicznej (wypełniony w aplikacji Excel) oraz w wersji papierowej w terminie, który podany jest w ogłoszeniu o konkursie. 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2"/>
            </a:pPr>
            <a:r>
              <a:rPr lang="pl-PL" sz="1400" b="1" i="1" dirty="0">
                <a:solidFill>
                  <a:prstClr val="black"/>
                </a:solidFill>
              </a:rPr>
              <a:t>Weryfikacja techniczna wniosków o dofinansowanie</a:t>
            </a:r>
            <a:r>
              <a:rPr lang="pl-PL" sz="1400" b="1" dirty="0">
                <a:solidFill>
                  <a:prstClr val="black"/>
                </a:solidFill>
              </a:rPr>
              <a:t> </a:t>
            </a:r>
            <a:r>
              <a:rPr lang="pl-PL" sz="1400" dirty="0">
                <a:solidFill>
                  <a:prstClr val="black"/>
                </a:solidFill>
              </a:rPr>
              <a:t>(wraz z załącznikami)</a:t>
            </a:r>
          </a:p>
          <a:p>
            <a:pPr marL="342900" indent="-342900" algn="just">
              <a:buFontTx/>
              <a:buAutoNum type="arabicPeriod" startAt="2"/>
            </a:pPr>
            <a:endParaRPr lang="pl-PL" sz="1400" dirty="0">
              <a:solidFill>
                <a:prstClr val="black"/>
              </a:solidFill>
            </a:endParaRPr>
          </a:p>
          <a:p>
            <a:pPr algn="just"/>
            <a:r>
              <a:rPr lang="pl-PL" sz="1400" dirty="0">
                <a:solidFill>
                  <a:prstClr val="black"/>
                </a:solidFill>
              </a:rPr>
              <a:t>W jej  ramach weryfikowane jest czy wniosek o dofinansowanie projektu wraz z załącznikami nie zawiera braków formalnych i/lub oczywistych omyłek. W przypadku ich stwierdzenia Wnioskodawca wzywany jest do jednokrotnego uzupełnienia wniosku o dofinansowanie projektu lub poprawienia w nim oczywistych omyłek w terminie 7 dni od otrzymania informacji o konieczności poprawy.</a:t>
            </a:r>
          </a:p>
          <a:p>
            <a:pPr algn="just"/>
            <a:endParaRPr lang="pl-PL" sz="1400" dirty="0">
              <a:solidFill>
                <a:prstClr val="black"/>
              </a:solidFill>
            </a:endParaRPr>
          </a:p>
          <a:p>
            <a:pPr algn="just"/>
            <a:endParaRPr lang="pl-PL" sz="1400" dirty="0">
              <a:solidFill>
                <a:prstClr val="black"/>
              </a:solidFill>
            </a:endParaRPr>
          </a:p>
          <a:p>
            <a:pPr algn="just"/>
            <a:r>
              <a:rPr lang="pl-PL" sz="1400" dirty="0">
                <a:solidFill>
                  <a:prstClr val="black"/>
                </a:solidFill>
              </a:rPr>
              <a:t>Weryfikacja </a:t>
            </a:r>
            <a:r>
              <a:rPr lang="pl-PL" sz="1400" b="1" i="1" dirty="0">
                <a:solidFill>
                  <a:prstClr val="black"/>
                </a:solidFill>
              </a:rPr>
              <a:t>techniczna wniosków o dofinansowanie</a:t>
            </a:r>
            <a:r>
              <a:rPr lang="pl-PL" sz="1400" b="1" dirty="0">
                <a:solidFill>
                  <a:prstClr val="black"/>
                </a:solidFill>
              </a:rPr>
              <a:t> </a:t>
            </a:r>
            <a:r>
              <a:rPr lang="pl-PL" sz="1400" dirty="0">
                <a:solidFill>
                  <a:prstClr val="black"/>
                </a:solidFill>
              </a:rPr>
              <a:t>trwa do </a:t>
            </a:r>
            <a:r>
              <a:rPr lang="pl-PL" sz="1400" b="1" dirty="0">
                <a:solidFill>
                  <a:prstClr val="black"/>
                </a:solidFill>
              </a:rPr>
              <a:t>14 dni </a:t>
            </a:r>
            <a:r>
              <a:rPr lang="pl-PL" sz="1400" b="1" dirty="0" smtClean="0">
                <a:solidFill>
                  <a:prstClr val="black"/>
                </a:solidFill>
              </a:rPr>
              <a:t>kalendarzowych </a:t>
            </a:r>
            <a:r>
              <a:rPr lang="pl-PL" sz="1400" dirty="0">
                <a:solidFill>
                  <a:prstClr val="black"/>
                </a:solidFill>
              </a:rPr>
              <a:t>od upłynięcia wyznaczonego terminu składania wniosków.  </a:t>
            </a:r>
          </a:p>
          <a:p>
            <a:pPr marL="342900" indent="-342900" algn="just"/>
            <a:endParaRPr lang="pl-P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590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611560" y="2555612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i="1" dirty="0" smtClean="0">
                <a:solidFill>
                  <a:prstClr val="black"/>
                </a:solidFill>
              </a:rPr>
              <a:t>Ocena spełnienia przez projekt kryteriów dotyczących zgodności ze strategią ZIT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2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dirty="0" smtClean="0">
                <a:solidFill>
                  <a:prstClr val="black"/>
                </a:solidFill>
              </a:rPr>
              <a:t>  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3568" y="3290246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W przypadku konkursów dedykowanych ZIT po ocenie weryfikacji technicznej </a:t>
            </a:r>
            <a:r>
              <a:rPr lang="pl-PL" sz="1400" dirty="0">
                <a:solidFill>
                  <a:prstClr val="black"/>
                </a:solidFill>
              </a:rPr>
              <a:t>przeprowadzana będzie weryfikacja projektu pod kątem zgodności ze Strategią ZIT </a:t>
            </a:r>
            <a:r>
              <a:rPr lang="pl-PL" sz="1400" dirty="0" smtClean="0">
                <a:solidFill>
                  <a:prstClr val="black"/>
                </a:solidFill>
              </a:rPr>
              <a:t>według </a:t>
            </a:r>
            <a:r>
              <a:rPr lang="pl-PL" sz="1400" dirty="0">
                <a:solidFill>
                  <a:prstClr val="black"/>
                </a:solidFill>
              </a:rPr>
              <a:t>następujących </a:t>
            </a:r>
            <a:r>
              <a:rPr lang="pl-PL" sz="1400" dirty="0" smtClean="0">
                <a:solidFill>
                  <a:prstClr val="black"/>
                </a:solidFill>
              </a:rPr>
              <a:t>etapów: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</a:rPr>
              <a:t>Ocena zgodności projektu ze Strategią ZIT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</a:rPr>
              <a:t>Poprawność doboru wskaźników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</a:rPr>
              <a:t>Wpływ projektu na realizację Strategii ZIT 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</a:rPr>
              <a:t>Wpływ realizacji projektu na realizację wartości docelowej wskaźników monitoringu realizacji celów Strategii ZIT </a:t>
            </a:r>
            <a:r>
              <a:rPr lang="pl-PL" sz="1400" dirty="0" smtClean="0">
                <a:solidFill>
                  <a:prstClr val="black"/>
                </a:solidFill>
              </a:rPr>
              <a:t>wynikających </a:t>
            </a:r>
            <a:r>
              <a:rPr lang="pl-PL" sz="1400" dirty="0">
                <a:solidFill>
                  <a:prstClr val="black"/>
                </a:solidFill>
              </a:rPr>
              <a:t>z </a:t>
            </a:r>
            <a:r>
              <a:rPr lang="pl-PL" sz="1400" dirty="0" smtClean="0">
                <a:solidFill>
                  <a:prstClr val="black"/>
                </a:solidFill>
              </a:rPr>
              <a:t>Porozumienia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</a:rPr>
              <a:t>Komplementarny charakter </a:t>
            </a:r>
            <a:r>
              <a:rPr lang="pl-PL" sz="1400" dirty="0" smtClean="0">
                <a:solidFill>
                  <a:prstClr val="black"/>
                </a:solidFill>
              </a:rPr>
              <a:t>projektu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Ocena </a:t>
            </a:r>
            <a:r>
              <a:rPr lang="pl-PL" sz="1400" b="1" i="1" dirty="0" smtClean="0">
                <a:solidFill>
                  <a:prstClr val="black"/>
                </a:solidFill>
              </a:rPr>
              <a:t>zgodności wniosków o dofinansowanie</a:t>
            </a:r>
            <a:r>
              <a:rPr lang="pl-PL" sz="1400" b="1" dirty="0" smtClean="0">
                <a:solidFill>
                  <a:prstClr val="black"/>
                </a:solidFill>
              </a:rPr>
              <a:t> </a:t>
            </a:r>
            <a:r>
              <a:rPr lang="pl-PL" sz="1400" dirty="0" smtClean="0">
                <a:solidFill>
                  <a:prstClr val="black"/>
                </a:solidFill>
              </a:rPr>
              <a:t>trwa do </a:t>
            </a:r>
            <a:r>
              <a:rPr lang="pl-PL" sz="1400" b="1" dirty="0" smtClean="0">
                <a:solidFill>
                  <a:prstClr val="black"/>
                </a:solidFill>
              </a:rPr>
              <a:t>20 dni kalendarzowych </a:t>
            </a:r>
            <a:r>
              <a:rPr lang="pl-PL" sz="1400" dirty="0" smtClean="0">
                <a:solidFill>
                  <a:prstClr val="black"/>
                </a:solidFill>
              </a:rPr>
              <a:t>od upłynięcia wyznaczonego terminu składania wniosków.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41084" y="1484784"/>
            <a:ext cx="5759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Tryb wyboru projektów oraz procedura konkursowa</a:t>
            </a:r>
          </a:p>
        </p:txBody>
      </p:sp>
    </p:spTree>
    <p:extLst>
      <p:ext uri="{BB962C8B-B14F-4D97-AF65-F5344CB8AC3E}">
        <p14:creationId xmlns:p14="http://schemas.microsoft.com/office/powerpoint/2010/main" val="4827444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611560" y="2564904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 startAt="3"/>
            </a:pPr>
            <a:r>
              <a:rPr lang="pl-PL" sz="1400" b="1" dirty="0" smtClean="0">
                <a:solidFill>
                  <a:prstClr val="black"/>
                </a:solidFill>
              </a:rPr>
              <a:t>Ocena formalna </a:t>
            </a:r>
            <a:r>
              <a:rPr lang="pl-PL" sz="1400" dirty="0" smtClean="0">
                <a:solidFill>
                  <a:prstClr val="black"/>
                </a:solidFill>
              </a:rPr>
              <a:t>- jest przeprowadzana w terminie do </a:t>
            </a:r>
            <a:r>
              <a:rPr lang="pl-PL" sz="1400" b="1" dirty="0" smtClean="0">
                <a:solidFill>
                  <a:prstClr val="black"/>
                </a:solidFill>
              </a:rPr>
              <a:t>45 dni kalendarzowych </a:t>
            </a:r>
            <a:r>
              <a:rPr lang="pl-PL" sz="1400" dirty="0" smtClean="0">
                <a:solidFill>
                  <a:prstClr val="black"/>
                </a:solidFill>
              </a:rPr>
              <a:t>od dnia zakończenia weryfikacji technicznej.</a:t>
            </a:r>
          </a:p>
          <a:p>
            <a:pPr marL="342900" indent="-342900"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dirty="0" smtClean="0">
                <a:solidFill>
                  <a:prstClr val="black"/>
                </a:solidFill>
              </a:rPr>
              <a:t>Ocena  formalna  dokonywana  jest  w  oparciu  o  katalog  kryteriów  formalnych, zatwier - dzonych przez Komitet Monitorujący Regionalnego Programu Operacyjnego Województwa Dolnośląskiego.</a:t>
            </a: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4"/>
            </a:pPr>
            <a:r>
              <a:rPr lang="pl-PL" sz="1400" b="1" dirty="0" smtClean="0">
                <a:solidFill>
                  <a:prstClr val="black"/>
                </a:solidFill>
              </a:rPr>
              <a:t>Ocena merytoryczna </a:t>
            </a:r>
            <a:r>
              <a:rPr lang="pl-PL" sz="1400" dirty="0" smtClean="0">
                <a:solidFill>
                  <a:prstClr val="black"/>
                </a:solidFill>
              </a:rPr>
              <a:t>– jest przeprowadzana w terminie do </a:t>
            </a:r>
            <a:r>
              <a:rPr lang="pl-PL" sz="1400" b="1" dirty="0" smtClean="0">
                <a:solidFill>
                  <a:prstClr val="black"/>
                </a:solidFill>
              </a:rPr>
              <a:t>55 dni kalendarzowych </a:t>
            </a:r>
            <a:r>
              <a:rPr lang="pl-PL" sz="1400" dirty="0" smtClean="0">
                <a:solidFill>
                  <a:prstClr val="black"/>
                </a:solidFill>
              </a:rPr>
              <a:t>od dnia zakończenia oceny formalnej wszystkich złożonych w danym naborze wniosków.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41084" y="1484784"/>
            <a:ext cx="5759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Tryb wyboru projektów oraz procedura konkursowa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99518" y="4725144"/>
            <a:ext cx="7920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endParaRPr lang="pl-PL" sz="1400" dirty="0" smtClean="0">
              <a:solidFill>
                <a:prstClr val="black"/>
              </a:solidFill>
            </a:endParaRPr>
          </a:p>
          <a:p>
            <a:pPr algn="just"/>
            <a:r>
              <a:rPr lang="pl-PL" sz="1400" b="1" dirty="0" smtClean="0">
                <a:solidFill>
                  <a:prstClr val="black"/>
                </a:solidFill>
              </a:rPr>
              <a:t>Formalnej i merytorycznej </a:t>
            </a:r>
            <a:r>
              <a:rPr lang="pl-PL" sz="1400" dirty="0" smtClean="0">
                <a:solidFill>
                  <a:prstClr val="black"/>
                </a:solidFill>
              </a:rPr>
              <a:t>oceny wniosków dokonuje Komisja Oceny Projektów (KOP) na podstawie regulaminu pracy KOP zamieszczonego na stronie internetowej DIP.</a:t>
            </a:r>
          </a:p>
          <a:p>
            <a:pPr algn="just"/>
            <a:endParaRPr lang="pl-P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745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3" name="Obraz 2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13942" y="1268760"/>
            <a:ext cx="57311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Oś priorytetowa 3 – GOSPODARKA NISKOEMISYJNA</a:t>
            </a:r>
            <a:endParaRPr lang="pl-PL" sz="2000" b="1" dirty="0">
              <a:ln w="10541" cmpd="sng">
                <a:noFill/>
                <a:prstDash val="solid"/>
              </a:ln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915816" y="1853190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prstClr val="black"/>
                </a:solidFill>
                <a:cs typeface="Arial" pitchFamily="34" charset="0"/>
              </a:rPr>
              <a:t>Cele szczegółowe osi priorytetowej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0950280"/>
              </p:ext>
            </p:extLst>
          </p:nvPr>
        </p:nvGraphicFramePr>
        <p:xfrm>
          <a:off x="755576" y="2636912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74856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3" name="Obraz 2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20354" y="1268760"/>
            <a:ext cx="57182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Oś priorytetowa 3 – GOSPODARKA NISKOEMISYJNA</a:t>
            </a:r>
            <a:endParaRPr lang="pl-PL" sz="2000" b="1" dirty="0">
              <a:ln w="10541" cmpd="sng">
                <a:noFill/>
                <a:prstDash val="solid"/>
              </a:ln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5320" y="1916834"/>
            <a:ext cx="3384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prstClr val="black"/>
                </a:solidFill>
                <a:cs typeface="Arial" pitchFamily="34" charset="0"/>
              </a:rPr>
              <a:t>Działanie 3.1 </a:t>
            </a:r>
          </a:p>
          <a:p>
            <a:pPr algn="ctr"/>
            <a:r>
              <a:rPr lang="pl-PL" sz="1200" b="1" dirty="0" smtClean="0">
                <a:solidFill>
                  <a:prstClr val="black"/>
                </a:solidFill>
                <a:cs typeface="Arial" pitchFamily="34" charset="0"/>
              </a:rPr>
              <a:t>Produkcja i dystrybucja energii ze źródeł odnawialnych</a:t>
            </a:r>
          </a:p>
          <a:p>
            <a:pPr algn="ctr"/>
            <a:endParaRPr lang="pl-PL" sz="11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l-PL" sz="1100" dirty="0" smtClean="0">
                <a:solidFill>
                  <a:prstClr val="black"/>
                </a:solidFill>
                <a:cs typeface="Arial" pitchFamily="34" charset="0"/>
              </a:rPr>
              <a:t>Główny cel: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solidFill>
                  <a:prstClr val="black"/>
                </a:solidFill>
                <a:cs typeface="Arial" pitchFamily="34" charset="0"/>
              </a:rPr>
              <a:t>wsparcie budowy i modernizacji infrastruktury służącej wytwarzaniu energii pochodzącej ze źródeł odnawialnych 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endParaRPr lang="pl-PL" sz="11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l-PL" sz="1100" b="1" dirty="0" smtClean="0">
                <a:solidFill>
                  <a:prstClr val="black"/>
                </a:solidFill>
                <a:cs typeface="Arial" pitchFamily="34" charset="0"/>
              </a:rPr>
              <a:t>55,61 mln EUR</a:t>
            </a:r>
            <a:endParaRPr lang="pl-PL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80112" y="1916832"/>
            <a:ext cx="338437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prstClr val="black"/>
                </a:solidFill>
                <a:cs typeface="Arial" pitchFamily="34" charset="0"/>
              </a:rPr>
              <a:t>Działanie 3.2 </a:t>
            </a:r>
          </a:p>
          <a:p>
            <a:pPr algn="ctr"/>
            <a:r>
              <a:rPr lang="pl-PL" sz="1200" b="1" dirty="0" smtClean="0">
                <a:solidFill>
                  <a:prstClr val="black"/>
                </a:solidFill>
                <a:cs typeface="Arial" pitchFamily="34" charset="0"/>
              </a:rPr>
              <a:t>Efektywność energetyczna w MŚP</a:t>
            </a:r>
          </a:p>
          <a:p>
            <a:pPr algn="ctr"/>
            <a:endParaRPr lang="pl-PL" sz="11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l-PL" sz="1100" dirty="0" smtClean="0">
                <a:solidFill>
                  <a:prstClr val="black"/>
                </a:solidFill>
                <a:cs typeface="Arial" pitchFamily="34" charset="0"/>
              </a:rPr>
              <a:t>Główny cel: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solidFill>
                  <a:prstClr val="black"/>
                </a:solidFill>
                <a:cs typeface="Arial" pitchFamily="34" charset="0"/>
              </a:rPr>
              <a:t>modernizacja energetyczna obiektów mająca na celu zwiększenie efektywności energetycznej poprzez zmniejszenie strat ciepła oraz zmniejszenie zużycia energii elektrycznej ze szczególnym uwzględnieniem  OZE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l-PL" sz="1100" b="1" dirty="0" smtClean="0">
                <a:solidFill>
                  <a:prstClr val="black"/>
                </a:solidFill>
                <a:cs typeface="Arial" pitchFamily="34" charset="0"/>
              </a:rPr>
              <a:t>32,41 mln EUR</a:t>
            </a:r>
            <a:endParaRPr lang="pl-PL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915816" y="4509120"/>
            <a:ext cx="338437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prstClr val="black"/>
                </a:solidFill>
                <a:cs typeface="Arial" pitchFamily="34" charset="0"/>
              </a:rPr>
              <a:t>Działanie 3.5 </a:t>
            </a:r>
          </a:p>
          <a:p>
            <a:pPr algn="ctr"/>
            <a:r>
              <a:rPr lang="pl-PL" sz="1200" b="1" dirty="0" smtClean="0">
                <a:solidFill>
                  <a:prstClr val="black"/>
                </a:solidFill>
                <a:cs typeface="Arial" pitchFamily="34" charset="0"/>
              </a:rPr>
              <a:t>Wysokosprawna Kogeneracja</a:t>
            </a:r>
          </a:p>
          <a:p>
            <a:pPr algn="ctr"/>
            <a:endParaRPr lang="pl-PL" sz="11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l-PL" sz="1100" dirty="0" smtClean="0">
                <a:solidFill>
                  <a:prstClr val="black"/>
                </a:solidFill>
                <a:cs typeface="Arial" pitchFamily="34" charset="0"/>
              </a:rPr>
              <a:t>Główny cel: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solidFill>
                  <a:prstClr val="black"/>
                </a:solidFill>
                <a:cs typeface="Arial" pitchFamily="34" charset="0"/>
              </a:rPr>
              <a:t>budowa/przebudowa jednostek wytwarzania energii elektrycznej i ciepła w wysokosprawnej kogeneracji i trigeneracji (również wykorzystujące OZE) wraz z niezbędnymi przyłączeniami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l-PL" sz="1100" b="1" dirty="0" smtClean="0">
                <a:solidFill>
                  <a:prstClr val="black"/>
                </a:solidFill>
                <a:cs typeface="Arial" pitchFamily="34" charset="0"/>
              </a:rPr>
              <a:t>15,0 mln EUR</a:t>
            </a:r>
            <a:endParaRPr lang="pl-PL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707904" y="3356994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prstClr val="black"/>
                </a:solidFill>
                <a:cs typeface="Arial" pitchFamily="34" charset="0"/>
              </a:rPr>
              <a:t>Oś priorytetowa 3</a:t>
            </a:r>
          </a:p>
          <a:p>
            <a:pPr algn="ctr"/>
            <a:r>
              <a:rPr lang="pl-PL" sz="1200" b="1" dirty="0" smtClean="0">
                <a:solidFill>
                  <a:prstClr val="black"/>
                </a:solidFill>
                <a:cs typeface="Arial" pitchFamily="34" charset="0"/>
              </a:rPr>
              <a:t>Gospodarka niskoemisyjna</a:t>
            </a:r>
          </a:p>
          <a:p>
            <a:pPr algn="ctr"/>
            <a:endParaRPr lang="pl-PL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l-PL" sz="1200" b="1" dirty="0" smtClean="0">
                <a:solidFill>
                  <a:prstClr val="black"/>
                </a:solidFill>
                <a:cs typeface="Arial" pitchFamily="34" charset="0"/>
              </a:rPr>
              <a:t>103,01 mln EUR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3665572" y="3373925"/>
            <a:ext cx="1800200" cy="1008112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5320" y="1916832"/>
            <a:ext cx="3384376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580112" y="1916832"/>
            <a:ext cx="3384376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915816" y="4509120"/>
            <a:ext cx="3384376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54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47231" y="1268760"/>
            <a:ext cx="6064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9087470"/>
              </p:ext>
            </p:extLst>
          </p:nvPr>
        </p:nvGraphicFramePr>
        <p:xfrm>
          <a:off x="1501221" y="25395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61209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4" name="Obraz 9" descr="SIEDZIBA DIP WROCLA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15365"/>
            <a:ext cx="466281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76438" y="2414788"/>
            <a:ext cx="251816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Dolnośląska Instytucja Pośrednicząca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ul.  Strzegomska 2-4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53-611 Wrocław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tel. 71 776 58 12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      71 776 58 13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info.dip@umwd.pl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www.dip.dolnyslask.pl</a:t>
            </a:r>
          </a:p>
          <a:p>
            <a:pPr algn="ctr"/>
            <a:endParaRPr lang="pl-PL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l-PL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6438" y="1724470"/>
            <a:ext cx="25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Zapraszamy do kontaktu: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6165304"/>
            <a:ext cx="7812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2" name="Pagon 11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4" name="Prostokąt 13"/>
          <p:cNvSpPr/>
          <p:nvPr/>
        </p:nvSpPr>
        <p:spPr>
          <a:xfrm>
            <a:off x="1619672" y="2204915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i="1" dirty="0" smtClean="0"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4799945"/>
              </p:ext>
            </p:extLst>
          </p:nvPr>
        </p:nvGraphicFramePr>
        <p:xfrm>
          <a:off x="1547664" y="2708920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Obraz 16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821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prstClr val="black"/>
                </a:solidFill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solidFill>
                    <a:prstClr val="black"/>
                  </a:solidFill>
                  <a:cs typeface="Arial" pitchFamily="34" charset="0"/>
                </a:rPr>
                <a:t>Schemat 1.2A </a:t>
              </a:r>
              <a:endParaRPr lang="pl-PL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solidFill>
                  <a:prstClr val="black"/>
                </a:solidFill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1259632" y="3501008"/>
          <a:ext cx="6552726" cy="2375393"/>
        </p:xfrm>
        <a:graphic>
          <a:graphicData uri="http://schemas.openxmlformats.org/drawingml/2006/table">
            <a:tbl>
              <a:tblPr/>
              <a:tblGrid>
                <a:gridCol w="1327894"/>
                <a:gridCol w="1306208"/>
                <a:gridCol w="1306208"/>
                <a:gridCol w="1306208"/>
                <a:gridCol w="1306208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Calibri"/>
                          <a:ea typeface="Calibri"/>
                          <a:cs typeface="Times New Roman"/>
                        </a:rPr>
                        <a:t>Przedsiębiorca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u="sng" dirty="0">
                          <a:latin typeface="Calibri"/>
                          <a:ea typeface="Calibri"/>
                          <a:cs typeface="Times New Roman"/>
                        </a:rPr>
                        <a:t>Badania przemysłowe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u="sng" dirty="0">
                          <a:latin typeface="Calibri"/>
                          <a:ea typeface="Calibri"/>
                          <a:cs typeface="Times New Roman"/>
                        </a:rPr>
                        <a:t>Prace rozwojowe (eksperymentalne)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2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Maksymalne </a:t>
                      </a: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dofinansowanie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Maksymalne </a:t>
                      </a: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dofinansowanie po uwzględnieniu </a:t>
                      </a: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zwiększenia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Maksymalne </a:t>
                      </a: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dofinansowanie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Maksymalne </a:t>
                      </a: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dofinansowanie po uwzględnieniu </a:t>
                      </a: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zwiększenia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Mikro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Mały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Średni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Duży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Prostokąt 24"/>
          <p:cNvSpPr/>
          <p:nvPr/>
        </p:nvSpPr>
        <p:spPr>
          <a:xfrm>
            <a:off x="899592" y="2852936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Maksymalny dopuszczalny poziom dofinansowania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92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899592" y="2852936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Przykładowy katalog kosztów kwalifikowalnych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39552" y="3429000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400" b="1" dirty="0" smtClean="0">
                <a:solidFill>
                  <a:prstClr val="black"/>
                </a:solidFill>
              </a:rPr>
              <a:t>Koszty personelu realizującego projekt w tym: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Koszty wynagrodzeń badaczy, techników i pozostałych pracowników pomocniczych w jakim są oni zatrudnieni przy danym projekcie,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sz="1400" dirty="0" smtClean="0">
                <a:solidFill>
                  <a:prstClr val="black"/>
                </a:solidFill>
              </a:rPr>
              <a:t>Koszty osobowe związane z zarządzaniem projektu nie przekraczające 1% całkowitych wydatków kwalifikowalnych w ramach projektu (2% dla projektów o wartości poniżej 500 000 PLN wydatków kwalifikowalnych) i/lub nie przekraczające 5000 PLN brutto miesięcznie bez względu na liczbę osób.</a:t>
            </a:r>
          </a:p>
          <a:p>
            <a:pPr marL="342900" indent="-342900" algn="just">
              <a:buFont typeface="+mj-lt"/>
              <a:buAutoNum type="alphaLcParenR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2"/>
            </a:pPr>
            <a:r>
              <a:rPr lang="pl-PL" sz="1400" b="1" dirty="0" smtClean="0">
                <a:solidFill>
                  <a:prstClr val="black"/>
                </a:solidFill>
              </a:rPr>
              <a:t>Koszty  wynajmu i amortyzacji aparatury, sprzętu oraz koszty dotyczące WNiP</a:t>
            </a:r>
          </a:p>
          <a:p>
            <a:pPr marL="342900" indent="-342900" algn="just"/>
            <a:r>
              <a:rPr lang="pl-PL" sz="1400" dirty="0" smtClean="0">
                <a:solidFill>
                  <a:prstClr val="black"/>
                </a:solidFill>
              </a:rPr>
              <a:t>	Koszty wynajmu i amortyzacji aparatury, sprzętu oraz WNiP mogą stanowić wydatki kwalifikowalne w zakresie i przez okres, w jakim są one wykorzystywane na potrzeby projektu. </a:t>
            </a:r>
          </a:p>
          <a:p>
            <a:pPr marL="342900" indent="-342900"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3"/>
            </a:pPr>
            <a:r>
              <a:rPr lang="pl-PL" sz="1400" b="1" dirty="0" smtClean="0">
                <a:solidFill>
                  <a:prstClr val="black"/>
                </a:solidFill>
              </a:rPr>
              <a:t>Koszty budynków i gruntów </a:t>
            </a:r>
            <a:r>
              <a:rPr lang="pl-PL" sz="1400" dirty="0" smtClean="0">
                <a:solidFill>
                  <a:prstClr val="black"/>
                </a:solidFill>
              </a:rPr>
              <a:t>(do 10% całkowitych kosztów kwalifikowalnych projektu)</a:t>
            </a:r>
            <a:endParaRPr lang="pl-PL" sz="1400" b="1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dirty="0" smtClean="0">
                <a:solidFill>
                  <a:prstClr val="black"/>
                </a:solidFill>
              </a:rPr>
              <a:t>	Koszty budynków i gruntów mogą stanowić wydatek kwalifikowalny w zakresie i przez okres, w jakim są one wykorzystywane na potrzeby projektu. W przypadku budynków, kwalifikowalne mogą być tylko koszty amortyzacji odpowiadające okresowi realizacji projektu.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prstClr val="black"/>
                </a:solidFill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14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23" name="Pagon 22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solidFill>
                    <a:prstClr val="black"/>
                  </a:solidFill>
                  <a:cs typeface="Arial" pitchFamily="34" charset="0"/>
                </a:rPr>
                <a:t>Schemat 1.2A </a:t>
              </a:r>
              <a:endParaRPr lang="pl-PL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6" name="Prostokąt 25"/>
          <p:cNvSpPr/>
          <p:nvPr/>
        </p:nvSpPr>
        <p:spPr>
          <a:xfrm>
            <a:off x="1187624" y="2204864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solidFill>
                  <a:prstClr val="black"/>
                </a:solidFill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409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7" name="Pagon 16"/>
          <p:cNvSpPr/>
          <p:nvPr/>
        </p:nvSpPr>
        <p:spPr>
          <a:xfrm rot="5400000">
            <a:off x="154460" y="1941885"/>
            <a:ext cx="1127124" cy="788987"/>
          </a:xfrm>
          <a:prstGeom prst="chevron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2411760" y="2852936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cs typeface="Arial" pitchFamily="34" charset="0"/>
              </a:rPr>
              <a:t>Przykładowy katalog kosztów kwalifikowalnych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3501008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 startAt="4"/>
            </a:pPr>
            <a:r>
              <a:rPr lang="pl-PL" sz="1400" b="1" dirty="0" smtClean="0">
                <a:solidFill>
                  <a:prstClr val="black"/>
                </a:solidFill>
              </a:rPr>
              <a:t>Koszty związane z leasingiem</a:t>
            </a: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Maksymalna kwota wydatków kwalifikowalnych nie może przekroczyć rynkowej wartości dobra będącego przedmiotem leasingu. </a:t>
            </a:r>
          </a:p>
          <a:p>
            <a:pPr marL="342900" indent="-342900"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5"/>
            </a:pPr>
            <a:r>
              <a:rPr lang="pl-PL" sz="1400" b="1" dirty="0" smtClean="0">
                <a:solidFill>
                  <a:prstClr val="black"/>
                </a:solidFill>
              </a:rPr>
              <a:t>Koszty badań</a:t>
            </a: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Wydatkiem kwalifikowalnym mogą być koszty badań zlecane podmiotom zewnętrznym niezbędnych w celu realizacji projektu.</a:t>
            </a:r>
          </a:p>
          <a:p>
            <a:pPr marL="342900" indent="-342900" algn="just"/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6"/>
            </a:pPr>
            <a:r>
              <a:rPr lang="pl-PL" sz="1400" b="1" dirty="0" smtClean="0">
                <a:solidFill>
                  <a:prstClr val="black"/>
                </a:solidFill>
              </a:rPr>
              <a:t>Koszty opłat finansowych, doradztwa i innych usług związanych wyłącznie z realizacją projektu</a:t>
            </a:r>
          </a:p>
          <a:p>
            <a:pPr marL="342900" indent="-342900" algn="just">
              <a:buFontTx/>
              <a:buAutoNum type="arabicPeriod" startAt="6"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7.	Koszty informacyjno – promocyjne projektu </a:t>
            </a:r>
            <a:r>
              <a:rPr lang="pl-PL" sz="1400" dirty="0" smtClean="0">
                <a:solidFill>
                  <a:prstClr val="black"/>
                </a:solidFill>
              </a:rPr>
              <a:t>(do 2 % całkowitych kosztów kwalifikowalnych projektu)</a:t>
            </a:r>
          </a:p>
          <a:p>
            <a:pPr marL="342900" indent="-342900" algn="just"/>
            <a:r>
              <a:rPr lang="pl-PL" sz="1400" b="1" dirty="0" smtClean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Obejmujące zarówno obowiązki informacyjne beneficjenta jak i możliwość podjęcia dodatkowych działań informacyjno-promocyjnych. </a:t>
            </a:r>
            <a:endParaRPr lang="pl-PL" sz="1400" b="1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 startAt="6"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algn="just"/>
            <a:r>
              <a:rPr lang="pl-PL" sz="1400" dirty="0" smtClean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prstClr val="black"/>
                </a:solidFill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14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6" name="Pagon 15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solidFill>
                    <a:prstClr val="black"/>
                  </a:solidFill>
                  <a:cs typeface="Arial" pitchFamily="34" charset="0"/>
                </a:rPr>
                <a:t>Schemat 1.2A </a:t>
              </a:r>
              <a:endParaRPr lang="pl-PL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3" name="Prostokąt 22"/>
          <p:cNvSpPr/>
          <p:nvPr/>
        </p:nvSpPr>
        <p:spPr>
          <a:xfrm>
            <a:off x="1187624" y="2204864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solidFill>
                  <a:prstClr val="black"/>
                </a:solidFill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1553643" y="1268760"/>
            <a:ext cx="6051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930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5513</TotalTime>
  <Words>3487</Words>
  <Application>Microsoft Office PowerPoint</Application>
  <PresentationFormat>Pokaz na ekranie (4:3)</PresentationFormat>
  <Paragraphs>734</Paragraphs>
  <Slides>50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9</vt:i4>
      </vt:variant>
      <vt:variant>
        <vt:lpstr>Tytuły slajdów</vt:lpstr>
      </vt:variant>
      <vt:variant>
        <vt:i4>50</vt:i4>
      </vt:variant>
    </vt:vector>
  </HeadingPairs>
  <TitlesOfParts>
    <vt:vector size="59" baseType="lpstr"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7_Motyw pakietu Office</vt:lpstr>
      <vt:lpstr>8_Motyw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Dawid Zalewski</dc:creator>
  <cp:lastModifiedBy>Dawid Zalewski</cp:lastModifiedBy>
  <cp:revision>1</cp:revision>
  <cp:lastPrinted>2015-09-30T11:43:01Z</cp:lastPrinted>
  <dcterms:created xsi:type="dcterms:W3CDTF">2015-04-22T07:48:15Z</dcterms:created>
  <dcterms:modified xsi:type="dcterms:W3CDTF">2016-02-24T07:31:39Z</dcterms:modified>
</cp:coreProperties>
</file>