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35" r:id="rId1"/>
  </p:sldMasterIdLst>
  <p:notesMasterIdLst>
    <p:notesMasterId r:id="rId34"/>
  </p:notesMasterIdLst>
  <p:handoutMasterIdLst>
    <p:handoutMasterId r:id="rId35"/>
  </p:handoutMasterIdLst>
  <p:sldIdLst>
    <p:sldId id="835" r:id="rId2"/>
    <p:sldId id="942" r:id="rId3"/>
    <p:sldId id="949" r:id="rId4"/>
    <p:sldId id="932" r:id="rId5"/>
    <p:sldId id="933" r:id="rId6"/>
    <p:sldId id="936" r:id="rId7"/>
    <p:sldId id="848" r:id="rId8"/>
    <p:sldId id="929" r:id="rId9"/>
    <p:sldId id="849" r:id="rId10"/>
    <p:sldId id="951" r:id="rId11"/>
    <p:sldId id="922" r:id="rId12"/>
    <p:sldId id="928" r:id="rId13"/>
    <p:sldId id="930" r:id="rId14"/>
    <p:sldId id="923" r:id="rId15"/>
    <p:sldId id="927" r:id="rId16"/>
    <p:sldId id="950" r:id="rId17"/>
    <p:sldId id="935" r:id="rId18"/>
    <p:sldId id="934" r:id="rId19"/>
    <p:sldId id="943" r:id="rId20"/>
    <p:sldId id="953" r:id="rId21"/>
    <p:sldId id="954" r:id="rId22"/>
    <p:sldId id="955" r:id="rId23"/>
    <p:sldId id="941" r:id="rId24"/>
    <p:sldId id="940" r:id="rId25"/>
    <p:sldId id="937" r:id="rId26"/>
    <p:sldId id="938" r:id="rId27"/>
    <p:sldId id="939" r:id="rId28"/>
    <p:sldId id="952" r:id="rId29"/>
    <p:sldId id="944" r:id="rId30"/>
    <p:sldId id="945" r:id="rId31"/>
    <p:sldId id="956" r:id="rId32"/>
    <p:sldId id="924" r:id="rId33"/>
  </p:sldIdLst>
  <p:sldSz cx="9144000" cy="6858000" type="screen4x3"/>
  <p:notesSz cx="6797675" cy="9926638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A30"/>
    <a:srgbClr val="406240"/>
    <a:srgbClr val="006664"/>
    <a:srgbClr val="A40000"/>
    <a:srgbClr val="FF9900"/>
    <a:srgbClr val="79BAE7"/>
    <a:srgbClr val="FFFFFF"/>
    <a:srgbClr val="FFB7B7"/>
    <a:srgbClr val="0066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99028" autoAdjust="0"/>
  </p:normalViewPr>
  <p:slideViewPr>
    <p:cSldViewPr>
      <p:cViewPr>
        <p:scale>
          <a:sx n="90" d="100"/>
          <a:sy n="90" d="100"/>
        </p:scale>
        <p:origin x="-40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0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44973" cy="49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2" tIns="45601" rIns="91202" bIns="45601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42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120" y="3"/>
            <a:ext cx="2944972" cy="49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2" tIns="45601" rIns="91202" bIns="4560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42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964"/>
            <a:ext cx="2944973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2" tIns="45601" rIns="91202" bIns="45601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42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120" y="9428964"/>
            <a:ext cx="2944972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2" tIns="45601" rIns="91202" bIns="4560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F224BDA-D080-47B6-9E08-E5989FF61B0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191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44973" cy="49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2" tIns="45601" rIns="91202" bIns="45601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20" y="3"/>
            <a:ext cx="2944972" cy="49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2" tIns="45601" rIns="91202" bIns="4560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12" y="4715272"/>
            <a:ext cx="5438456" cy="44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2" tIns="45601" rIns="91202" bIns="45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964"/>
            <a:ext cx="2944973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2" tIns="45601" rIns="91202" bIns="45601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20" y="9428964"/>
            <a:ext cx="2944972" cy="49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2" tIns="45601" rIns="91202" bIns="4560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2724585-09D0-4679-BA44-9159E147328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4849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51430" y="9428310"/>
            <a:ext cx="2944644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89" tIns="47044" rIns="94089" bIns="47044" anchor="b"/>
          <a:lstStyle/>
          <a:p>
            <a:pPr algn="r"/>
            <a:fld id="{33A139AD-BAC6-4C40-9A74-756EE1B65CFD}" type="slidenum">
              <a:rPr lang="pl-PL" altLang="pl-PL" sz="1200">
                <a:latin typeface="Calibri" pitchFamily="34" charset="0"/>
              </a:rPr>
              <a:pPr algn="r"/>
              <a:t>1</a:t>
            </a:fld>
            <a:endParaRPr lang="pl-PL" altLang="pl-PL" sz="1200" dirty="0">
              <a:latin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51430" y="9428310"/>
            <a:ext cx="2944644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89" tIns="47044" rIns="94089" bIns="47044" anchor="b"/>
          <a:lstStyle/>
          <a:p>
            <a:pPr algn="r"/>
            <a:fld id="{22C0708C-D48B-472B-9294-0185721E7347}" type="slidenum">
              <a:rPr lang="pl-PL" altLang="pl-PL" sz="1200">
                <a:latin typeface="Calibri" pitchFamily="34" charset="0"/>
              </a:rPr>
              <a:pPr algn="r"/>
              <a:t>7</a:t>
            </a:fld>
            <a:endParaRPr lang="pl-PL" altLang="pl-PL" sz="1200" dirty="0">
              <a:latin typeface="Calibri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51430" y="9428310"/>
            <a:ext cx="2944644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89" tIns="47044" rIns="94089" bIns="47044" anchor="b"/>
          <a:lstStyle/>
          <a:p>
            <a:pPr algn="r"/>
            <a:fld id="{1B8990BF-CA30-40A7-A3BC-C9D58E9BEC51}" type="slidenum">
              <a:rPr lang="pl-PL" altLang="pl-PL" sz="1200">
                <a:latin typeface="Calibri" pitchFamily="34" charset="0"/>
              </a:rPr>
              <a:pPr algn="r"/>
              <a:t>9</a:t>
            </a:fld>
            <a:endParaRPr lang="pl-PL" altLang="pl-PL" sz="1200" dirty="0">
              <a:latin typeface="Calibri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51430" y="9428310"/>
            <a:ext cx="2944644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89" tIns="47044" rIns="94089" bIns="47044" anchor="b"/>
          <a:lstStyle/>
          <a:p>
            <a:pPr algn="r"/>
            <a:fld id="{22C0708C-D48B-472B-9294-0185721E7347}" type="slidenum">
              <a:rPr lang="pl-PL" altLang="pl-PL" sz="1200">
                <a:latin typeface="Calibri" pitchFamily="34" charset="0"/>
              </a:rPr>
              <a:pPr algn="r"/>
              <a:t>11</a:t>
            </a:fld>
            <a:endParaRPr lang="pl-PL" altLang="pl-PL" sz="1200" dirty="0">
              <a:latin typeface="Calibri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51430" y="9428310"/>
            <a:ext cx="2944644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89" tIns="47044" rIns="94089" bIns="47044" anchor="b"/>
          <a:lstStyle/>
          <a:p>
            <a:pPr algn="r"/>
            <a:fld id="{22C0708C-D48B-472B-9294-0185721E7347}" type="slidenum">
              <a:rPr lang="pl-PL" altLang="pl-PL" sz="1200">
                <a:latin typeface="Calibri" pitchFamily="34" charset="0"/>
              </a:rPr>
              <a:pPr algn="r"/>
              <a:t>14</a:t>
            </a:fld>
            <a:endParaRPr lang="pl-PL" altLang="pl-PL" sz="1200" dirty="0">
              <a:latin typeface="Calibri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51430" y="9428310"/>
            <a:ext cx="2944644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89" tIns="47044" rIns="94089" bIns="47044" anchor="b"/>
          <a:lstStyle/>
          <a:p>
            <a:pPr algn="r"/>
            <a:fld id="{22C0708C-D48B-472B-9294-0185721E7347}" type="slidenum">
              <a:rPr lang="pl-PL" altLang="pl-PL" sz="1200">
                <a:latin typeface="Calibri" pitchFamily="34" charset="0"/>
              </a:rPr>
              <a:pPr algn="r"/>
              <a:t>32</a:t>
            </a:fld>
            <a:endParaRPr lang="pl-PL" altLang="pl-PL" sz="1200" dirty="0">
              <a:latin typeface="Calibri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400" b="1">
                <a:latin typeface="Cambria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20713"/>
            <a:ext cx="1943100" cy="5475287"/>
          </a:xfrm>
        </p:spPr>
        <p:txBody>
          <a:bodyPr vert="eaVert"/>
          <a:lstStyle>
            <a:lvl1pPr>
              <a:defRPr sz="2000">
                <a:latin typeface="Cambria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4213" y="620713"/>
            <a:ext cx="5678487" cy="5475287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l-PL" noProof="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>
            <a:lvl1pPr>
              <a:defRPr sz="2400" b="1">
                <a:latin typeface="Cambria" pitchFamily="18" charset="0"/>
                <a:cs typeface="Times New Roman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>
            <a:lvl1pPr>
              <a:defRPr>
                <a:latin typeface="Cambria" pitchFamily="18" charset="0"/>
                <a:cs typeface="Times New Roman" pitchFamily="18" charset="0"/>
              </a:defRPr>
            </a:lvl1pPr>
          </a:lstStyle>
          <a:p>
            <a:pPr lvl="0"/>
            <a:endParaRPr lang="pl-PL" noProof="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>
            <a:lvl1pPr>
              <a:defRPr sz="2400" b="1">
                <a:latin typeface="Cambria" pitchFamily="18" charset="0"/>
                <a:cs typeface="Times New Roman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>
            <a:lvl1pPr>
              <a:defRPr>
                <a:latin typeface="Cambria" pitchFamily="18" charset="0"/>
                <a:cs typeface="Times New Roman" pitchFamily="18" charset="0"/>
              </a:defRPr>
            </a:lvl1pPr>
          </a:lstStyle>
          <a:p>
            <a:pPr lvl="0"/>
            <a:endParaRPr lang="pl-PL" noProof="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>
            <a:lvl1pPr>
              <a:defRPr sz="2400" b="1">
                <a:latin typeface="Cambria" pitchFamily="18" charset="0"/>
                <a:cs typeface="Times New Roman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000">
                <a:latin typeface="Cambria" pitchFamily="18" charset="0"/>
                <a:cs typeface="Times New Roman" pitchFamily="18" charset="0"/>
              </a:defRPr>
            </a:lvl1pPr>
            <a:lvl2pPr>
              <a:defRPr sz="2000">
                <a:latin typeface="Cambria" pitchFamily="18" charset="0"/>
                <a:cs typeface="Times New Roman" pitchFamily="18" charset="0"/>
              </a:defRPr>
            </a:lvl2pPr>
            <a:lvl3pPr>
              <a:defRPr sz="2000">
                <a:latin typeface="Cambria" pitchFamily="18" charset="0"/>
                <a:cs typeface="Times New Roman" pitchFamily="18" charset="0"/>
              </a:defRPr>
            </a:lvl3pPr>
            <a:lvl4pPr>
              <a:defRPr sz="2000">
                <a:latin typeface="Cambria" pitchFamily="18" charset="0"/>
                <a:cs typeface="Times New Roman" pitchFamily="18" charset="0"/>
              </a:defRPr>
            </a:lvl4pPr>
            <a:lvl5pPr>
              <a:defRPr sz="2000">
                <a:latin typeface="Cambria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000">
                <a:latin typeface="Cambria" pitchFamily="18" charset="0"/>
                <a:cs typeface="Times New Roman" pitchFamily="18" charset="0"/>
              </a:defRPr>
            </a:lvl1pPr>
            <a:lvl2pPr>
              <a:defRPr sz="2000">
                <a:latin typeface="Cambria" pitchFamily="18" charset="0"/>
                <a:cs typeface="Times New Roman" pitchFamily="18" charset="0"/>
              </a:defRPr>
            </a:lvl2pPr>
            <a:lvl3pPr>
              <a:defRPr sz="2000">
                <a:latin typeface="Cambria" pitchFamily="18" charset="0"/>
                <a:cs typeface="Times New Roman" pitchFamily="18" charset="0"/>
              </a:defRPr>
            </a:lvl3pPr>
            <a:lvl4pPr>
              <a:defRPr sz="2000">
                <a:latin typeface="Cambria" pitchFamily="18" charset="0"/>
                <a:cs typeface="Times New Roman" pitchFamily="18" charset="0"/>
              </a:defRPr>
            </a:lvl4pPr>
            <a:lvl5pPr>
              <a:defRPr sz="2000">
                <a:latin typeface="Cambria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>
                <a:latin typeface="Cambria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000" b="1" cap="all">
                <a:latin typeface="Cambria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>
                <a:latin typeface="Cambria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56990"/>
          </a:xfrm>
        </p:spPr>
        <p:txBody>
          <a:bodyPr/>
          <a:lstStyle>
            <a:lvl1pPr>
              <a:defRPr sz="2400" b="1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>
                <a:latin typeface="Cambria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mbria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mbria" pitchFamily="18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 wzorca tytułu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sp>
        <p:nvSpPr>
          <p:cNvPr id="1690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16700"/>
            <a:ext cx="568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i="1" smtClean="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90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7763" y="6616700"/>
            <a:ext cx="2665412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690632" name="Line 8"/>
          <p:cNvSpPr>
            <a:spLocks noChangeShapeType="1"/>
          </p:cNvSpPr>
          <p:nvPr/>
        </p:nvSpPr>
        <p:spPr bwMode="auto">
          <a:xfrm>
            <a:off x="1116013" y="620713"/>
            <a:ext cx="6769100" cy="0"/>
          </a:xfrm>
          <a:prstGeom prst="line">
            <a:avLst/>
          </a:prstGeom>
          <a:noFill/>
          <a:ln w="57150" cmpd="thickThin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dirty="0">
              <a:latin typeface="Cambria" pitchFamily="18" charset="0"/>
            </a:endParaRPr>
          </a:p>
        </p:txBody>
      </p:sp>
      <p:sp>
        <p:nvSpPr>
          <p:cNvPr id="1690633" name="Line 9"/>
          <p:cNvSpPr>
            <a:spLocks noChangeShapeType="1"/>
          </p:cNvSpPr>
          <p:nvPr/>
        </p:nvSpPr>
        <p:spPr bwMode="auto">
          <a:xfrm>
            <a:off x="179388" y="1125538"/>
            <a:ext cx="0" cy="5038725"/>
          </a:xfrm>
          <a:prstGeom prst="line">
            <a:avLst/>
          </a:prstGeom>
          <a:noFill/>
          <a:ln w="57150" cmpd="thickThin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dirty="0"/>
          </a:p>
        </p:txBody>
      </p:sp>
      <p:sp>
        <p:nvSpPr>
          <p:cNvPr id="1690634" name="AutoShape 10"/>
          <p:cNvSpPr>
            <a:spLocks noChangeArrowheads="1"/>
          </p:cNvSpPr>
          <p:nvPr/>
        </p:nvSpPr>
        <p:spPr bwMode="auto">
          <a:xfrm>
            <a:off x="1115616" y="116632"/>
            <a:ext cx="6119812" cy="2889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dirty="0"/>
          </a:p>
        </p:txBody>
      </p:sp>
      <p:sp>
        <p:nvSpPr>
          <p:cNvPr id="1690635" name="AutoShape 11"/>
          <p:cNvSpPr>
            <a:spLocks noChangeArrowheads="1"/>
          </p:cNvSpPr>
          <p:nvPr/>
        </p:nvSpPr>
        <p:spPr bwMode="auto">
          <a:xfrm>
            <a:off x="1187450" y="187325"/>
            <a:ext cx="6121400" cy="2889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Agencja Restrukturyzacji</a:t>
            </a:r>
            <a:r>
              <a:rPr lang="pl-PL" sz="1400" baseline="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i Modernizacji Rolnictwa</a:t>
            </a:r>
            <a:endParaRPr lang="pl-PL" sz="14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690636" name="Line 12"/>
          <p:cNvSpPr>
            <a:spLocks noChangeShapeType="1"/>
          </p:cNvSpPr>
          <p:nvPr/>
        </p:nvSpPr>
        <p:spPr bwMode="auto">
          <a:xfrm>
            <a:off x="179388" y="1125538"/>
            <a:ext cx="936625" cy="0"/>
          </a:xfrm>
          <a:prstGeom prst="line">
            <a:avLst/>
          </a:prstGeom>
          <a:noFill/>
          <a:ln w="57150" cmpd="thinThick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dirty="0"/>
          </a:p>
        </p:txBody>
      </p:sp>
      <p:sp>
        <p:nvSpPr>
          <p:cNvPr id="1690637" name="Line 13"/>
          <p:cNvSpPr>
            <a:spLocks noChangeShapeType="1"/>
          </p:cNvSpPr>
          <p:nvPr/>
        </p:nvSpPr>
        <p:spPr bwMode="auto">
          <a:xfrm flipV="1">
            <a:off x="1116013" y="620713"/>
            <a:ext cx="0" cy="504825"/>
          </a:xfrm>
          <a:prstGeom prst="line">
            <a:avLst/>
          </a:prstGeom>
          <a:noFill/>
          <a:ln w="57150" cmpd="thinThick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>
              <a:lumMod val="50000"/>
            </a:schemeClr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4102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4104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/>
          </a:p>
        </p:txBody>
      </p:sp>
      <p:sp>
        <p:nvSpPr>
          <p:cNvPr id="3083" name="Rectangle 3"/>
          <p:cNvSpPr>
            <a:spLocks/>
          </p:cNvSpPr>
          <p:nvPr/>
        </p:nvSpPr>
        <p:spPr bwMode="auto">
          <a:xfrm>
            <a:off x="395288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defRPr/>
            </a:pPr>
            <a:r>
              <a:rPr lang="pl-PL" altLang="pl-PL" sz="2000" b="1" dirty="0">
                <a:latin typeface="Arial" charset="0"/>
                <a:cs typeface="+mn-cs"/>
              </a:rPr>
              <a:t>	</a:t>
            </a:r>
          </a:p>
          <a:p>
            <a:pPr lvl="1">
              <a:defRPr/>
            </a:pPr>
            <a:r>
              <a:rPr lang="pl-PL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Program Rozwoju Obszarów Wiejskich 2014 – 2020</a:t>
            </a:r>
          </a:p>
          <a:p>
            <a:pPr>
              <a:defRPr/>
            </a:pPr>
            <a:endParaRPr lang="pl-PL" sz="3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l-PL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Działanie </a:t>
            </a:r>
          </a:p>
          <a:p>
            <a:pPr>
              <a:spcBef>
                <a:spcPts val="600"/>
              </a:spcBef>
              <a:defRPr/>
            </a:pPr>
            <a:r>
              <a:rPr lang="pl-PL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„Inwestycje w środki trwałe”</a:t>
            </a:r>
          </a:p>
          <a:p>
            <a:pPr>
              <a:defRPr/>
            </a:pPr>
            <a:endParaRPr lang="pl-PL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l-PL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Poddziałanie </a:t>
            </a:r>
            <a:endParaRPr lang="en-GB" sz="3200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Prostokąt zaokrąglony 9"/>
          <p:cNvSpPr/>
          <p:nvPr/>
        </p:nvSpPr>
        <p:spPr bwMode="auto">
          <a:xfrm>
            <a:off x="971600" y="4221088"/>
            <a:ext cx="7488832" cy="1008112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pl-PL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„Wsparcie inwestycji w przetwarzanie produktów rolnych, obrót nimi lub ich rozwój”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99592" y="1844824"/>
            <a:ext cx="6912768" cy="3998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 algn="l">
              <a:spcBef>
                <a:spcPts val="1100"/>
              </a:spcBef>
              <a:buFont typeface="Arial" pitchFamily="34" charset="0"/>
              <a:buChar char="•"/>
              <a:defRPr/>
            </a:pPr>
            <a:r>
              <a:rPr lang="pl-PL" b="1" dirty="0" smtClean="0">
                <a:latin typeface="Cambria" pitchFamily="18" charset="0"/>
              </a:rPr>
              <a:t>operacje nie mogą dotyczyć sprzedaży detalicznej  (z wyjątkiem  rolników).</a:t>
            </a:r>
          </a:p>
          <a:p>
            <a:pPr marL="176213" indent="-176213" algn="l">
              <a:spcBef>
                <a:spcPts val="1100"/>
              </a:spcBef>
              <a:buFont typeface="Arial" pitchFamily="34" charset="0"/>
              <a:buChar char="•"/>
              <a:defRPr/>
            </a:pPr>
            <a:r>
              <a:rPr lang="pl-PL" b="1" dirty="0" smtClean="0">
                <a:latin typeface="Cambria" pitchFamily="18" charset="0"/>
              </a:rPr>
              <a:t>operacje nie mogą dotyczyć uboju na dużą skalę.</a:t>
            </a:r>
          </a:p>
          <a:p>
            <a:pPr marL="176213" indent="-176213" algn="l">
              <a:spcBef>
                <a:spcPts val="1100"/>
              </a:spcBef>
              <a:buFont typeface="Arial" pitchFamily="34" charset="0"/>
              <a:buChar char="•"/>
              <a:defRPr/>
            </a:pPr>
            <a:r>
              <a:rPr lang="pl-PL" b="1" dirty="0" smtClean="0">
                <a:latin typeface="Cambria" pitchFamily="18" charset="0"/>
              </a:rPr>
              <a:t>wsparcie nie może dotyczyć budowy nowych zakładów  sektorów PKD wskazanych w załączniku nr . 2 do rozporządzenia wykonawczego (nie dotyczy rolników).</a:t>
            </a:r>
          </a:p>
          <a:p>
            <a:pPr marL="176213" indent="-176213" algn="l">
              <a:spcBef>
                <a:spcPts val="1100"/>
              </a:spcBef>
              <a:buFont typeface="Arial" pitchFamily="34" charset="0"/>
              <a:buChar char="•"/>
              <a:defRPr/>
            </a:pPr>
            <a:r>
              <a:rPr lang="pl-PL" b="1" i="1" dirty="0" smtClean="0">
                <a:latin typeface="+mn-lt"/>
              </a:rPr>
              <a:t>Przez nowy zakład rozumie się:</a:t>
            </a:r>
          </a:p>
          <a:p>
            <a:pPr marL="176213" indent="-176213" algn="l">
              <a:spcBef>
                <a:spcPts val="1100"/>
              </a:spcBef>
              <a:defRPr/>
            </a:pPr>
            <a:r>
              <a:rPr lang="pl-PL" b="1" i="1" dirty="0" smtClean="0">
                <a:latin typeface="+mn-lt"/>
              </a:rPr>
              <a:t>	budowę nowych zakładów obejmujących budynki lub budowle wraz z instalacjami, w których w dniu składania wniosku o przyznanie pomocy nie jest prowadzona działalność w zakresie przetwarzania i wprowadzania do obrotu żywności, a rozpoczęcie prowadzenia działalności nastąpiłoby w wyniku realizacji operacji.</a:t>
            </a:r>
          </a:p>
          <a:p>
            <a:pPr marL="176213" indent="-176213" algn="l">
              <a:spcBef>
                <a:spcPts val="1100"/>
              </a:spcBef>
              <a:buFont typeface="Arial" pitchFamily="34" charset="0"/>
              <a:buChar char="•"/>
              <a:defRPr/>
            </a:pPr>
            <a:endParaRPr lang="pl-PL" b="1" dirty="0" smtClean="0">
              <a:latin typeface="Cambria" pitchFamily="18" charset="0"/>
            </a:endParaRPr>
          </a:p>
        </p:txBody>
      </p:sp>
      <p:sp>
        <p:nvSpPr>
          <p:cNvPr id="5" name="Prostokąt zaokrąglony 4"/>
          <p:cNvSpPr/>
          <p:nvPr/>
        </p:nvSpPr>
        <p:spPr bwMode="auto">
          <a:xfrm>
            <a:off x="1835696" y="980728"/>
            <a:ext cx="6048672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defTabSz="1066800">
              <a:spcAft>
                <a:spcPts val="300"/>
              </a:spcAft>
              <a:defRPr/>
            </a:pPr>
            <a:r>
              <a:rPr lang="pl-PL" b="1" dirty="0" smtClean="0"/>
              <a:t>WARUNKI</a:t>
            </a:r>
            <a:endParaRPr lang="pl-P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26630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252413" y="188913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endParaRPr lang="en-GB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633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/>
          </a:p>
        </p:txBody>
      </p:sp>
      <p:sp>
        <p:nvSpPr>
          <p:cNvPr id="9227" name="Rectangle 3"/>
          <p:cNvSpPr>
            <a:spLocks/>
          </p:cNvSpPr>
          <p:nvPr/>
        </p:nvSpPr>
        <p:spPr bwMode="auto">
          <a:xfrm>
            <a:off x="200025" y="822325"/>
            <a:ext cx="8642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endParaRPr lang="pl-PL" sz="1500" dirty="0">
              <a:latin typeface="+mn-lt"/>
              <a:cs typeface="+mn-cs"/>
            </a:endParaRPr>
          </a:p>
          <a:p>
            <a:pPr algn="just">
              <a:defRPr/>
            </a:pPr>
            <a:endParaRPr lang="pl-PL" sz="1500" dirty="0" smtClean="0">
              <a:latin typeface="+mn-lt"/>
              <a:cs typeface="+mn-cs"/>
            </a:endParaRPr>
          </a:p>
          <a:p>
            <a:pPr algn="just">
              <a:defRPr/>
            </a:pPr>
            <a:endParaRPr lang="pl-PL" sz="1500" dirty="0">
              <a:latin typeface="+mn-lt"/>
            </a:endParaRPr>
          </a:p>
          <a:p>
            <a:pPr algn="just">
              <a:defRPr/>
            </a:pPr>
            <a:endParaRPr lang="pl-PL" sz="1500" dirty="0" smtClean="0">
              <a:latin typeface="+mn-lt"/>
              <a:cs typeface="+mn-cs"/>
            </a:endParaRPr>
          </a:p>
          <a:p>
            <a:pPr algn="just">
              <a:defRPr/>
            </a:pPr>
            <a:endParaRPr lang="pl-PL" sz="1500" dirty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1500" dirty="0">
              <a:latin typeface="+mn-lt"/>
              <a:cs typeface="+mn-cs"/>
            </a:endParaRPr>
          </a:p>
          <a:p>
            <a:pPr algn="l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 smtClean="0"/>
              <a:t>                                                                  </a:t>
            </a:r>
          </a:p>
          <a:p>
            <a:pPr lvl="0" algn="just"/>
            <a:r>
              <a:rPr lang="pl-PL" b="1" dirty="0" smtClean="0"/>
              <a:t>- </a:t>
            </a:r>
            <a:r>
              <a:rPr lang="pl-P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300 tys. zł</a:t>
            </a:r>
            <a:r>
              <a:rPr lang="pl-PL" b="1" dirty="0"/>
              <a:t>, w przypadku rolnika, domownika lub małżonka rolnika, rozpoczynającego działalność objętą wsparciem;</a:t>
            </a:r>
          </a:p>
          <a:p>
            <a:pPr lvl="0" algn="just"/>
            <a:endParaRPr lang="pl-PL" b="1" dirty="0"/>
          </a:p>
          <a:p>
            <a:pPr lvl="0" algn="just"/>
            <a:r>
              <a:rPr lang="pl-PL" b="1" dirty="0"/>
              <a:t>-  </a:t>
            </a:r>
            <a:r>
              <a:rPr lang="pl-P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 mln zł</a:t>
            </a:r>
            <a:r>
              <a:rPr lang="pl-PL" b="1" dirty="0"/>
              <a:t>, w przypadku przedsiębiorstw zajmujących się przetwarzaniem i wprowadzaniem do obrotu produktów rolnych;</a:t>
            </a:r>
          </a:p>
          <a:p>
            <a:pPr lvl="0" algn="just">
              <a:buFontTx/>
              <a:buChar char="-"/>
            </a:pPr>
            <a:endParaRPr lang="pl-PL" b="1" dirty="0"/>
          </a:p>
          <a:p>
            <a:pPr lvl="0" algn="just"/>
            <a:r>
              <a:rPr lang="pl-PL" b="1" dirty="0"/>
              <a:t>-</a:t>
            </a:r>
            <a:r>
              <a:rPr lang="pl-P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15 mln zł</a:t>
            </a:r>
            <a:r>
              <a:rPr lang="pl-PL" b="1" dirty="0"/>
              <a:t>, w przypadku przedsiębiorstwa będącego związkiem grup producentów rolnych lub zrzeszeniem organizacji producentów w rozumieniu przepisów ustawy o grupach producentów rolnych i ich związkach.</a:t>
            </a:r>
          </a:p>
          <a:p>
            <a:pPr algn="just">
              <a:defRPr/>
            </a:pPr>
            <a:endParaRPr lang="pl-PL" sz="1800" b="1" dirty="0">
              <a:latin typeface="+mn-lt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1500" dirty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1500" dirty="0">
              <a:latin typeface="+mn-lt"/>
              <a:cs typeface="+mn-cs"/>
            </a:endParaRPr>
          </a:p>
          <a:p>
            <a:pPr algn="just">
              <a:defRPr/>
            </a:pPr>
            <a:endParaRPr lang="pl-PL" sz="1500" dirty="0">
              <a:latin typeface="+mn-lt"/>
              <a:cs typeface="+mn-cs"/>
            </a:endParaRPr>
          </a:p>
          <a:p>
            <a:pPr marL="265113" indent="-177800" algn="just">
              <a:spcBef>
                <a:spcPts val="300"/>
              </a:spcBef>
              <a:defRPr/>
            </a:pPr>
            <a:endParaRPr lang="pl-PL" sz="1400" b="1" dirty="0" smtClean="0">
              <a:latin typeface="+mn-lt"/>
              <a:cs typeface="+mn-cs"/>
            </a:endParaRPr>
          </a:p>
          <a:p>
            <a:pPr marL="265113" indent="-177800" algn="just">
              <a:spcBef>
                <a:spcPts val="300"/>
              </a:spcBef>
              <a:defRPr/>
            </a:pPr>
            <a:endParaRPr lang="pl-PL" sz="1400" b="1" dirty="0" smtClean="0">
              <a:latin typeface="+mn-lt"/>
            </a:endParaRPr>
          </a:p>
          <a:p>
            <a:pPr marL="265113" indent="-177800" algn="just">
              <a:spcBef>
                <a:spcPts val="300"/>
              </a:spcBef>
              <a:defRPr/>
            </a:pPr>
            <a:endParaRPr lang="pl-PL" sz="1400" b="1" dirty="0" smtClean="0">
              <a:latin typeface="+mn-lt"/>
              <a:cs typeface="+mn-cs"/>
            </a:endParaRPr>
          </a:p>
          <a:p>
            <a:pPr marL="87313" algn="just">
              <a:spcBef>
                <a:spcPts val="300"/>
              </a:spcBef>
              <a:defRPr/>
            </a:pPr>
            <a:endParaRPr lang="pl-PL" sz="1500" dirty="0">
              <a:latin typeface="+mn-lt"/>
              <a:cs typeface="+mn-cs"/>
            </a:endParaRPr>
          </a:p>
        </p:txBody>
      </p:sp>
      <p:sp>
        <p:nvSpPr>
          <p:cNvPr id="17" name="Symbol zastępczy numeru slajd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B9A6F-9E1B-4534-A3E8-DE28FD0DED02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6" name="Prostokąt zaokrąglony 15"/>
          <p:cNvSpPr/>
          <p:nvPr/>
        </p:nvSpPr>
        <p:spPr bwMode="auto">
          <a:xfrm>
            <a:off x="1403648" y="1124744"/>
            <a:ext cx="6264696" cy="792088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defTabSz="1066800">
              <a:spcAft>
                <a:spcPts val="300"/>
              </a:spcAft>
              <a:defRPr/>
            </a:pPr>
            <a:r>
              <a:rPr lang="pl-PL" b="1" dirty="0" smtClean="0"/>
              <a:t>WYSOKOŚĆ WSPARCIA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6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27584" y="1700808"/>
            <a:ext cx="734481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>
              <a:latin typeface="+mn-lt"/>
            </a:endParaRPr>
          </a:p>
          <a:p>
            <a:pPr algn="l">
              <a:lnSpc>
                <a:spcPct val="90000"/>
              </a:lnSpc>
              <a:buFontTx/>
              <a:buNone/>
            </a:pPr>
            <a:r>
              <a:rPr lang="pl-PL" b="1" dirty="0">
                <a:latin typeface="+mn-lt"/>
              </a:rPr>
              <a:t>Projekty:</a:t>
            </a:r>
          </a:p>
          <a:p>
            <a:pPr lvl="1" algn="l">
              <a:lnSpc>
                <a:spcPct val="90000"/>
              </a:lnSpc>
              <a:spcBef>
                <a:spcPts val="600"/>
              </a:spcBef>
            </a:pPr>
            <a:r>
              <a:rPr lang="pl-PL" b="1" dirty="0" smtClean="0">
                <a:latin typeface="+mn-lt"/>
              </a:rPr>
              <a:t>- jednoetapowe</a:t>
            </a:r>
            <a:endParaRPr lang="pl-PL" b="1" dirty="0">
              <a:latin typeface="+mn-lt"/>
            </a:endParaRPr>
          </a:p>
          <a:p>
            <a:pPr lvl="1" algn="l">
              <a:lnSpc>
                <a:spcPct val="90000"/>
              </a:lnSpc>
            </a:pPr>
            <a:endParaRPr lang="pl-PL" b="1" dirty="0">
              <a:latin typeface="+mn-lt"/>
            </a:endParaRPr>
          </a:p>
          <a:p>
            <a:pPr lvl="1" algn="l">
              <a:lnSpc>
                <a:spcPct val="90000"/>
              </a:lnSpc>
            </a:pPr>
            <a:r>
              <a:rPr lang="pl-PL" b="1" dirty="0" smtClean="0">
                <a:latin typeface="+mn-lt"/>
              </a:rPr>
              <a:t>- max</a:t>
            </a:r>
            <a:r>
              <a:rPr lang="pl-PL" b="1" dirty="0">
                <a:latin typeface="+mn-lt"/>
              </a:rPr>
              <a:t>. dwuetapowe – w przypadku, gdy kwota pomocy finansowej nie przekracza 3 mln PLN</a:t>
            </a:r>
          </a:p>
          <a:p>
            <a:pPr lvl="1" algn="l">
              <a:lnSpc>
                <a:spcPct val="90000"/>
              </a:lnSpc>
            </a:pPr>
            <a:endParaRPr lang="pl-PL" b="1" dirty="0">
              <a:latin typeface="+mn-lt"/>
            </a:endParaRPr>
          </a:p>
          <a:p>
            <a:pPr lvl="1" algn="l">
              <a:lnSpc>
                <a:spcPct val="90000"/>
              </a:lnSpc>
            </a:pPr>
            <a:r>
              <a:rPr lang="pl-PL" b="1" dirty="0" smtClean="0">
                <a:latin typeface="+mn-lt"/>
              </a:rPr>
              <a:t>- max</a:t>
            </a:r>
            <a:r>
              <a:rPr lang="pl-PL" b="1" dirty="0">
                <a:latin typeface="+mn-lt"/>
              </a:rPr>
              <a:t>. czteroetapowe - w przypadku, gdy kwota pomocy finansowej przekracza 3 mln PLN</a:t>
            </a:r>
          </a:p>
          <a:p>
            <a:pPr lvl="1" algn="l">
              <a:lnSpc>
                <a:spcPct val="90000"/>
              </a:lnSpc>
            </a:pPr>
            <a:endParaRPr lang="pl-PL" b="1" dirty="0">
              <a:latin typeface="+mn-lt"/>
            </a:endParaRPr>
          </a:p>
          <a:p>
            <a:pPr lvl="1" algn="l">
              <a:lnSpc>
                <a:spcPct val="90000"/>
              </a:lnSpc>
            </a:pPr>
            <a:r>
              <a:rPr lang="pl-PL" b="1" dirty="0" smtClean="0">
                <a:latin typeface="+mn-lt"/>
              </a:rPr>
              <a:t>- max</a:t>
            </a:r>
            <a:r>
              <a:rPr lang="pl-PL" b="1" dirty="0">
                <a:latin typeface="+mn-lt"/>
              </a:rPr>
              <a:t>. 5 etapów – dla zadań będących przedmiotem leasingu</a:t>
            </a:r>
          </a:p>
          <a:p>
            <a:pPr algn="just"/>
            <a:endParaRPr lang="pl-PL" sz="2000" b="1" dirty="0"/>
          </a:p>
        </p:txBody>
      </p:sp>
      <p:sp>
        <p:nvSpPr>
          <p:cNvPr id="5" name="Prostokąt 4"/>
          <p:cNvSpPr/>
          <p:nvPr/>
        </p:nvSpPr>
        <p:spPr>
          <a:xfrm>
            <a:off x="1115616" y="4869160"/>
            <a:ext cx="71287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pl-PL" sz="1800" b="1" dirty="0" smtClean="0"/>
              <a:t>Uwaga: </a:t>
            </a:r>
            <a:r>
              <a:rPr lang="pl-PL" b="1" dirty="0" smtClean="0">
                <a:latin typeface="Cambria" pitchFamily="18" charset="0"/>
              </a:rPr>
              <a:t> zakończenie realizacji projektu i złożenie wniosku o płatność ostateczną nie później niż do dnia 30 czerwca 2023r</a:t>
            </a:r>
            <a:endParaRPr lang="pl-PL" b="1" dirty="0">
              <a:latin typeface="Cambria" pitchFamily="18" charset="0"/>
            </a:endParaRPr>
          </a:p>
        </p:txBody>
      </p:sp>
      <p:sp>
        <p:nvSpPr>
          <p:cNvPr id="6" name="Prostokąt zaokrąglony 5"/>
          <p:cNvSpPr/>
          <p:nvPr/>
        </p:nvSpPr>
        <p:spPr bwMode="auto">
          <a:xfrm>
            <a:off x="1403648" y="1124744"/>
            <a:ext cx="6264696" cy="792088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defTabSz="1066800">
              <a:spcAft>
                <a:spcPts val="300"/>
              </a:spcAft>
              <a:defRPr/>
            </a:pPr>
            <a:r>
              <a:rPr lang="pl-PL" b="1" dirty="0" smtClean="0"/>
              <a:t>ETAPY REALIZACJI PROJEKTU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05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7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95536" y="1772816"/>
            <a:ext cx="8136904" cy="348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/>
              <a:t>Leasing</a:t>
            </a:r>
          </a:p>
          <a:p>
            <a:endParaRPr lang="pl-PL" b="1" u="sng" dirty="0"/>
          </a:p>
          <a:p>
            <a:endParaRPr lang="pl-PL" u="sng" dirty="0"/>
          </a:p>
          <a:p>
            <a:pPr marL="609600" indent="-609600" algn="l">
              <a:lnSpc>
                <a:spcPct val="90000"/>
              </a:lnSpc>
              <a:buFontTx/>
              <a:buNone/>
            </a:pPr>
            <a:endParaRPr lang="pl-PL" b="1" dirty="0"/>
          </a:p>
          <a:p>
            <a:pPr marL="609600" indent="-609600" algn="l">
              <a:lnSpc>
                <a:spcPct val="90000"/>
              </a:lnSpc>
              <a:buFontTx/>
              <a:buNone/>
            </a:pPr>
            <a:r>
              <a:rPr lang="pl-PL" b="1" dirty="0"/>
              <a:t>Zadania objęte leasingiem:</a:t>
            </a:r>
          </a:p>
          <a:p>
            <a:pPr marL="609600" indent="-609600" algn="l">
              <a:lnSpc>
                <a:spcPct val="90000"/>
              </a:lnSpc>
              <a:buFontTx/>
              <a:buNone/>
            </a:pPr>
            <a:endParaRPr lang="pl-PL" b="1" dirty="0"/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pl-PL" b="1" dirty="0"/>
              <a:t>Maksymalny termin realizacji projektu – 60 miesięcy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endParaRPr lang="pl-PL" b="1" dirty="0"/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pl-PL" b="1" dirty="0"/>
              <a:t>Maksymalna liczba etapów –</a:t>
            </a:r>
            <a:r>
              <a:rPr lang="pl-P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5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endParaRPr lang="pl-PL" b="1" dirty="0"/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pl-PL" b="1" dirty="0"/>
              <a:t>Termin złożenia pierwszego wniosku o płatność – </a:t>
            </a:r>
            <a:r>
              <a:rPr lang="pl-P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 ciągu 6 miesięcy od dnia zawarcia umowy przyznania pomocy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endParaRPr lang="pl-PL" b="1" dirty="0"/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pl-PL" b="1" dirty="0"/>
              <a:t>Maksymalna liczba wniosków o płatność w ciągu roku </a:t>
            </a:r>
            <a:r>
              <a:rPr lang="pl-P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- 2</a:t>
            </a:r>
          </a:p>
          <a:p>
            <a:pPr algn="just"/>
            <a:endParaRPr lang="pl-PL" sz="1400" b="1" dirty="0"/>
          </a:p>
        </p:txBody>
      </p:sp>
      <p:sp>
        <p:nvSpPr>
          <p:cNvPr id="4" name="Prostokąt zaokrąglony 3"/>
          <p:cNvSpPr/>
          <p:nvPr/>
        </p:nvSpPr>
        <p:spPr bwMode="auto">
          <a:xfrm>
            <a:off x="1475656" y="836712"/>
            <a:ext cx="6264696" cy="792088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defTabSz="1066800">
              <a:spcAft>
                <a:spcPts val="300"/>
              </a:spcAft>
              <a:defRPr/>
            </a:pPr>
            <a:r>
              <a:rPr lang="pl-PL" b="1" dirty="0" smtClean="0"/>
              <a:t>ETAPY REALIZACJI PROJEKTU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84431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26630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252413" y="188913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endParaRPr lang="en-GB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633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/>
          </a:p>
        </p:txBody>
      </p:sp>
      <p:sp>
        <p:nvSpPr>
          <p:cNvPr id="9227" name="Rectangle 3"/>
          <p:cNvSpPr>
            <a:spLocks/>
          </p:cNvSpPr>
          <p:nvPr/>
        </p:nvSpPr>
        <p:spPr bwMode="auto">
          <a:xfrm>
            <a:off x="200025" y="822325"/>
            <a:ext cx="8642350" cy="30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defRPr/>
            </a:pPr>
            <a:endParaRPr lang="pl-PL" sz="2000" dirty="0" smtClean="0">
              <a:latin typeface="+mn-lt"/>
              <a:cs typeface="+mn-cs"/>
            </a:endParaRPr>
          </a:p>
        </p:txBody>
      </p:sp>
      <p:sp>
        <p:nvSpPr>
          <p:cNvPr id="28" name="Prostokąt zaokrąglony 27"/>
          <p:cNvSpPr/>
          <p:nvPr/>
        </p:nvSpPr>
        <p:spPr bwMode="auto">
          <a:xfrm>
            <a:off x="1547664" y="1196752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pl-PL" sz="2000" b="1" dirty="0" smtClean="0"/>
              <a:t>Kryteria wyboru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611560" y="2348880"/>
            <a:ext cx="7776864" cy="3939540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180975" indent="-180975">
              <a:tabLst>
                <a:tab pos="180975" algn="l"/>
              </a:tabLst>
            </a:pPr>
            <a:endParaRPr lang="pl-PL" b="1" u="sng" dirty="0" smtClean="0"/>
          </a:p>
          <a:p>
            <a:pPr marL="180975" indent="-180975">
              <a:tabLst>
                <a:tab pos="180975" algn="l"/>
              </a:tabLst>
            </a:pPr>
            <a:endParaRPr lang="pl-PL" b="1" u="sng" dirty="0" smtClean="0"/>
          </a:p>
          <a:p>
            <a:pPr marL="180975" indent="-180975">
              <a:tabLst>
                <a:tab pos="180975" algn="l"/>
              </a:tabLst>
            </a:pPr>
            <a:endParaRPr lang="pl-PL" b="1" u="sng" dirty="0" smtClean="0"/>
          </a:p>
          <a:p>
            <a:pPr marL="180975" indent="-180975">
              <a:tabLst>
                <a:tab pos="180975" algn="l"/>
              </a:tabLst>
            </a:pPr>
            <a:r>
              <a:rPr lang="pl-PL" b="1" u="sng" dirty="0" smtClean="0"/>
              <a:t>Przetwórcy</a:t>
            </a:r>
          </a:p>
          <a:p>
            <a:pPr marL="285750" indent="-285750" algn="l">
              <a:tabLst>
                <a:tab pos="180975" algn="l"/>
              </a:tabLst>
            </a:pPr>
            <a:r>
              <a:rPr lang="pl-PL" b="1" dirty="0" smtClean="0"/>
              <a:t>-     grupa producentów rolnych, związek grup, organizacja producentów, zrzeszenie organizacji,  spółdzielnia </a:t>
            </a:r>
            <a:r>
              <a:rPr lang="pl-PL" b="1" dirty="0"/>
              <a:t>(5</a:t>
            </a:r>
            <a:r>
              <a:rPr lang="pl-PL" b="1" dirty="0" smtClean="0"/>
              <a:t>),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 smtClean="0"/>
              <a:t>nabywanie surowców do produkcji na poziomie powyżej 75% (5),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/>
              <a:t>i</a:t>
            </a:r>
            <a:r>
              <a:rPr lang="pl-PL" b="1" dirty="0" smtClean="0"/>
              <a:t>nnowacyjność, ochrona </a:t>
            </a:r>
            <a:r>
              <a:rPr lang="pl-PL" b="1" dirty="0"/>
              <a:t>środowiska lub przeciwdziałaniem zmianom  klimatu(5), 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 smtClean="0"/>
              <a:t>uczestnictwo </a:t>
            </a:r>
            <a:r>
              <a:rPr lang="pl-PL" b="1" dirty="0"/>
              <a:t>w unijnych lub krajowych systemach jakości (3</a:t>
            </a:r>
            <a:r>
              <a:rPr lang="pl-PL" b="1" dirty="0" smtClean="0"/>
              <a:t>),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 smtClean="0"/>
              <a:t>przetwarzanie </a:t>
            </a:r>
            <a:r>
              <a:rPr lang="pl-PL" b="1" dirty="0"/>
              <a:t>produktów rolnych pochodzących bezpośrednio od producentów ekologicznych </a:t>
            </a:r>
            <a:r>
              <a:rPr lang="pl-PL" b="1" dirty="0" smtClean="0"/>
              <a:t>– min. 10% surowców(5),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/>
              <a:t>r</a:t>
            </a:r>
            <a:r>
              <a:rPr lang="pl-PL" b="1" dirty="0" smtClean="0"/>
              <a:t>ealizacja </a:t>
            </a:r>
            <a:r>
              <a:rPr lang="pl-PL" b="1" dirty="0"/>
              <a:t>inwestycji w gminach należących do powiatów o najwyższym poziomie bezrobocia w kraju </a:t>
            </a:r>
            <a:r>
              <a:rPr lang="pl-PL" b="1" dirty="0" smtClean="0"/>
              <a:t>(do </a:t>
            </a:r>
            <a:r>
              <a:rPr lang="pl-PL" b="1" dirty="0"/>
              <a:t>4 przy najwyższym bezrobociu</a:t>
            </a:r>
            <a:r>
              <a:rPr lang="pl-PL" b="1" dirty="0" smtClean="0"/>
              <a:t>),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/>
              <a:t>o</a:t>
            </a:r>
            <a:r>
              <a:rPr lang="pl-PL" b="1" dirty="0" smtClean="0"/>
              <a:t>peracja dotyczy wybranych sektorów (2).</a:t>
            </a:r>
          </a:p>
          <a:p>
            <a:pPr marL="285750" indent="-285750" algn="l">
              <a:tabLst>
                <a:tab pos="180975" algn="l"/>
              </a:tabLst>
            </a:pPr>
            <a:endParaRPr lang="pl-PL" b="1" dirty="0" smtClean="0"/>
          </a:p>
          <a:p>
            <a:pPr marL="285750" indent="-285750" algn="l">
              <a:tabLst>
                <a:tab pos="180975" algn="l"/>
              </a:tabLst>
            </a:pPr>
            <a:r>
              <a:rPr lang="pl-PL" b="1" dirty="0" smtClean="0"/>
              <a:t>Minimalna liczba punktów kwalifikująca do ubiegania się o wsparcie – 6,5 pkt.</a:t>
            </a:r>
            <a:endParaRPr lang="pl-PL" b="1" dirty="0"/>
          </a:p>
        </p:txBody>
      </p:sp>
      <p:sp>
        <p:nvSpPr>
          <p:cNvPr id="17" name="Symbol zastępczy numeru slajd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B9A6F-9E1B-4534-A3E8-DE28FD0DED02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899592" y="2132856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cs typeface="Times New Roman" pitchFamily="18" charset="0"/>
              </a:rPr>
              <a:t>O kolejności przysługiwania pomocy zdecyduje suma uzyskanych punktów przyznanych na podstawie kryteriów wyboru określonych w rozporządzeniu.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13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 bwMode="auto">
          <a:xfrm>
            <a:off x="1619672" y="1052736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pl-PL" sz="2000" b="1" dirty="0" smtClean="0"/>
              <a:t>Kryteria wyboru</a:t>
            </a:r>
          </a:p>
        </p:txBody>
      </p:sp>
      <p:sp>
        <p:nvSpPr>
          <p:cNvPr id="5" name="Prostokąt 4"/>
          <p:cNvSpPr/>
          <p:nvPr/>
        </p:nvSpPr>
        <p:spPr>
          <a:xfrm>
            <a:off x="899592" y="2204864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tabLst>
                <a:tab pos="180975" algn="l"/>
              </a:tabLst>
            </a:pPr>
            <a:r>
              <a:rPr lang="pl-PL" b="1" u="sng" dirty="0" smtClean="0"/>
              <a:t>Rolnicy</a:t>
            </a:r>
            <a:endParaRPr lang="pl-PL" b="1" u="sng" dirty="0"/>
          </a:p>
          <a:p>
            <a:pPr marL="180975" indent="-180975" algn="l">
              <a:tabLst>
                <a:tab pos="180975" algn="l"/>
              </a:tabLst>
            </a:pPr>
            <a:endParaRPr lang="pl-PL" b="1" dirty="0"/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 smtClean="0"/>
              <a:t>„młody rolnik” (3),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 smtClean="0"/>
              <a:t>innowacyjność</a:t>
            </a:r>
            <a:r>
              <a:rPr lang="pl-PL" b="1" dirty="0"/>
              <a:t>, ochrona środowiska lub przeciwdziałaniem zmianom  klimatu(5), 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/>
              <a:t>uczestnictwo w unijnych lub krajowych systemach jakości (3),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/>
              <a:t>przetwarzanie produktów rolnych pochodzących bezpośrednio od producentów ekologicznych – min. 10% surowców(5),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/>
              <a:t>realizacja inwestycji w gminach należących do powiatów o najwyższym poziomie bezrobocia w kraju </a:t>
            </a:r>
            <a:r>
              <a:rPr lang="pl-PL" b="1" dirty="0" smtClean="0"/>
              <a:t>(do </a:t>
            </a:r>
            <a:r>
              <a:rPr lang="pl-PL" b="1" dirty="0"/>
              <a:t>4 przy najwyższym bezrobociu),</a:t>
            </a:r>
          </a:p>
          <a:p>
            <a:pPr marL="285750" indent="-285750" algn="l">
              <a:buFontTx/>
              <a:buChar char="-"/>
              <a:tabLst>
                <a:tab pos="180975" algn="l"/>
              </a:tabLst>
            </a:pPr>
            <a:r>
              <a:rPr lang="pl-PL" b="1" dirty="0" smtClean="0"/>
              <a:t>operacja </a:t>
            </a:r>
            <a:r>
              <a:rPr lang="pl-PL" b="1" dirty="0"/>
              <a:t>dotyczy wybranych sektorów (2</a:t>
            </a:r>
            <a:r>
              <a:rPr lang="pl-PL" b="1" dirty="0" smtClean="0"/>
              <a:t>).</a:t>
            </a:r>
          </a:p>
          <a:p>
            <a:pPr marL="285750" indent="-285750" algn="l">
              <a:tabLst>
                <a:tab pos="180975" algn="l"/>
              </a:tabLst>
            </a:pPr>
            <a:endParaRPr lang="pl-PL" b="1" dirty="0" smtClean="0"/>
          </a:p>
          <a:p>
            <a:pPr marL="285750" indent="-285750" algn="l">
              <a:tabLst>
                <a:tab pos="180975" algn="l"/>
              </a:tabLst>
            </a:pPr>
            <a:r>
              <a:rPr lang="pl-PL" b="1" dirty="0" smtClean="0"/>
              <a:t>Minimalna liczba punktów kwalifikująca do ubiegania się o wsparcie – 5 punktów.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112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11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 bwMode="auto">
          <a:xfrm>
            <a:off x="1403648" y="1196752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pl-PL" sz="2000" b="1" dirty="0" smtClean="0"/>
              <a:t>Koszty kwalifikowalne</a:t>
            </a:r>
          </a:p>
        </p:txBody>
      </p:sp>
      <p:sp>
        <p:nvSpPr>
          <p:cNvPr id="4" name="Prostokąt 3"/>
          <p:cNvSpPr/>
          <p:nvPr/>
        </p:nvSpPr>
        <p:spPr>
          <a:xfrm>
            <a:off x="827584" y="2276872"/>
            <a:ext cx="756084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b="1" dirty="0" smtClean="0">
                <a:latin typeface="Cambria" pitchFamily="18" charset="0"/>
              </a:rPr>
              <a:t>Koszty zakupu (wraz z instalacją) lub leasingu zakończonego przeniesieniem prawa własności:</a:t>
            </a:r>
          </a:p>
          <a:p>
            <a:pPr marL="85725" indent="-85725" algn="l">
              <a:spcBef>
                <a:spcPts val="600"/>
              </a:spcBef>
            </a:pPr>
            <a:r>
              <a:rPr lang="pl-PL" b="1" dirty="0" smtClean="0">
                <a:latin typeface="Cambria" pitchFamily="18" charset="0"/>
              </a:rPr>
              <a:t>- maszyn lub urządzeń do przetwarzania, magazynowania lub przygotowania produktów do sprzedaży,</a:t>
            </a:r>
          </a:p>
          <a:p>
            <a:pPr marL="85725" indent="-85725" algn="l"/>
            <a:r>
              <a:rPr lang="pl-PL" b="1" dirty="0" smtClean="0">
                <a:latin typeface="Cambria" pitchFamily="18" charset="0"/>
              </a:rPr>
              <a:t>- aparatury pomiarowej, kontrolnej oraz sprzętu do sterowania procesem produkcji lub magazynowania,</a:t>
            </a:r>
          </a:p>
          <a:p>
            <a:pPr marL="85725" indent="-85725" algn="l">
              <a:buFontTx/>
              <a:buChar char="-"/>
            </a:pPr>
            <a:r>
              <a:rPr lang="pl-PL" b="1" dirty="0" smtClean="0">
                <a:latin typeface="Cambria" pitchFamily="18" charset="0"/>
              </a:rPr>
              <a:t> urządzeń służących poprawie ochrony środowiska.</a:t>
            </a:r>
          </a:p>
          <a:p>
            <a:pPr lvl="0"/>
            <a:endParaRPr lang="pl-PL" b="1" dirty="0" smtClean="0">
              <a:latin typeface="Cambria" pitchFamily="18" charset="0"/>
            </a:endParaRPr>
          </a:p>
          <a:p>
            <a:pPr lvl="0" algn="l"/>
            <a:r>
              <a:rPr lang="pl-PL" b="1" dirty="0" smtClean="0">
                <a:latin typeface="Cambria" pitchFamily="18" charset="0"/>
              </a:rPr>
              <a:t>Koszty zakupu oprogramowania służącego zarządzaniu przedsiębiorstwem oraz sterowaniu procesem produkcji i magazynowania.</a:t>
            </a:r>
          </a:p>
          <a:p>
            <a:pPr algn="l"/>
            <a:r>
              <a:rPr lang="pl-PL" b="1" dirty="0" smtClean="0">
                <a:latin typeface="Cambria" pitchFamily="18" charset="0"/>
              </a:rPr>
              <a:t>Koszty ogólne (do 10% pozostałych kosztów kwalifikowalnych).</a:t>
            </a:r>
          </a:p>
          <a:p>
            <a:pPr algn="l"/>
            <a:r>
              <a:rPr lang="pl-PL" b="1" dirty="0" smtClean="0">
                <a:latin typeface="Cambria" pitchFamily="18" charset="0"/>
              </a:rPr>
              <a:t>Koszty budowy </a:t>
            </a:r>
            <a:r>
              <a:rPr lang="pl-PL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</a:rPr>
              <a:t>wyłącznie w zakresie niezbędnym do wdrożenia inwestycji polegającej na zakupie maszyn i urządzeń. </a:t>
            </a:r>
          </a:p>
          <a:p>
            <a:pPr lvl="0" algn="l"/>
            <a:r>
              <a:rPr lang="pl-PL" b="1" dirty="0" smtClean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Wykluczony zakup </a:t>
            </a:r>
            <a:r>
              <a:rPr lang="pl-PL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</a:rPr>
              <a:t>środków transportu </a:t>
            </a:r>
            <a:r>
              <a:rPr lang="pl-PL" b="1" dirty="0" smtClean="0">
                <a:latin typeface="Cambria" pitchFamily="18" charset="0"/>
              </a:rPr>
              <a:t>i </a:t>
            </a:r>
            <a:r>
              <a:rPr lang="pl-PL" b="1" u="sng" dirty="0" smtClean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używanych</a:t>
            </a:r>
            <a:r>
              <a:rPr lang="pl-PL" b="1" dirty="0" smtClean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maszyn, urządzeń lub sprzętu.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16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 bwMode="auto">
          <a:xfrm>
            <a:off x="1475656" y="980728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Rozpatrywanie Wniosku</a:t>
            </a:r>
          </a:p>
        </p:txBody>
      </p:sp>
      <p:sp>
        <p:nvSpPr>
          <p:cNvPr id="5" name="Prostokąt 4"/>
          <p:cNvSpPr/>
          <p:nvPr/>
        </p:nvSpPr>
        <p:spPr>
          <a:xfrm>
            <a:off x="1043608" y="2132856"/>
            <a:ext cx="66247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b="1" dirty="0" smtClean="0"/>
              <a:t>Złożony wniosek, w pierwszej kolejności podlega </a:t>
            </a:r>
            <a:r>
              <a:rPr lang="pl-PL" b="1" dirty="0"/>
              <a:t>wstępnej weryfikacji pod kątem: </a:t>
            </a:r>
          </a:p>
          <a:p>
            <a:pPr marL="174625" indent="-174625" algn="l">
              <a:spcBef>
                <a:spcPts val="1200"/>
              </a:spcBef>
              <a:buFontTx/>
              <a:buChar char="-"/>
            </a:pPr>
            <a:r>
              <a:rPr lang="pl-PL" b="1" dirty="0"/>
              <a:t>niepodlegania Wnioskodawcy wykluczeniu z możliwości otrzymania pomocy,</a:t>
            </a:r>
          </a:p>
          <a:p>
            <a:pPr marL="174625" indent="-174625" algn="l">
              <a:spcBef>
                <a:spcPts val="1200"/>
              </a:spcBef>
              <a:buFontTx/>
              <a:buChar char="-"/>
            </a:pPr>
            <a:r>
              <a:rPr lang="pl-PL" b="1" dirty="0"/>
              <a:t>terminowości złożenia wniosku, złożenia jednego wniosku w danym naborze,</a:t>
            </a:r>
          </a:p>
          <a:p>
            <a:pPr marL="174625" indent="-174625" algn="l">
              <a:spcBef>
                <a:spcPts val="1200"/>
              </a:spcBef>
              <a:buFontTx/>
              <a:buChar char="-"/>
            </a:pPr>
            <a:r>
              <a:rPr lang="pl-PL" b="1" dirty="0" smtClean="0"/>
              <a:t>sprawdzenia</a:t>
            </a:r>
            <a:r>
              <a:rPr lang="pl-PL" b="1" dirty="0"/>
              <a:t>, czy Wnioskodawca jest uprawniony do złożenia wniosku</a:t>
            </a:r>
            <a:r>
              <a:rPr lang="pl-PL" b="1" dirty="0" smtClean="0"/>
              <a:t>.</a:t>
            </a:r>
          </a:p>
          <a:p>
            <a:pPr marL="174625" indent="-174625" algn="l">
              <a:spcBef>
                <a:spcPts val="1200"/>
              </a:spcBef>
            </a:pPr>
            <a:r>
              <a:rPr lang="pl-PL" b="1" dirty="0" smtClean="0"/>
              <a:t>	Po zakończeniu weryfikacji wstępnej ustalana jest kolejność przysługiwania pomocy.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567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17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 bwMode="auto">
          <a:xfrm>
            <a:off x="1403648" y="980728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Rozpatrywanie Wniosku</a:t>
            </a:r>
          </a:p>
        </p:txBody>
      </p:sp>
      <p:sp>
        <p:nvSpPr>
          <p:cNvPr id="5" name="Prostokąt 4"/>
          <p:cNvSpPr/>
          <p:nvPr/>
        </p:nvSpPr>
        <p:spPr>
          <a:xfrm>
            <a:off x="971600" y="2420888"/>
            <a:ext cx="698477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b="1" dirty="0"/>
              <a:t>Wniosek spełniający wymogi wstępnej weryfikacji podlega dalszej ocenie pod względem:  </a:t>
            </a:r>
          </a:p>
          <a:p>
            <a:pPr algn="l">
              <a:spcBef>
                <a:spcPts val="600"/>
              </a:spcBef>
            </a:pPr>
            <a:r>
              <a:rPr lang="pl-PL" b="1" dirty="0"/>
              <a:t>- kompletności i poprawności, </a:t>
            </a:r>
          </a:p>
          <a:p>
            <a:pPr marL="174625" indent="-174625" algn="l">
              <a:spcBef>
                <a:spcPts val="600"/>
              </a:spcBef>
            </a:pPr>
            <a:r>
              <a:rPr lang="pl-PL" b="1" dirty="0"/>
              <a:t>- zgodności z zasadami dotyczącymi przyznawania pomocy, </a:t>
            </a:r>
          </a:p>
          <a:p>
            <a:pPr algn="l">
              <a:spcBef>
                <a:spcPts val="600"/>
              </a:spcBef>
            </a:pPr>
            <a:r>
              <a:rPr lang="pl-PL" b="1" dirty="0"/>
              <a:t>- weryfikacji krzyżowej,</a:t>
            </a:r>
          </a:p>
          <a:p>
            <a:pPr algn="l">
              <a:spcBef>
                <a:spcPts val="600"/>
              </a:spcBef>
            </a:pPr>
            <a:r>
              <a:rPr lang="pl-PL" b="1" dirty="0"/>
              <a:t>- weryfikacji limitu pomocy, </a:t>
            </a:r>
          </a:p>
          <a:p>
            <a:pPr algn="l">
              <a:spcBef>
                <a:spcPts val="600"/>
              </a:spcBef>
            </a:pPr>
            <a:r>
              <a:rPr lang="pl-PL" b="1" dirty="0"/>
              <a:t>- weryfikacji wnioskowanej kwoty zaliczki,</a:t>
            </a:r>
          </a:p>
          <a:p>
            <a:pPr algn="l">
              <a:spcBef>
                <a:spcPts val="600"/>
              </a:spcBef>
            </a:pPr>
            <a:r>
              <a:rPr lang="pl-PL" b="1" dirty="0"/>
              <a:t>- oceny ekonomicznej, </a:t>
            </a:r>
          </a:p>
          <a:p>
            <a:pPr algn="l">
              <a:spcBef>
                <a:spcPts val="600"/>
              </a:spcBef>
              <a:buFontTx/>
              <a:buChar char="-"/>
            </a:pPr>
            <a:r>
              <a:rPr lang="pl-PL" b="1" dirty="0" smtClean="0"/>
              <a:t> oceny </a:t>
            </a:r>
            <a:r>
              <a:rPr lang="pl-PL" b="1" dirty="0"/>
              <a:t>technologicznej i kosztorysowej projektu. </a:t>
            </a:r>
            <a:endParaRPr lang="pl-PL" b="1" dirty="0" smtClean="0"/>
          </a:p>
          <a:p>
            <a:pPr algn="l">
              <a:spcBef>
                <a:spcPts val="600"/>
              </a:spcBef>
              <a:buFontTx/>
              <a:buChar char="-"/>
            </a:pPr>
            <a:r>
              <a:rPr lang="pl-PL" b="1" dirty="0" smtClean="0"/>
              <a:t> ponowne ustalenie kolejności przysługiwania pomocy.</a:t>
            </a:r>
            <a:endParaRPr lang="pl-PL" b="1" dirty="0"/>
          </a:p>
          <a:p>
            <a:pPr algn="l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00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18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 bwMode="auto">
          <a:xfrm>
            <a:off x="1475656" y="1052736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Rozpatrywanie Wniosku </a:t>
            </a:r>
          </a:p>
        </p:txBody>
      </p:sp>
      <p:sp>
        <p:nvSpPr>
          <p:cNvPr id="5" name="Prostokąt 4"/>
          <p:cNvSpPr/>
          <p:nvPr/>
        </p:nvSpPr>
        <p:spPr>
          <a:xfrm>
            <a:off x="755576" y="2420888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b="1" dirty="0" smtClean="0">
                <a:latin typeface="+mn-lt"/>
              </a:rPr>
              <a:t>Wniosek o przyznanie pomocy niespełniający wymagań lub wypełniony nieprawidłowo będzie można uzupełnić/ poprawić </a:t>
            </a:r>
            <a:r>
              <a:rPr lang="pl-PL" b="1" u="sng" dirty="0" smtClean="0">
                <a:latin typeface="+mn-lt"/>
              </a:rPr>
              <a:t>tylko raz</a:t>
            </a:r>
            <a:r>
              <a:rPr lang="pl-PL" b="1" dirty="0" smtClean="0">
                <a:latin typeface="+mn-lt"/>
              </a:rPr>
              <a:t>, w terminie 14 dni od dnia doręczenia wezwania.</a:t>
            </a:r>
          </a:p>
          <a:p>
            <a:pPr algn="l"/>
            <a:endParaRPr lang="pl-PL" b="1" dirty="0" smtClean="0">
              <a:latin typeface="+mn-lt"/>
            </a:endParaRPr>
          </a:p>
          <a:p>
            <a:pPr algn="l"/>
            <a:r>
              <a:rPr lang="pl-PL" b="1" dirty="0" smtClean="0">
                <a:latin typeface="+mn-lt"/>
              </a:rPr>
              <a:t>Rozporządzenie wykonawcze, nie przewiduje możliwości wydłużenia terminu na dokonanie czynności na etapie ubiegania się o pomoc finansową.</a:t>
            </a:r>
          </a:p>
          <a:p>
            <a:pPr algn="l"/>
            <a:endParaRPr lang="pl-PL" b="1" dirty="0" smtClean="0">
              <a:latin typeface="+mn-lt"/>
            </a:endParaRPr>
          </a:p>
          <a:p>
            <a:pPr algn="l"/>
            <a:r>
              <a:rPr lang="pl-PL" b="1" dirty="0" smtClean="0">
                <a:latin typeface="+mn-lt"/>
              </a:rPr>
              <a:t>Zgodnie z zapisami rozporządzenia, wniosek nie może być zmieniany przez wnioskodawcę w zakresie planu finansowego lub zestawienia rzeczowo – finansowego operacji, z wyłączeniem zmian wynikających z wezwań Agencji.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483768" y="1340768"/>
            <a:ext cx="4032448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PODSTAWA PRAWNA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87624" y="2132856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l-PL" b="1" dirty="0" smtClean="0">
                <a:latin typeface="+mn-lt"/>
              </a:rPr>
              <a:t>Program Rozwoju Obszarów Wiejskich na lata 2014- 2020, zgodnie z Komunikatem Ministra Rolnictwa i Rozwoju Wsi z dnia 21 maja 2015r. o zatwierdzeniu przez Komisję Europejską (M.P. 2015, poz. 541);</a:t>
            </a:r>
          </a:p>
        </p:txBody>
      </p:sp>
      <p:sp>
        <p:nvSpPr>
          <p:cNvPr id="5" name="Prostokąt 4"/>
          <p:cNvSpPr/>
          <p:nvPr/>
        </p:nvSpPr>
        <p:spPr>
          <a:xfrm>
            <a:off x="1187624" y="2996952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l-PL" b="1" dirty="0" smtClean="0">
                <a:latin typeface="Cambria" pitchFamily="18" charset="0"/>
              </a:rPr>
              <a:t>Ustawa z dnia 20 lutego 2015 r. o wspieraniu rozwoju obszarów wiejskich z udziałem Europejskiego Funduszu Rolnego na rzecz Rozwoju Obszarów Wiejskich w ramach Programu Rozwoju Obszarów Wiejskich na lata 2014 – 2020 (Dz. U. poz. 349).</a:t>
            </a:r>
          </a:p>
        </p:txBody>
      </p:sp>
      <p:sp>
        <p:nvSpPr>
          <p:cNvPr id="6" name="Prostokąt 5"/>
          <p:cNvSpPr/>
          <p:nvPr/>
        </p:nvSpPr>
        <p:spPr>
          <a:xfrm>
            <a:off x="1187624" y="4149080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l-PL" b="1" dirty="0" smtClean="0">
                <a:latin typeface="Cambria" pitchFamily="18" charset="0"/>
              </a:rPr>
              <a:t>Rozporządzenie </a:t>
            </a:r>
            <a:r>
              <a:rPr lang="pl-PL" b="1" dirty="0" err="1" smtClean="0">
                <a:latin typeface="Cambria" pitchFamily="18" charset="0"/>
              </a:rPr>
              <a:t>MRiRW</a:t>
            </a:r>
            <a:r>
              <a:rPr lang="pl-PL" b="1" dirty="0" smtClean="0">
                <a:latin typeface="Cambria" pitchFamily="18" charset="0"/>
              </a:rPr>
              <a:t> z dnia 5 października w sprawie szczegółowych warunków i trybu przyznawania oraz wypłaty pomocy finansowej w ramach poddziałania „Wsparcie inwestycji w przetwarzanie produktów rolnych, obrót nimi lub ich rozwój” objętego PROW na lata 2014-2020.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22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 bwMode="auto">
          <a:xfrm>
            <a:off x="1475656" y="1052736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Zaliczki</a:t>
            </a:r>
          </a:p>
        </p:txBody>
      </p:sp>
      <p:sp>
        <p:nvSpPr>
          <p:cNvPr id="4" name="Prostokąt 3"/>
          <p:cNvSpPr/>
          <p:nvPr/>
        </p:nvSpPr>
        <p:spPr>
          <a:xfrm>
            <a:off x="1295636" y="1988840"/>
            <a:ext cx="66247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Zaliczka może zostać przyznana do wysokości 50% kwoty pomocy. </a:t>
            </a:r>
          </a:p>
          <a:p>
            <a:pPr algn="just"/>
            <a:endParaRPr lang="pl-PL" sz="1400" b="1" dirty="0" smtClean="0">
              <a:latin typeface="+mn-lt"/>
            </a:endParaRPr>
          </a:p>
          <a:p>
            <a:pPr algn="just"/>
            <a:endParaRPr lang="pl-PL" sz="1400" b="1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Tryb ubiegania się o wypłatę zaliczki: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pl-PL" sz="1400" b="1" dirty="0">
                <a:latin typeface="+mn-lt"/>
              </a:rPr>
              <a:t>ł</a:t>
            </a:r>
            <a:r>
              <a:rPr lang="pl-PL" sz="1400" b="1" dirty="0" smtClean="0">
                <a:latin typeface="+mn-lt"/>
              </a:rPr>
              <a:t>ącznie z wnioskiem o przyznanie pomocy,</a:t>
            </a:r>
          </a:p>
          <a:p>
            <a:pPr marL="285750" indent="-285750" algn="just">
              <a:buFontTx/>
              <a:buChar char="-"/>
            </a:pPr>
            <a:r>
              <a:rPr lang="pl-PL" sz="1400" b="1" dirty="0">
                <a:solidFill>
                  <a:srgbClr val="FF0000"/>
                </a:solidFill>
                <a:latin typeface="+mn-lt"/>
              </a:rPr>
              <a:t>w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</a:rPr>
              <a:t>niosek o zaliczkę (30 dni od Umowy o przyznaniu pomocy).</a:t>
            </a:r>
          </a:p>
          <a:p>
            <a:pPr marL="285750" indent="-285750" algn="just">
              <a:buFontTx/>
              <a:buChar char="-"/>
            </a:pPr>
            <a:endParaRPr lang="pl-PL" sz="1400" b="1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400" b="1" dirty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Wypłata zaliczki: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pl-PL" sz="1400" b="1" dirty="0">
                <a:latin typeface="+mn-lt"/>
              </a:rPr>
              <a:t>j</a:t>
            </a:r>
            <a:r>
              <a:rPr lang="pl-PL" sz="1400" b="1" dirty="0" smtClean="0">
                <a:latin typeface="+mn-lt"/>
              </a:rPr>
              <a:t>ednorazowo albo 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</a:rPr>
              <a:t>w transzach</a:t>
            </a:r>
            <a:r>
              <a:rPr lang="pl-PL" sz="1400" b="1" dirty="0" smtClean="0">
                <a:latin typeface="+mn-lt"/>
              </a:rPr>
              <a:t>,</a:t>
            </a:r>
          </a:p>
          <a:p>
            <a:pPr marL="285750" indent="-285750" algn="just">
              <a:buFontTx/>
              <a:buChar char="-"/>
            </a:pPr>
            <a:r>
              <a:rPr lang="pl-PL" sz="1400" b="1" dirty="0" smtClean="0">
                <a:latin typeface="+mn-lt"/>
              </a:rPr>
              <a:t>pod warunkiem ustanowienia zabezpieczenia odpowiadającego  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</a:rPr>
              <a:t>100 % wypłacanej transzy/zaliczki,</a:t>
            </a:r>
          </a:p>
          <a:p>
            <a:pPr marL="285750" indent="-285750" algn="just">
              <a:buFontTx/>
              <a:buChar char="-"/>
            </a:pPr>
            <a:r>
              <a:rPr lang="pl-PL" sz="1400" b="1" dirty="0">
                <a:latin typeface="+mn-lt"/>
              </a:rPr>
              <a:t>n</a:t>
            </a:r>
            <a:r>
              <a:rPr lang="pl-PL" sz="1400" b="1" dirty="0" smtClean="0">
                <a:latin typeface="+mn-lt"/>
              </a:rPr>
              <a:t>a 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</a:rPr>
              <a:t>wyodrębniony rachunek </a:t>
            </a:r>
            <a:r>
              <a:rPr lang="pl-PL" sz="1400" b="1" dirty="0" smtClean="0">
                <a:latin typeface="+mn-lt"/>
              </a:rPr>
              <a:t>przeznaczony do obsługi zaliczki. </a:t>
            </a:r>
          </a:p>
          <a:p>
            <a:pPr marL="285750" indent="-285750" algn="just">
              <a:buFontTx/>
              <a:buChar char="-"/>
            </a:pPr>
            <a:endParaRPr lang="pl-PL" sz="1400" b="1" dirty="0"/>
          </a:p>
          <a:p>
            <a:pPr algn="just"/>
            <a:endParaRPr lang="pl-PL" sz="1400" b="1" dirty="0"/>
          </a:p>
          <a:p>
            <a:pPr algn="just"/>
            <a:endParaRPr lang="pl-PL" sz="1400" b="1" dirty="0" smtClean="0"/>
          </a:p>
          <a:p>
            <a:pPr algn="just"/>
            <a:endParaRPr lang="pl-PL" sz="1400" b="1" dirty="0"/>
          </a:p>
          <a:p>
            <a:pPr algn="just"/>
            <a:endParaRPr lang="pl-PL" sz="1400" b="1" dirty="0" smtClean="0"/>
          </a:p>
          <a:p>
            <a:pPr algn="just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887838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23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 bwMode="auto">
          <a:xfrm>
            <a:off x="1439652" y="1052736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Zaliczki</a:t>
            </a:r>
          </a:p>
        </p:txBody>
      </p:sp>
      <p:sp>
        <p:nvSpPr>
          <p:cNvPr id="4" name="Prostokąt 3"/>
          <p:cNvSpPr/>
          <p:nvPr/>
        </p:nvSpPr>
        <p:spPr>
          <a:xfrm>
            <a:off x="1331640" y="2060848"/>
            <a:ext cx="65527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Rozliczenie zaliczki: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>
                <a:latin typeface="+mn-lt"/>
              </a:rPr>
              <a:t>w</a:t>
            </a:r>
            <a:r>
              <a:rPr lang="pl-PL" b="1" dirty="0" smtClean="0">
                <a:latin typeface="+mn-lt"/>
              </a:rPr>
              <a:t>ypłacanej jednorazowo: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pl-PL" sz="1400" b="1" dirty="0">
                <a:latin typeface="+mn-lt"/>
              </a:rPr>
              <a:t>z</a:t>
            </a:r>
            <a:r>
              <a:rPr lang="pl-PL" sz="1400" b="1" dirty="0" smtClean="0">
                <a:latin typeface="+mn-lt"/>
              </a:rPr>
              <a:t> pierwszym wnioskiem o płatność,</a:t>
            </a:r>
          </a:p>
          <a:p>
            <a:pPr marL="285750" indent="-285750" algn="just">
              <a:buFontTx/>
              <a:buChar char="-"/>
            </a:pPr>
            <a:r>
              <a:rPr lang="pl-PL" sz="1400" b="1" dirty="0">
                <a:latin typeface="+mn-lt"/>
              </a:rPr>
              <a:t>p</a:t>
            </a:r>
            <a:r>
              <a:rPr lang="pl-PL" sz="1400" b="1" dirty="0" smtClean="0">
                <a:latin typeface="+mn-lt"/>
              </a:rPr>
              <a:t>roporcjonalnie,</a:t>
            </a:r>
          </a:p>
          <a:p>
            <a:pPr marL="285750" indent="-285750" algn="just">
              <a:buFontTx/>
              <a:buChar char="-"/>
            </a:pPr>
            <a:r>
              <a:rPr lang="pl-PL" sz="1400" b="1" dirty="0">
                <a:latin typeface="+mn-lt"/>
              </a:rPr>
              <a:t>z</a:t>
            </a:r>
            <a:r>
              <a:rPr lang="pl-PL" sz="1400" b="1" dirty="0" smtClean="0">
                <a:latin typeface="+mn-lt"/>
              </a:rPr>
              <a:t> ostatnim wnioskiem o płatność;</a:t>
            </a:r>
          </a:p>
          <a:p>
            <a:pPr marL="285750" indent="-285750" algn="just"/>
            <a:endParaRPr lang="pl-PL" b="1" dirty="0" smtClean="0">
              <a:latin typeface="+mn-lt"/>
            </a:endParaRPr>
          </a:p>
          <a:p>
            <a:pPr algn="just"/>
            <a:r>
              <a:rPr lang="pl-PL" b="1" dirty="0">
                <a:latin typeface="+mn-lt"/>
              </a:rPr>
              <a:t>w</a:t>
            </a:r>
            <a:r>
              <a:rPr lang="pl-PL" b="1" dirty="0" smtClean="0">
                <a:latin typeface="+mn-lt"/>
              </a:rPr>
              <a:t>ypłacanej w transzach:</a:t>
            </a:r>
          </a:p>
          <a:p>
            <a:pPr algn="just"/>
            <a:endParaRPr lang="pl-PL" b="1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pl-PL" sz="1400" b="1" dirty="0">
                <a:latin typeface="+mn-lt"/>
              </a:rPr>
              <a:t>z</a:t>
            </a:r>
            <a:r>
              <a:rPr lang="pl-PL" sz="1400" b="1" dirty="0" smtClean="0">
                <a:latin typeface="+mn-lt"/>
              </a:rPr>
              <a:t> wnioskiem o płatność rozliczającym daną transzę.</a:t>
            </a:r>
          </a:p>
          <a:p>
            <a:pPr marL="285750" indent="-285750" algn="just"/>
            <a:endParaRPr lang="pl-PL" b="1" dirty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Kwota pomocy do wypłaty zostanie pomniejszona o kwotę odsetek naliczonych przez bank od wypłaconej zaliczki. </a:t>
            </a:r>
          </a:p>
          <a:p>
            <a:pPr algn="just"/>
            <a:r>
              <a:rPr lang="pl-PL" b="1" dirty="0" smtClean="0">
                <a:latin typeface="+mn-lt"/>
              </a:rPr>
              <a:t>Wypłata kolejnej transzy możliwa będzie po rozliczeniu we wniosku o płatność dotychczas otrzymanej zaliczki (minimum 60%).</a:t>
            </a:r>
          </a:p>
          <a:p>
            <a:pPr algn="just"/>
            <a:endParaRPr lang="pl-PL" b="1" dirty="0" smtClean="0"/>
          </a:p>
          <a:p>
            <a:pPr algn="just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2182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24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 bwMode="auto">
          <a:xfrm>
            <a:off x="1439652" y="1052736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Zaliczki</a:t>
            </a:r>
          </a:p>
        </p:txBody>
      </p:sp>
      <p:sp>
        <p:nvSpPr>
          <p:cNvPr id="4" name="Prostokąt 3"/>
          <p:cNvSpPr/>
          <p:nvPr/>
        </p:nvSpPr>
        <p:spPr>
          <a:xfrm>
            <a:off x="1331640" y="1988840"/>
            <a:ext cx="65527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+mn-lt"/>
              </a:rPr>
              <a:t>Zabezpieczenie wypłaty zaliczki:</a:t>
            </a:r>
          </a:p>
          <a:p>
            <a:pPr algn="just"/>
            <a:endParaRPr lang="pl-PL" b="1" dirty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pl-PL" b="1" dirty="0" smtClean="0">
                <a:latin typeface="+mn-lt"/>
              </a:rPr>
              <a:t>100 % wypłacanej zaliczki/transzy, </a:t>
            </a:r>
          </a:p>
          <a:p>
            <a:pPr marL="285750" indent="-285750" algn="just">
              <a:buFontTx/>
              <a:buChar char="-"/>
            </a:pPr>
            <a:endParaRPr lang="pl-PL" b="1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pl-PL" b="1" dirty="0">
                <a:latin typeface="+mn-lt"/>
              </a:rPr>
              <a:t>w</a:t>
            </a:r>
            <a:r>
              <a:rPr lang="pl-PL" b="1" dirty="0" smtClean="0">
                <a:latin typeface="+mn-lt"/>
              </a:rPr>
              <a:t>ystawione przez instytucję uprawnioną do gwarantowania długu celnego, </a:t>
            </a:r>
          </a:p>
          <a:p>
            <a:pPr marL="285750" indent="-285750" algn="just">
              <a:buFontTx/>
              <a:buChar char="-"/>
            </a:pPr>
            <a:endParaRPr lang="pl-PL" b="1" dirty="0" smtClean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pl-PL" b="1" dirty="0">
                <a:latin typeface="+mn-lt"/>
              </a:rPr>
              <a:t>r</a:t>
            </a:r>
            <a:r>
              <a:rPr lang="pl-PL" b="1" dirty="0" smtClean="0">
                <a:latin typeface="+mn-lt"/>
              </a:rPr>
              <a:t>ozszerzony katalog zabezpieczeń wypłaty zaliczki (projekt rozporządzenia zaliczkowego):</a:t>
            </a:r>
          </a:p>
          <a:p>
            <a:pPr marL="285750" indent="-285750" algn="just">
              <a:buFontTx/>
              <a:buChar char="-"/>
            </a:pPr>
            <a:endParaRPr lang="pl-PL" b="1" dirty="0" smtClean="0">
              <a:latin typeface="+mn-lt"/>
            </a:endParaRPr>
          </a:p>
          <a:p>
            <a:pPr algn="just"/>
            <a:r>
              <a:rPr lang="pl-PL" b="1" dirty="0">
                <a:latin typeface="+mn-lt"/>
              </a:rPr>
              <a:t>	</a:t>
            </a:r>
            <a:r>
              <a:rPr lang="pl-PL" b="1" dirty="0" smtClean="0">
                <a:latin typeface="+mn-lt"/>
              </a:rPr>
              <a:t>- </a:t>
            </a:r>
            <a:r>
              <a:rPr lang="pl-PL" sz="1400" b="1" dirty="0" smtClean="0">
                <a:latin typeface="+mn-lt"/>
              </a:rPr>
              <a:t>gwarancja bankowa,</a:t>
            </a:r>
          </a:p>
          <a:p>
            <a:pPr algn="just"/>
            <a:r>
              <a:rPr lang="pl-PL" sz="1400" b="1" dirty="0">
                <a:latin typeface="+mn-lt"/>
              </a:rPr>
              <a:t>	</a:t>
            </a:r>
            <a:r>
              <a:rPr lang="pl-PL" sz="1400" b="1" dirty="0" smtClean="0">
                <a:latin typeface="+mn-lt"/>
              </a:rPr>
              <a:t>- gwarancja ubezpieczeniowa,</a:t>
            </a:r>
          </a:p>
          <a:p>
            <a:pPr algn="just"/>
            <a:r>
              <a:rPr lang="pl-PL" sz="1400" b="1" dirty="0">
                <a:latin typeface="+mn-lt"/>
              </a:rPr>
              <a:t>	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</a:rPr>
              <a:t>- poręczenie bankowe,</a:t>
            </a:r>
          </a:p>
          <a:p>
            <a:pPr algn="just"/>
            <a:r>
              <a:rPr lang="pl-PL" sz="1400" b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</a:rPr>
              <a:t>- weksel z poręczeniem wekslowym banku.</a:t>
            </a:r>
          </a:p>
          <a:p>
            <a:pPr algn="just"/>
            <a:r>
              <a:rPr lang="pl-PL" sz="1400" b="1" dirty="0" smtClean="0">
                <a:latin typeface="+mn-lt"/>
              </a:rPr>
              <a:t> </a:t>
            </a:r>
          </a:p>
          <a:p>
            <a:pPr algn="just"/>
            <a:endParaRPr lang="pl-PL" b="1" dirty="0" smtClean="0"/>
          </a:p>
          <a:p>
            <a:pPr algn="just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8271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20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475656" y="1412776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b="1" dirty="0"/>
              <a:t>Zakończenie procedury ubiegania się </a:t>
            </a:r>
            <a:br>
              <a:rPr lang="pl-PL" sz="1800" b="1" dirty="0"/>
            </a:br>
            <a:r>
              <a:rPr lang="pl-PL" sz="1800" b="1" dirty="0"/>
              <a:t>wsparcie w ramach PROW 2014-2020</a:t>
            </a:r>
            <a:endParaRPr lang="pl-PL" sz="1800" dirty="0"/>
          </a:p>
        </p:txBody>
      </p:sp>
      <p:sp>
        <p:nvSpPr>
          <p:cNvPr id="5" name="Prostokąt 4"/>
          <p:cNvSpPr/>
          <p:nvPr/>
        </p:nvSpPr>
        <p:spPr>
          <a:xfrm>
            <a:off x="2058027" y="249289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b="1" dirty="0" smtClean="0"/>
              <a:t>Etap wypłaty </a:t>
            </a:r>
            <a:r>
              <a:rPr lang="pl-PL" sz="2000" b="1" dirty="0"/>
              <a:t>środków</a:t>
            </a:r>
          </a:p>
          <a:p>
            <a:endParaRPr lang="pl-PL" sz="2000" dirty="0"/>
          </a:p>
        </p:txBody>
      </p:sp>
      <p:pic>
        <p:nvPicPr>
          <p:cNvPr id="6" name="Picture 18" descr="BS020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644900"/>
            <a:ext cx="2989263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80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21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1772816"/>
          <a:ext cx="8229600" cy="2316480"/>
        </p:xfrm>
        <a:graphic>
          <a:graphicData uri="http://schemas.openxmlformats.org/drawingml/2006/table">
            <a:tbl>
              <a:tblPr/>
              <a:tblGrid>
                <a:gridCol w="2447503"/>
                <a:gridCol w="2520280"/>
                <a:gridCol w="3261817"/>
              </a:tblGrid>
              <a:tr h="280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Dokument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Proces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Podmiot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Wniosek o płatność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Weryfikacja wniosku</a:t>
                      </a:r>
                    </a:p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 terminie 3 miesięcy,</a:t>
                      </a:r>
                    </a:p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 uzupełnienia po </a:t>
                      </a: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 dni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przedłużenie terminu </a:t>
                      </a: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 dni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Nabór dla przedsiębiorstw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Centrala ARiMR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Nabór tematyczny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- Oddział Regionalny ARiMR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9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22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259632" y="2290227"/>
            <a:ext cx="662473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endParaRPr lang="pl-PL" sz="1400" dirty="0"/>
          </a:p>
          <a:p>
            <a:pPr algn="l"/>
            <a:r>
              <a:rPr lang="pl-PL" b="1" dirty="0"/>
              <a:t>Ponoszenie kosztów </a:t>
            </a:r>
            <a:r>
              <a:rPr lang="pl-PL" b="1" dirty="0" smtClean="0"/>
              <a:t>kwalifikowalnych - po </a:t>
            </a:r>
            <a:r>
              <a:rPr lang="pl-PL" b="1" dirty="0"/>
              <a:t>zawarciu </a:t>
            </a:r>
            <a:r>
              <a:rPr lang="pl-PL" b="1" dirty="0" smtClean="0"/>
              <a:t>Umowy, </a:t>
            </a:r>
            <a:r>
              <a:rPr lang="pl-PL" b="1" dirty="0"/>
              <a:t>a w przypadku </a:t>
            </a:r>
            <a:r>
              <a:rPr lang="pl-PL" b="1" dirty="0" smtClean="0"/>
              <a:t>podmiotów prowadzących działalność przetwórczą - </a:t>
            </a:r>
            <a:r>
              <a:rPr lang="pl-PL" b="1" dirty="0"/>
              <a:t>przed dniem zawarcia Umowy, lecz nie wcześniej niż od dnia, w którym został złożony wniosek o </a:t>
            </a:r>
            <a:r>
              <a:rPr lang="pl-PL" b="1" dirty="0" smtClean="0"/>
              <a:t>przyznanie pomocy. </a:t>
            </a:r>
            <a:endParaRPr lang="pl-PL" b="1" dirty="0"/>
          </a:p>
        </p:txBody>
      </p:sp>
      <p:sp>
        <p:nvSpPr>
          <p:cNvPr id="5" name="Prostokąt zaokrąglony 4"/>
          <p:cNvSpPr/>
          <p:nvPr/>
        </p:nvSpPr>
        <p:spPr bwMode="auto">
          <a:xfrm>
            <a:off x="1259632" y="1340768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Realizacja operacji</a:t>
            </a:r>
          </a:p>
        </p:txBody>
      </p:sp>
    </p:spTree>
    <p:extLst>
      <p:ext uri="{BB962C8B-B14F-4D97-AF65-F5344CB8AC3E}">
        <p14:creationId xmlns:p14="http://schemas.microsoft.com/office/powerpoint/2010/main" val="38404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23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 bwMode="auto">
          <a:xfrm>
            <a:off x="1259632" y="1340768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Postępowanie ofertowe</a:t>
            </a:r>
          </a:p>
        </p:txBody>
      </p:sp>
      <p:sp>
        <p:nvSpPr>
          <p:cNvPr id="5" name="Prostokąt 4"/>
          <p:cNvSpPr/>
          <p:nvPr/>
        </p:nvSpPr>
        <p:spPr>
          <a:xfrm>
            <a:off x="611560" y="2564904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/>
              <a:t>Przeprowadzone dla zadań, których planowany koszt w kwocie netto przekracza 20 tys. złotych.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/>
              <a:t>Rzetelne badanie rynku na podstawie zebranych ofert odzwierciedlających ceny rynkowe, polega na porównaniu cen u co najmniej trzech potencjalnych dostawców towarów lub usługodawców.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/>
              <a:t>Wybór najkorzystniejszej oferty powinien zostać dokonany na podstawie co najmniej 3 ofert. Najkorzystniejsza oferta powinna przedstawiać najkorzystniejszy bilans ceny i innych kryteriów określonych w zapytaniu ofertowym.</a:t>
            </a:r>
          </a:p>
        </p:txBody>
      </p:sp>
    </p:spTree>
    <p:extLst>
      <p:ext uri="{BB962C8B-B14F-4D97-AF65-F5344CB8AC3E}">
        <p14:creationId xmlns:p14="http://schemas.microsoft.com/office/powerpoint/2010/main" val="31244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24</a:t>
            </a:r>
            <a:endParaRPr lang="pl-PL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539552" y="1844824"/>
            <a:ext cx="8229600" cy="388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pl-PL" sz="1800" b="1" dirty="0" smtClean="0">
                <a:latin typeface="+mn-lt"/>
              </a:rPr>
              <a:t>Zachowanie konkurencyjnego trybu wyboru wykonawców poszczególnych zadań operacji (w przypadku, gdy wartość zadania przekracza 20 tys. zł netto)</a:t>
            </a:r>
          </a:p>
          <a:p>
            <a:pPr lvl="0"/>
            <a:endParaRPr lang="pl-PL" sz="1800" b="1" dirty="0" smtClean="0">
              <a:latin typeface="+mn-lt"/>
            </a:endParaRPr>
          </a:p>
          <a:p>
            <a:pPr lvl="0" algn="l"/>
            <a:r>
              <a:rPr lang="pl-PL" sz="1800" b="1" dirty="0" smtClean="0">
                <a:latin typeface="+mn-lt"/>
              </a:rPr>
              <a:t>Przeprowadzanie postępowań ofertowych zgodnie z </a:t>
            </a:r>
          </a:p>
          <a:p>
            <a:pPr lvl="0" algn="l"/>
            <a:r>
              <a:rPr lang="pl-PL" sz="1800" b="1" i="1" dirty="0" smtClean="0">
                <a:latin typeface="+mn-lt"/>
              </a:rPr>
              <a:t>Zasadami konkurencyjności wydatków w ramach PROW 2014-2020 </a:t>
            </a:r>
            <a:r>
              <a:rPr lang="pl-PL" sz="1800" b="1" dirty="0" smtClean="0">
                <a:latin typeface="+mn-lt"/>
              </a:rPr>
              <a:t>określonymi Umowie, m.in. w zakresie:</a:t>
            </a:r>
          </a:p>
          <a:p>
            <a:pPr algn="l">
              <a:buFontTx/>
              <a:buChar char="-"/>
            </a:pPr>
            <a:r>
              <a:rPr lang="pl-PL" sz="1800" b="1" dirty="0" smtClean="0">
                <a:latin typeface="+mn-lt"/>
              </a:rPr>
              <a:t> upublicznienia zapytania ofertowego,</a:t>
            </a:r>
          </a:p>
          <a:p>
            <a:pPr algn="l"/>
            <a:r>
              <a:rPr lang="pl-PL" sz="1800" b="1" dirty="0" smtClean="0">
                <a:latin typeface="+mn-lt"/>
              </a:rPr>
              <a:t>- nie udzielania zamówień podmiotom powiązanym osobowo lub kapitałowo,</a:t>
            </a:r>
            <a:endParaRPr lang="pl-PL" sz="1800" b="1" dirty="0">
              <a:latin typeface="+mn-lt"/>
            </a:endParaRPr>
          </a:p>
          <a:p>
            <a:pPr marL="180975" indent="-180975" algn="l">
              <a:buFontTx/>
              <a:buChar char="-"/>
              <a:tabLst>
                <a:tab pos="180975" algn="l"/>
              </a:tabLst>
            </a:pPr>
            <a:r>
              <a:rPr lang="pl-PL" sz="1800" b="1" dirty="0" smtClean="0">
                <a:latin typeface="+mn-lt"/>
              </a:rPr>
              <a:t>informowania o warunkach udziału w postępowaniu oraz kryteriach oceny ofert, </a:t>
            </a:r>
          </a:p>
          <a:p>
            <a:pPr marL="180975" indent="-180975" algn="l">
              <a:tabLst>
                <a:tab pos="180975" algn="l"/>
              </a:tabLst>
            </a:pPr>
            <a:r>
              <a:rPr lang="pl-PL" sz="1800" b="1" dirty="0" smtClean="0">
                <a:latin typeface="+mn-lt"/>
              </a:rPr>
              <a:t>- właściwego dokumentowania przebiegu postępowania ofertowego,</a:t>
            </a:r>
          </a:p>
          <a:p>
            <a:pPr marL="180975" indent="-180975" algn="l">
              <a:buFontTx/>
              <a:buChar char="-"/>
              <a:tabLst>
                <a:tab pos="180975" algn="l"/>
              </a:tabLst>
            </a:pPr>
            <a:r>
              <a:rPr lang="pl-PL" sz="1800" b="1" dirty="0" smtClean="0">
                <a:latin typeface="+mn-lt"/>
              </a:rPr>
              <a:t>niestosowania dyskryminacyjnych warunków udziału w postępowaniu,</a:t>
            </a:r>
          </a:p>
          <a:p>
            <a:pPr marL="180975" indent="-180975" algn="l">
              <a:tabLst>
                <a:tab pos="180975" algn="l"/>
              </a:tabLst>
            </a:pPr>
            <a:r>
              <a:rPr lang="pl-PL" sz="1800" b="1" dirty="0" smtClean="0">
                <a:latin typeface="+mn-lt"/>
              </a:rPr>
              <a:t>- wprowadzania niedozwolonych zmian w umowie z wykonawcą.</a:t>
            </a:r>
          </a:p>
          <a:p>
            <a:pPr algn="just"/>
            <a:endParaRPr lang="pl-PL" sz="2400" dirty="0"/>
          </a:p>
        </p:txBody>
      </p:sp>
      <p:sp>
        <p:nvSpPr>
          <p:cNvPr id="5" name="Prostokąt zaokrąglony 4"/>
          <p:cNvSpPr/>
          <p:nvPr/>
        </p:nvSpPr>
        <p:spPr bwMode="auto">
          <a:xfrm>
            <a:off x="1475656" y="836712"/>
            <a:ext cx="6264696" cy="792088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Postępowanie ofertowe</a:t>
            </a:r>
          </a:p>
        </p:txBody>
      </p:sp>
    </p:spTree>
    <p:extLst>
      <p:ext uri="{BB962C8B-B14F-4D97-AF65-F5344CB8AC3E}">
        <p14:creationId xmlns:p14="http://schemas.microsoft.com/office/powerpoint/2010/main" val="42396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21</a:t>
            </a:r>
            <a:endParaRPr lang="pl-PL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 flipV="1">
            <a:off x="457200" y="1417637"/>
            <a:ext cx="8229600" cy="45719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endParaRPr lang="pl-PL" sz="2800" kern="0" dirty="0"/>
          </a:p>
        </p:txBody>
      </p:sp>
      <p:sp>
        <p:nvSpPr>
          <p:cNvPr id="8" name="Prostokąt zaokrąglony 7"/>
          <p:cNvSpPr/>
          <p:nvPr/>
        </p:nvSpPr>
        <p:spPr bwMode="auto">
          <a:xfrm>
            <a:off x="1475656" y="1052736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Umowa o przyznaniu pomocy</a:t>
            </a:r>
          </a:p>
        </p:txBody>
      </p:sp>
      <p:sp>
        <p:nvSpPr>
          <p:cNvPr id="3" name="Prostokąt 2"/>
          <p:cNvSpPr/>
          <p:nvPr/>
        </p:nvSpPr>
        <p:spPr>
          <a:xfrm>
            <a:off x="1475656" y="2132856"/>
            <a:ext cx="6192688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20000"/>
              </a:spcBef>
              <a:defRPr/>
            </a:pPr>
            <a:endParaRPr lang="pl-PL" dirty="0" smtClean="0">
              <a:cs typeface="Times New Roman" pitchFamily="18" charset="0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pl-PL" dirty="0" smtClean="0">
                <a:cs typeface="Times New Roman" pitchFamily="18" charset="0"/>
              </a:rPr>
              <a:t>Planowane do realizacji i utrzymania w okresie związania celem </a:t>
            </a:r>
            <a:r>
              <a:rPr lang="pl-PL" b="1" dirty="0" smtClean="0">
                <a:solidFill>
                  <a:srgbClr val="FF0000"/>
                </a:solidFill>
                <a:cs typeface="Times New Roman" pitchFamily="18" charset="0"/>
              </a:rPr>
              <a:t>wskaźniki osiągnięcia celu operacji</a:t>
            </a:r>
            <a:r>
              <a:rPr lang="pl-PL" dirty="0" smtClean="0">
                <a:cs typeface="Times New Roman" pitchFamily="18" charset="0"/>
              </a:rPr>
              <a:t>:</a:t>
            </a:r>
          </a:p>
          <a:p>
            <a:pPr lvl="0" algn="just">
              <a:spcBef>
                <a:spcPct val="20000"/>
              </a:spcBef>
              <a:defRPr/>
            </a:pPr>
            <a:endParaRPr lang="pl-PL" dirty="0" smtClean="0">
              <a:cs typeface="Times New Roman" pitchFamily="18" charset="0"/>
            </a:endParaRPr>
          </a:p>
          <a:p>
            <a:pPr marL="285750" lvl="0" indent="-285750" algn="just">
              <a:spcBef>
                <a:spcPct val="20000"/>
              </a:spcBef>
              <a:buFontTx/>
              <a:buChar char="-"/>
              <a:defRPr/>
            </a:pPr>
            <a:r>
              <a:rPr lang="pl-PL" dirty="0">
                <a:cs typeface="Times New Roman" pitchFamily="18" charset="0"/>
              </a:rPr>
              <a:t>u</a:t>
            </a:r>
            <a:r>
              <a:rPr lang="pl-PL" dirty="0" smtClean="0">
                <a:cs typeface="Times New Roman" pitchFamily="18" charset="0"/>
              </a:rPr>
              <a:t>trzymanie poziomu umów długoterminowych zawartych </a:t>
            </a:r>
            <a:br>
              <a:rPr lang="pl-PL" dirty="0" smtClean="0">
                <a:cs typeface="Times New Roman" pitchFamily="18" charset="0"/>
              </a:rPr>
            </a:br>
            <a:r>
              <a:rPr lang="pl-PL" dirty="0" smtClean="0">
                <a:cs typeface="Times New Roman" pitchFamily="18" charset="0"/>
              </a:rPr>
              <a:t>z producentami rolnymi na zakup surowca / przyjęcie do usługowego przetwarzania i/lub przechowywania ilości powyżej 50%,</a:t>
            </a:r>
          </a:p>
          <a:p>
            <a:pPr marL="285750" lvl="0" indent="-285750" algn="just">
              <a:spcBef>
                <a:spcPct val="20000"/>
              </a:spcBef>
              <a:buFontTx/>
              <a:buChar char="-"/>
              <a:defRPr/>
            </a:pPr>
            <a:r>
              <a:rPr lang="pl-PL" dirty="0">
                <a:cs typeface="Times New Roman" pitchFamily="18" charset="0"/>
              </a:rPr>
              <a:t>u</a:t>
            </a:r>
            <a:r>
              <a:rPr lang="pl-PL" dirty="0" smtClean="0">
                <a:cs typeface="Times New Roman" pitchFamily="18" charset="0"/>
              </a:rPr>
              <a:t>trzymanie statusu grupy producentów rolnych, związku grup producentów rolnych, organizacji producentów lub zrzeszenia organizacji producentów przez cały okres związania celem,</a:t>
            </a:r>
          </a:p>
          <a:p>
            <a:pPr marL="285750" lvl="0" indent="-285750" algn="just">
              <a:spcBef>
                <a:spcPct val="20000"/>
              </a:spcBef>
              <a:buFontTx/>
              <a:buChar char="-"/>
              <a:defRPr/>
            </a:pPr>
            <a:r>
              <a:rPr lang="pl-PL" dirty="0">
                <a:cs typeface="Times New Roman" pitchFamily="18" charset="0"/>
              </a:rPr>
              <a:t>p</a:t>
            </a:r>
            <a:r>
              <a:rPr lang="pl-PL" dirty="0" smtClean="0">
                <a:cs typeface="Times New Roman" pitchFamily="18" charset="0"/>
              </a:rPr>
              <a:t>rowadzenie w okresie związania celem działalności gospodarczej założonej w związku z realizacją operacji – dotyczy rolników, domowników lub małżonków rolników.</a:t>
            </a:r>
          </a:p>
          <a:p>
            <a:pPr lvl="0" algn="l">
              <a:spcBef>
                <a:spcPct val="20000"/>
              </a:spcBef>
              <a:defRPr/>
            </a:pPr>
            <a:endParaRPr lang="pl-PL" dirty="0">
              <a:solidFill>
                <a:schemeClr val="accent6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lvl="0" algn="l">
              <a:spcBef>
                <a:spcPct val="20000"/>
              </a:spcBef>
              <a:defRPr/>
            </a:pPr>
            <a:endParaRPr lang="pl-PL" dirty="0">
              <a:solidFill>
                <a:schemeClr val="accent6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25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99592" y="1666979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/>
              <a:t>Obowiązki Beneficjenta po uzyskaniu refundacji.</a:t>
            </a:r>
          </a:p>
          <a:p>
            <a:endParaRPr lang="pl-PL" dirty="0" smtClean="0"/>
          </a:p>
          <a:p>
            <a:pPr algn="l"/>
            <a:endParaRPr lang="pl-PL" b="1" dirty="0" smtClean="0">
              <a:latin typeface="Cambria" pitchFamily="18" charset="0"/>
            </a:endParaRPr>
          </a:p>
          <a:p>
            <a:pPr algn="l"/>
            <a:r>
              <a:rPr lang="pl-PL" b="1" dirty="0" smtClean="0">
                <a:latin typeface="Cambria" pitchFamily="18" charset="0"/>
              </a:rPr>
              <a:t>Zgodnie z </a:t>
            </a:r>
            <a:r>
              <a:rPr lang="pl-PL" b="1" i="1" dirty="0" smtClean="0">
                <a:latin typeface="Cambria" pitchFamily="18" charset="0"/>
              </a:rPr>
              <a:t>Umową o przyznaniu pomocy </a:t>
            </a:r>
            <a:r>
              <a:rPr lang="pl-PL" b="1" dirty="0" smtClean="0">
                <a:latin typeface="Cambria" pitchFamily="18" charset="0"/>
              </a:rPr>
              <a:t>Beneficjent przez okres </a:t>
            </a:r>
          </a:p>
          <a:p>
            <a:pPr algn="l"/>
            <a:r>
              <a:rPr lang="pl-PL" b="1" dirty="0" smtClean="0">
                <a:latin typeface="Cambria" pitchFamily="18" charset="0"/>
              </a:rPr>
              <a:t>5 lat od dnia wypłaty płatności ostatecznej jest zobowiązany do:</a:t>
            </a:r>
          </a:p>
          <a:p>
            <a:pPr lvl="0" algn="l">
              <a:spcBef>
                <a:spcPts val="600"/>
              </a:spcBef>
            </a:pPr>
            <a:r>
              <a:rPr lang="pl-PL" b="1" dirty="0" smtClean="0">
                <a:latin typeface="Cambria" pitchFamily="18" charset="0"/>
              </a:rPr>
              <a:t>- osiągnięcia i zachowania celu operacji;</a:t>
            </a:r>
          </a:p>
          <a:p>
            <a:pPr lvl="0" algn="l">
              <a:spcBef>
                <a:spcPts val="600"/>
              </a:spcBef>
            </a:pPr>
            <a:r>
              <a:rPr lang="pl-PL" b="1" dirty="0" smtClean="0">
                <a:latin typeface="Cambria" pitchFamily="18" charset="0"/>
              </a:rPr>
              <a:t>- umożliwienia przeprowadzenia kontroli związanych z przyznaną pomocą;</a:t>
            </a:r>
          </a:p>
          <a:p>
            <a:pPr marL="285750" lvl="0" indent="-285750" algn="l">
              <a:spcBef>
                <a:spcPts val="600"/>
              </a:spcBef>
              <a:buFontTx/>
              <a:buChar char="-"/>
            </a:pPr>
            <a:r>
              <a:rPr lang="pl-PL" b="1" smtClean="0">
                <a:latin typeface="Cambria" pitchFamily="18" charset="0"/>
              </a:rPr>
              <a:t>przechowywania </a:t>
            </a:r>
            <a:r>
              <a:rPr lang="pl-PL" b="1" dirty="0" smtClean="0">
                <a:latin typeface="Cambria" pitchFamily="18" charset="0"/>
              </a:rPr>
              <a:t>dokumentów związanych z przyznaną pomocą</a:t>
            </a:r>
            <a:r>
              <a:rPr lang="pl-PL" b="1" smtClean="0">
                <a:latin typeface="Cambria" pitchFamily="18" charset="0"/>
              </a:rPr>
              <a:t>, </a:t>
            </a:r>
          </a:p>
          <a:p>
            <a:pPr marL="285750" lvl="0" indent="-285750" algn="l">
              <a:spcBef>
                <a:spcPts val="600"/>
              </a:spcBef>
              <a:buFontTx/>
              <a:buChar char="-"/>
            </a:pPr>
            <a:r>
              <a:rPr lang="pl-PL" b="1" smtClean="0">
                <a:latin typeface="Cambria" pitchFamily="18" charset="0"/>
              </a:rPr>
              <a:t>nabywania </a:t>
            </a:r>
            <a:r>
              <a:rPr lang="pl-PL" b="1" dirty="0" smtClean="0">
                <a:latin typeface="Cambria" pitchFamily="18" charset="0"/>
              </a:rPr>
              <a:t>produktów rolnych na podstawie co najmniej 3-letnich umów zawartych bezpośrednio z producentami rolnymi.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 bwMode="auto">
          <a:xfrm>
            <a:off x="1907704" y="1052736"/>
            <a:ext cx="5400600" cy="1008112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 ubiegania się </a:t>
            </a:r>
          </a:p>
          <a:p>
            <a:pPr algn="ctr"/>
            <a:r>
              <a:rPr lang="pl-PL" sz="2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pomoc finansową</a:t>
            </a:r>
          </a:p>
        </p:txBody>
      </p:sp>
      <p:sp>
        <p:nvSpPr>
          <p:cNvPr id="4" name="Prostokąt 3"/>
          <p:cNvSpPr/>
          <p:nvPr/>
        </p:nvSpPr>
        <p:spPr>
          <a:xfrm>
            <a:off x="954008" y="2276872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Ogłoszenie Prezesa Agencji Restrukturyzacji i Modernizacji Rolnictwa o możliwości składania wniosków o przyznanie pomocy w ramach poddziałania "Wsparcie inwestycji w przetwarzanie produktów rolnych, obrót nimi lub ich rozwój" objętego Programem Rozwoju Obszarów Wiejskich na lata 2014 - 2020 w terminie od dnia</a:t>
            </a:r>
          </a:p>
          <a:p>
            <a:r>
              <a:rPr lang="pl-PL" b="1" dirty="0" smtClean="0"/>
              <a:t>1 grudnia 2015 r. do dnia 30 grudnia 2015 r.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54008" y="4797152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"Wsparcie inwestycji w przetwarzanie produktów rolnych, obrót nimi lub ich rozwój" (typ operacji </a:t>
            </a:r>
            <a:r>
              <a:rPr lang="pl-PL" b="1" dirty="0"/>
              <a:t>"Przetwórstwo i marketing produktów rolnych"</a:t>
            </a:r>
            <a:r>
              <a:rPr lang="pl-PL" dirty="0"/>
              <a:t>) - nabór wniosków obejmujący również wsparcie budowy nowych zakładów przetwórczych w 4 sektorach przetwórstwa (mięsa, mleka, owoców i warzyw, zbóż) - po akceptacji zmian do PROW 2014 - 2020 przez KE - </a:t>
            </a:r>
            <a:r>
              <a:rPr lang="pl-PL" b="1" dirty="0"/>
              <a:t>listopad 2016 r</a:t>
            </a:r>
            <a:r>
              <a:rPr lang="pl-PL" b="1" dirty="0" smtClean="0"/>
              <a:t>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54008" y="3717032"/>
            <a:ext cx="7634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Wsparcie inwestycji w przetwarzanie produktów rolnych, obrót nimi lub ich rozwój" </a:t>
            </a:r>
            <a:endParaRPr lang="pl-PL" dirty="0" smtClean="0"/>
          </a:p>
          <a:p>
            <a:r>
              <a:rPr lang="pl-PL" dirty="0" smtClean="0"/>
              <a:t>(</a:t>
            </a:r>
            <a:r>
              <a:rPr lang="pl-PL" dirty="0"/>
              <a:t>typ operacji </a:t>
            </a:r>
            <a:r>
              <a:rPr lang="pl-PL" b="1" dirty="0"/>
              <a:t>"Przetwórstwo i marketing produktów rolnych"</a:t>
            </a:r>
            <a:r>
              <a:rPr lang="pl-PL" dirty="0"/>
              <a:t>) - nabór dla rolników, będących osobami fizycznymi, domowników lub małżonków tych rolników - </a:t>
            </a:r>
            <a:r>
              <a:rPr lang="pl-PL" b="1" dirty="0"/>
              <a:t>lipiec </a:t>
            </a:r>
            <a:r>
              <a:rPr lang="pl-PL" b="1" dirty="0" smtClean="0"/>
              <a:t>2016r</a:t>
            </a:r>
            <a:r>
              <a:rPr lang="pl-PL" b="1" dirty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26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971600" y="2276872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l"/>
            <a:r>
              <a:rPr lang="pl-PL" b="1" dirty="0" smtClean="0">
                <a:latin typeface="Cambria" pitchFamily="18" charset="0"/>
              </a:rPr>
              <a:t>Zgodnie z </a:t>
            </a:r>
            <a:r>
              <a:rPr lang="pl-PL" b="1" i="1" dirty="0" smtClean="0">
                <a:latin typeface="Cambria" pitchFamily="18" charset="0"/>
              </a:rPr>
              <a:t>Umową o przyznaniu pomocy </a:t>
            </a:r>
            <a:r>
              <a:rPr lang="pl-PL" b="1" dirty="0" smtClean="0">
                <a:latin typeface="Cambria" pitchFamily="18" charset="0"/>
              </a:rPr>
              <a:t>Beneficjent przez okres 5 lat od dnia wypłaty płatności ostatecznej jest zobowiązany do przestrzegania ograniczeń lub warunków w zakresie:</a:t>
            </a:r>
          </a:p>
          <a:p>
            <a:pPr algn="l">
              <a:buFontTx/>
              <a:buChar char="-"/>
            </a:pPr>
            <a:r>
              <a:rPr lang="pl-PL" b="1" dirty="0" smtClean="0">
                <a:latin typeface="Cambria" pitchFamily="18" charset="0"/>
              </a:rPr>
              <a:t> przenoszenia własności lub posiadania rzeczy nabytych w ramach realizacji operacji lub sposobu ich wykorzystywania, </a:t>
            </a:r>
          </a:p>
          <a:p>
            <a:pPr algn="l">
              <a:buFontTx/>
              <a:buChar char="-"/>
            </a:pPr>
            <a:r>
              <a:rPr lang="pl-PL" b="1" dirty="0" smtClean="0">
                <a:latin typeface="Cambria" pitchFamily="18" charset="0"/>
              </a:rPr>
              <a:t> sposobu lub miejsca prowadzenia działalności związanej z przyznaną pomocą,</a:t>
            </a:r>
          </a:p>
          <a:p>
            <a:pPr algn="l">
              <a:buFontTx/>
              <a:buChar char="-"/>
            </a:pPr>
            <a:r>
              <a:rPr lang="pl-PL" b="1" dirty="0" smtClean="0">
                <a:latin typeface="Cambria" pitchFamily="18" charset="0"/>
              </a:rPr>
              <a:t> sposobu zawierania innych umów związanych z realizacją operacji.</a:t>
            </a:r>
            <a:endParaRPr lang="pl-PL" b="1" dirty="0">
              <a:latin typeface="Cambria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75656" y="1700808"/>
            <a:ext cx="6480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/>
              <a:t>Obowiązki Beneficjenta po uzyskaniu refundacji.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31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556792"/>
            <a:ext cx="7776864" cy="4431983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r>
              <a:rPr lang="pl-PL" sz="4800" i="1" dirty="0" smtClean="0">
                <a:cs typeface="Times New Roman" pitchFamily="18" charset="0"/>
              </a:rPr>
              <a:t>Dane kontaktowe:</a:t>
            </a:r>
          </a:p>
          <a:p>
            <a:r>
              <a:rPr lang="pl-PL" sz="4800" i="1" dirty="0" smtClean="0">
                <a:cs typeface="Times New Roman" pitchFamily="18" charset="0"/>
              </a:rPr>
              <a:t>Sekretariat DOPI ARiMR</a:t>
            </a:r>
          </a:p>
          <a:p>
            <a:endParaRPr lang="pl-PL" sz="4800" i="1" dirty="0">
              <a:cs typeface="Times New Roman" pitchFamily="18" charset="0"/>
            </a:endParaRPr>
          </a:p>
          <a:p>
            <a:r>
              <a:rPr lang="pl-PL" sz="4800" i="1" dirty="0" smtClean="0">
                <a:cs typeface="Times New Roman" pitchFamily="18" charset="0"/>
              </a:rPr>
              <a:t>Tel.: </a:t>
            </a:r>
            <a:r>
              <a:rPr lang="pl-PL" sz="4800" b="1" i="1" dirty="0" smtClean="0">
                <a:cs typeface="Times New Roman" pitchFamily="18" charset="0"/>
              </a:rPr>
              <a:t>(22) 318-47-70</a:t>
            </a:r>
          </a:p>
          <a:p>
            <a:endParaRPr lang="pl-PL" sz="4800" i="1" dirty="0">
              <a:cs typeface="Times New Roman" pitchFamily="18" charset="0"/>
            </a:endParaRPr>
          </a:p>
          <a:p>
            <a:pPr algn="l"/>
            <a:r>
              <a:rPr lang="pl-PL" sz="4800" i="1" dirty="0" smtClean="0">
                <a:cs typeface="Times New Roman" pitchFamily="18" charset="0"/>
              </a:rPr>
              <a:t>E-mail: </a:t>
            </a:r>
            <a:r>
              <a:rPr lang="pl-PL" sz="4800" b="1" i="1" dirty="0" smtClean="0">
                <a:cs typeface="Times New Roman" pitchFamily="18" charset="0"/>
              </a:rPr>
              <a:t>info@arimr.gov.pl</a:t>
            </a:r>
          </a:p>
        </p:txBody>
      </p:sp>
    </p:spTree>
    <p:extLst>
      <p:ext uri="{BB962C8B-B14F-4D97-AF65-F5344CB8AC3E}">
        <p14:creationId xmlns:p14="http://schemas.microsoft.com/office/powerpoint/2010/main" val="1076238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26630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2448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252413" y="188913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endParaRPr lang="en-GB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633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/>
          </a:p>
        </p:txBody>
      </p:sp>
      <p:sp>
        <p:nvSpPr>
          <p:cNvPr id="9227" name="Rectangle 3"/>
          <p:cNvSpPr>
            <a:spLocks/>
          </p:cNvSpPr>
          <p:nvPr/>
        </p:nvSpPr>
        <p:spPr bwMode="auto">
          <a:xfrm>
            <a:off x="200025" y="822325"/>
            <a:ext cx="8642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defRPr/>
            </a:pPr>
            <a:endParaRPr lang="pl-PL" sz="2000" dirty="0" smtClean="0">
              <a:latin typeface="+mn-lt"/>
              <a:cs typeface="+mn-cs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395536" y="2420888"/>
            <a:ext cx="7776864" cy="83099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r>
              <a:rPr lang="pl-PL" sz="5400" i="1" dirty="0" smtClean="0">
                <a:cs typeface="Times New Roman" pitchFamily="18" charset="0"/>
              </a:rPr>
              <a:t>Dziękujemy za uwagę</a:t>
            </a:r>
          </a:p>
        </p:txBody>
      </p:sp>
      <p:sp>
        <p:nvSpPr>
          <p:cNvPr id="17" name="Symbol zastępczy numeru slajd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B9A6F-9E1B-4534-A3E8-DE28FD0DED02}" type="slidenum">
              <a:rPr lang="pl-PL" smtClean="0"/>
              <a:pPr>
                <a:defRPr/>
              </a:pPr>
              <a:t>32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14</a:t>
            </a:r>
            <a:endParaRPr lang="pl-PL" dirty="0"/>
          </a:p>
        </p:txBody>
      </p:sp>
      <p:graphicFrame>
        <p:nvGraphicFramePr>
          <p:cNvPr id="4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96136"/>
              </p:ext>
            </p:extLst>
          </p:nvPr>
        </p:nvGraphicFramePr>
        <p:xfrm>
          <a:off x="611560" y="2276872"/>
          <a:ext cx="8281293" cy="1944216"/>
        </p:xfrm>
        <a:graphic>
          <a:graphicData uri="http://schemas.openxmlformats.org/drawingml/2006/table">
            <a:tbl>
              <a:tblPr/>
              <a:tblGrid>
                <a:gridCol w="2232620"/>
                <a:gridCol w="3288242"/>
                <a:gridCol w="2760431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Dokument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Proces</a:t>
                      </a: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Podmiot</a:t>
                      </a: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Wniosek o przyznanie pomocy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Złożenie wniosku w OR ARiMR: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 osobiście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l-P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przez osobę upoważnioną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przesyłką rejestrowaną nadaną w placówce pocztowej wyznaczonego operatora</a:t>
                      </a:r>
                      <a:endParaRPr kumimoji="0" 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Wnioskodawca</a:t>
                      </a: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Prostokąt zaokrąglony 4"/>
          <p:cNvSpPr/>
          <p:nvPr/>
        </p:nvSpPr>
        <p:spPr bwMode="auto">
          <a:xfrm>
            <a:off x="1547664" y="1052736"/>
            <a:ext cx="6264696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Złożenie Wniosku o Przyznanie Pomocy</a:t>
            </a:r>
          </a:p>
        </p:txBody>
      </p:sp>
      <p:sp>
        <p:nvSpPr>
          <p:cNvPr id="7" name="Prostokąt 6"/>
          <p:cNvSpPr/>
          <p:nvPr/>
        </p:nvSpPr>
        <p:spPr>
          <a:xfrm>
            <a:off x="611560" y="4653136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b="1" dirty="0" smtClean="0"/>
              <a:t>W ramach jednego naboru, można złożyć tylko jeden wniosek o przyznanie pomocy na dane przedsiębiorstwo albo jego wyodrębnioną organizacyjnie część (przetwórcy) lub na jeden podmiot ubiegający się o przyznanie pomocy (rolnicy).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635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15</a:t>
            </a:r>
            <a:endParaRPr lang="pl-PL" dirty="0"/>
          </a:p>
        </p:txBody>
      </p:sp>
      <p:graphicFrame>
        <p:nvGraphicFramePr>
          <p:cNvPr id="4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970182"/>
              </p:ext>
            </p:extLst>
          </p:nvPr>
        </p:nvGraphicFramePr>
        <p:xfrm>
          <a:off x="539552" y="2276872"/>
          <a:ext cx="8229600" cy="2389188"/>
        </p:xfrm>
        <a:graphic>
          <a:graphicData uri="http://schemas.openxmlformats.org/drawingml/2006/table">
            <a:tbl>
              <a:tblPr/>
              <a:tblGrid>
                <a:gridCol w="2303487"/>
                <a:gridCol w="2376264"/>
                <a:gridCol w="3549849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Dokument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Proces</a:t>
                      </a: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Podmiot</a:t>
                      </a: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Wniosek o przyznanie pomocy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Weryfikacja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Nabór tematyczny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Oddział Regionalny ARiMR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Nabór - przedsiębiorstwa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Centrala ARiMR (DOPI)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1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19</a:t>
            </a:r>
            <a:endParaRPr lang="pl-PL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 flipV="1">
            <a:off x="457200" y="1417637"/>
            <a:ext cx="8229600" cy="45719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endParaRPr lang="pl-PL" sz="2800" kern="0" dirty="0"/>
          </a:p>
        </p:txBody>
      </p:sp>
      <p:graphicFrame>
        <p:nvGraphicFramePr>
          <p:cNvPr id="6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968513"/>
              </p:ext>
            </p:extLst>
          </p:nvPr>
        </p:nvGraphicFramePr>
        <p:xfrm>
          <a:off x="395535" y="1772817"/>
          <a:ext cx="8301609" cy="3484983"/>
        </p:xfrm>
        <a:graphic>
          <a:graphicData uri="http://schemas.openxmlformats.org/drawingml/2006/table">
            <a:tbl>
              <a:tblPr/>
              <a:tblGrid>
                <a:gridCol w="2767203"/>
                <a:gridCol w="2767203"/>
                <a:gridCol w="2767203"/>
              </a:tblGrid>
              <a:tr h="766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</a:t>
                      </a: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Podmiot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Lista rankingowa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(I publikacja nie później niż w terminie 90 dni od zakończenia naboru wniosków)</a:t>
                      </a:r>
                      <a:endParaRPr kumimoji="0" lang="pl-PL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Przyznanie  punktów na podst. kryteriów wyboru projektów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Centrala ARiMR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4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Umowa przyznania pomocy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(8 miesięcy od dnia opublikowania listy rankingowej)</a:t>
                      </a:r>
                      <a:endParaRPr kumimoji="0" lang="pl-PL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Zawarcie umowy o przyznaniu pomocy z beneficjentem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Centrala / OR ARiMR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369010"/>
              </p:ext>
            </p:extLst>
          </p:nvPr>
        </p:nvGraphicFramePr>
        <p:xfrm>
          <a:off x="395536" y="1772816"/>
          <a:ext cx="8301609" cy="3484983"/>
        </p:xfrm>
        <a:graphic>
          <a:graphicData uri="http://schemas.openxmlformats.org/drawingml/2006/table">
            <a:tbl>
              <a:tblPr/>
              <a:tblGrid>
                <a:gridCol w="2767203"/>
                <a:gridCol w="2767203"/>
                <a:gridCol w="2767203"/>
              </a:tblGrid>
              <a:tr h="766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Podmiot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Lista rankingowa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(I publikacja nie później niż w terminie 90 dni od zakończenia naboru wniosków)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Przyznanie  punktów na podst. kryteriów wyboru projektów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Centrala ARiMR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4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Umowa przyznania pomocy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(8 miesięcy od dnia opublikowania listy rankingowej)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Zawarcie umowy o przyznaniu pomocy z beneficjentem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Centrala / OR ARiMR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1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758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26630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252413" y="188913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endParaRPr lang="en-GB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6633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/>
          </a:p>
        </p:txBody>
      </p:sp>
      <p:sp>
        <p:nvSpPr>
          <p:cNvPr id="9227" name="Rectangle 3"/>
          <p:cNvSpPr>
            <a:spLocks/>
          </p:cNvSpPr>
          <p:nvPr/>
        </p:nvSpPr>
        <p:spPr bwMode="auto">
          <a:xfrm>
            <a:off x="200025" y="822325"/>
            <a:ext cx="8642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pl-PL" sz="2000" dirty="0" smtClean="0">
              <a:latin typeface="+mn-lt"/>
              <a:cs typeface="+mn-cs"/>
            </a:endParaRPr>
          </a:p>
          <a:p>
            <a:pPr algn="just">
              <a:defRPr/>
            </a:pPr>
            <a:endParaRPr lang="pl-PL" sz="2000" dirty="0" smtClean="0">
              <a:latin typeface="+mn-lt"/>
              <a:cs typeface="+mn-cs"/>
            </a:endParaRPr>
          </a:p>
        </p:txBody>
      </p:sp>
      <p:sp>
        <p:nvSpPr>
          <p:cNvPr id="28" name="Prostokąt zaokrąglony 27"/>
          <p:cNvSpPr/>
          <p:nvPr/>
        </p:nvSpPr>
        <p:spPr bwMode="auto">
          <a:xfrm>
            <a:off x="1403648" y="1556792"/>
            <a:ext cx="6264696" cy="1584176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defTabSz="1066800">
              <a:spcAft>
                <a:spcPts val="300"/>
              </a:spcAft>
              <a:defRPr/>
            </a:pPr>
            <a:r>
              <a:rPr lang="pl-PL" dirty="0"/>
              <a:t>BUDŻET:     </a:t>
            </a:r>
            <a:r>
              <a:rPr lang="pl-PL" b="1" dirty="0"/>
              <a:t>693</a:t>
            </a:r>
            <a:r>
              <a:rPr lang="pl-PL" dirty="0"/>
              <a:t>  mln </a:t>
            </a:r>
            <a:r>
              <a:rPr lang="pl-PL" b="1" dirty="0" smtClean="0"/>
              <a:t>euro (5% budżetu PROW 2014-2020)</a:t>
            </a:r>
            <a:endParaRPr lang="pl-PL" b="1" dirty="0"/>
          </a:p>
          <a:p>
            <a:pPr defTabSz="1066800">
              <a:spcBef>
                <a:spcPts val="600"/>
              </a:spcBef>
              <a:spcAft>
                <a:spcPts val="300"/>
              </a:spcAft>
              <a:defRPr/>
            </a:pPr>
            <a:r>
              <a:rPr lang="pl-PL" dirty="0" smtClean="0"/>
              <a:t>Co daje możliwość objęcia wsparciem ponad 1000 zakładów</a:t>
            </a:r>
          </a:p>
          <a:p>
            <a:pPr defTabSz="1066800">
              <a:spcBef>
                <a:spcPts val="600"/>
              </a:spcBef>
              <a:spcAft>
                <a:spcPts val="300"/>
              </a:spcAft>
              <a:defRPr/>
            </a:pPr>
            <a:r>
              <a:rPr lang="pl-PL" dirty="0" smtClean="0"/>
              <a:t>Poziom wsparcia:  </a:t>
            </a:r>
            <a:r>
              <a:rPr lang="pl-PL" dirty="0"/>
              <a:t>do</a:t>
            </a:r>
            <a:r>
              <a:rPr lang="pl-PL" b="1" dirty="0"/>
              <a:t> 50 </a:t>
            </a:r>
            <a:r>
              <a:rPr lang="pl-PL" dirty="0" smtClean="0"/>
              <a:t>% kosztów </a:t>
            </a:r>
            <a:r>
              <a:rPr lang="pl-PL" dirty="0" err="1" smtClean="0"/>
              <a:t>kwalifikowalnych</a:t>
            </a:r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323528" y="3573016"/>
            <a:ext cx="7776864" cy="2641749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pl-PL" sz="1500" b="1" u="sng" dirty="0" smtClean="0">
                <a:latin typeface="Cambria" pitchFamily="18" charset="0"/>
              </a:rPr>
              <a:t>Beneficjent</a:t>
            </a:r>
          </a:p>
          <a:p>
            <a:pPr algn="just">
              <a:spcBef>
                <a:spcPts val="0"/>
              </a:spcBef>
              <a:defRPr/>
            </a:pPr>
            <a:endParaRPr lang="pl-PL" sz="1500" b="1" dirty="0">
              <a:latin typeface="Cambria" pitchFamily="18" charset="0"/>
            </a:endParaRPr>
          </a:p>
          <a:p>
            <a:pPr marL="176213" indent="-176213" algn="l">
              <a:buFont typeface="Arial" pitchFamily="34" charset="0"/>
              <a:buChar char="•"/>
              <a:defRPr/>
            </a:pPr>
            <a:r>
              <a:rPr lang="pl-PL" sz="1500" b="1" dirty="0">
                <a:latin typeface="Cambria" pitchFamily="18" charset="0"/>
              </a:rPr>
              <a:t>osoba fizyczna, osoba prawna lub jednostka organizacyjna nieposiadająca osobowości prawnej:</a:t>
            </a:r>
          </a:p>
          <a:p>
            <a:pPr marL="361950" indent="-96838" algn="l">
              <a:buFont typeface="Calibri" pitchFamily="34" charset="0"/>
              <a:buChar char="–"/>
              <a:defRPr/>
            </a:pPr>
            <a:r>
              <a:rPr lang="pl-PL" sz="1500" b="1" dirty="0" smtClean="0">
                <a:latin typeface="Cambria" pitchFamily="18" charset="0"/>
              </a:rPr>
              <a:t>zarejestrowana działalność w zakresie przetwórstwa lub wprowadzania do obrotu produktów rolnych</a:t>
            </a:r>
          </a:p>
          <a:p>
            <a:pPr marL="361950" indent="-96838" algn="just">
              <a:spcBef>
                <a:spcPts val="400"/>
              </a:spcBef>
              <a:buFont typeface="Calibri" pitchFamily="34" charset="0"/>
              <a:buChar char="–"/>
              <a:defRPr/>
            </a:pPr>
            <a:r>
              <a:rPr lang="pl-PL" sz="1500" b="1" dirty="0" smtClean="0">
                <a:latin typeface="Cambria" pitchFamily="18" charset="0"/>
              </a:rPr>
              <a:t> mikro, małe lub średnie przedsiębiorstwo;</a:t>
            </a:r>
          </a:p>
          <a:p>
            <a:pPr marL="361950" indent="-96838" algn="just">
              <a:spcBef>
                <a:spcPts val="400"/>
              </a:spcBef>
              <a:defRPr/>
            </a:pPr>
            <a:endParaRPr lang="pl-PL" sz="1500" b="1" dirty="0" smtClean="0">
              <a:latin typeface="Cambria" pitchFamily="18" charset="0"/>
            </a:endParaRPr>
          </a:p>
          <a:p>
            <a:pPr marL="176213" indent="-176213" algn="l">
              <a:buFont typeface="Arial" pitchFamily="34" charset="0"/>
              <a:buChar char="•"/>
              <a:defRPr/>
            </a:pPr>
            <a:r>
              <a:rPr lang="pl-PL" sz="1500" b="1" dirty="0" smtClean="0">
                <a:latin typeface="Cambria" pitchFamily="18" charset="0"/>
              </a:rPr>
              <a:t>rolnik, domownik, małżonek rolnika podlegający ubezpieczeniu  społecznemu rolników w pełnym zakresie,  podejmujący wykonywanie działalności gospodarczej w zakresie przetwarzania produktów rolnych.</a:t>
            </a:r>
          </a:p>
        </p:txBody>
      </p:sp>
      <p:sp>
        <p:nvSpPr>
          <p:cNvPr id="17" name="Symbol zastępczy numeru slajd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B9A6F-9E1B-4534-A3E8-DE28FD0DED02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8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187624" y="1628800"/>
            <a:ext cx="7488832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177800">
              <a:spcBef>
                <a:spcPts val="300"/>
              </a:spcBef>
              <a:defRPr/>
            </a:pPr>
            <a:endParaRPr lang="pl-PL" b="1" u="sng" dirty="0" smtClean="0"/>
          </a:p>
          <a:p>
            <a:pPr marL="265113" indent="-176213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b="1" dirty="0"/>
              <a:t>w</a:t>
            </a:r>
            <a:r>
              <a:rPr lang="pl-PL" b="1" dirty="0" smtClean="0"/>
              <a:t>nioskodawca </a:t>
            </a:r>
            <a:r>
              <a:rPr lang="pl-PL" b="1" dirty="0"/>
              <a:t>posiada numer indentyfikacyjny nadany w trybie przepisów o krajowym systemie ewidencji </a:t>
            </a:r>
            <a:r>
              <a:rPr lang="pl-PL" b="1" dirty="0" smtClean="0"/>
              <a:t>producentów;</a:t>
            </a:r>
          </a:p>
          <a:p>
            <a:pPr marL="265113" indent="-176213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b="1" dirty="0" smtClean="0"/>
              <a:t>zdolność do realizacji i utrzymania planowanego przedsięwzięcia – udzielenie pomocy jest możliwe jedynie w przypadku, gdy realizacja operacji nie jest możliwa bez udziału środków publicznych (tzw. </a:t>
            </a:r>
            <a:r>
              <a:rPr lang="pl-PL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efekt </a:t>
            </a:r>
            <a:r>
              <a:rPr lang="pl-PL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deadweight</a:t>
            </a:r>
            <a:r>
              <a:rPr lang="pl-PL" b="1" dirty="0" smtClean="0"/>
              <a:t>);</a:t>
            </a:r>
          </a:p>
          <a:p>
            <a:pPr marL="265113" indent="-176213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b="1" dirty="0" smtClean="0"/>
              <a:t>deklaracja </a:t>
            </a:r>
            <a:r>
              <a:rPr lang="pl-PL" b="1" dirty="0"/>
              <a:t>zaopatrywania się (po zakończeniu realizacji operacji) w min. 50% całkowitej ilości surowców do produkcji na podstawie umów min. </a:t>
            </a:r>
            <a:r>
              <a:rPr lang="pl-P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3-letnich</a:t>
            </a:r>
            <a:r>
              <a:rPr lang="pl-PL" b="1" dirty="0"/>
              <a:t>: zawieranych z rolnikami, grupami, organizacjami producentów, związkami grup, zrzeszeniami organizacji producentów, podmiotami wstępnie przetwarzającymi produkty rolne - umowy zawierają </a:t>
            </a:r>
            <a:r>
              <a:rPr lang="pl-P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mechanizm ustalania cen</a:t>
            </a:r>
            <a:r>
              <a:rPr lang="pl-PL" b="1" dirty="0"/>
              <a:t>;</a:t>
            </a:r>
          </a:p>
          <a:p>
            <a:pPr marL="265113" indent="-176213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b="1" dirty="0"/>
              <a:t>pomoc może być udzielona na realizację projektów w zakładach spełniających obowiązujące standardy higieniczno – sanitarne, ochrony środowiska i dobrostanu zwierząt</a:t>
            </a:r>
            <a:r>
              <a:rPr lang="pl-PL" b="1" dirty="0" smtClean="0"/>
              <a:t>.</a:t>
            </a:r>
          </a:p>
          <a:p>
            <a:pPr marL="265113" indent="-176213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l-PL" b="1" dirty="0" smtClean="0"/>
              <a:t>operacja związana będzie z przetwarzaniem i wprowadzaniem do obrotu produktów rolnych objętych załącznikiem nr 1 do TFUE. </a:t>
            </a:r>
            <a:endParaRPr lang="pl-PL" b="1" dirty="0"/>
          </a:p>
        </p:txBody>
      </p:sp>
      <p:sp>
        <p:nvSpPr>
          <p:cNvPr id="4" name="Prostokąt zaokrąglony 3"/>
          <p:cNvSpPr/>
          <p:nvPr/>
        </p:nvSpPr>
        <p:spPr bwMode="auto">
          <a:xfrm>
            <a:off x="1691680" y="836712"/>
            <a:ext cx="6264696" cy="792088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defTabSz="1066800">
              <a:spcAft>
                <a:spcPts val="300"/>
              </a:spcAft>
              <a:defRPr/>
            </a:pPr>
            <a:r>
              <a:rPr lang="pl-PL" b="1" dirty="0" smtClean="0"/>
              <a:t>WARUNKI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06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7"/>
          <p:cNvSpPr txBox="1">
            <a:spLocks noChangeArrowheads="1"/>
          </p:cNvSpPr>
          <p:nvPr/>
        </p:nvSpPr>
        <p:spPr bwMode="auto">
          <a:xfrm>
            <a:off x="519113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7793038" y="6040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altLang="pl-PL">
              <a:latin typeface="Calibri" pitchFamily="34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457200" y="18891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27653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800" b="1">
              <a:latin typeface="Calibri" pitchFamily="34" charset="0"/>
            </a:endParaRPr>
          </a:p>
          <a:p>
            <a:endParaRPr lang="pl-PL" altLang="pl-PL" sz="2800" b="1">
              <a:latin typeface="Calibri" pitchFamily="34" charset="0"/>
            </a:endParaRPr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altLang="pl-PL" sz="2400" b="1">
              <a:solidFill>
                <a:srgbClr val="009999"/>
              </a:solidFill>
              <a:latin typeface="Calibri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252413" y="188913"/>
            <a:ext cx="93964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algn="ctr">
              <a:defRPr/>
            </a:pPr>
            <a:endParaRPr lang="en-GB" sz="3200" b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7656" name="Rectangle 3"/>
          <p:cNvSpPr>
            <a:spLocks/>
          </p:cNvSpPr>
          <p:nvPr/>
        </p:nvSpPr>
        <p:spPr bwMode="auto">
          <a:xfrm>
            <a:off x="395536" y="2332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l-PL" altLang="pl-PL" sz="2400" b="1"/>
              <a:t>	</a:t>
            </a:r>
            <a:endParaRPr lang="pl-PL" altLang="pl-PL" sz="2400" b="1" u="sng"/>
          </a:p>
        </p:txBody>
      </p:sp>
      <p:sp>
        <p:nvSpPr>
          <p:cNvPr id="9227" name="Rectangle 3"/>
          <p:cNvSpPr>
            <a:spLocks/>
          </p:cNvSpPr>
          <p:nvPr/>
        </p:nvSpPr>
        <p:spPr bwMode="auto">
          <a:xfrm>
            <a:off x="755576" y="836613"/>
            <a:ext cx="7344816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endParaRPr lang="pl-PL" sz="2000" dirty="0">
              <a:latin typeface="+mj-lt"/>
              <a:cs typeface="+mn-cs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323528" y="1407790"/>
            <a:ext cx="8642350" cy="3552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tIns="0" bIns="0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pl-PL" sz="1500" b="1" dirty="0" smtClean="0">
                <a:latin typeface="Cambria" pitchFamily="18" charset="0"/>
              </a:rPr>
              <a:t>				</a:t>
            </a:r>
            <a:endParaRPr lang="pl-PL" sz="1500" b="1" u="sng" dirty="0" smtClean="0">
              <a:latin typeface="Cambria" pitchFamily="18" charset="0"/>
            </a:endParaRPr>
          </a:p>
          <a:p>
            <a:pPr marL="85725" indent="-85725" algn="just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1500" b="1" dirty="0" smtClean="0">
                <a:latin typeface="Cambria" pitchFamily="18" charset="0"/>
              </a:rPr>
              <a:t>szczegółowy </a:t>
            </a:r>
            <a:r>
              <a:rPr lang="pl-PL" sz="1500" b="1" dirty="0">
                <a:latin typeface="Cambria" pitchFamily="18" charset="0"/>
              </a:rPr>
              <a:t>wykaz rodzajów działalności objętych pomocą </a:t>
            </a:r>
            <a:r>
              <a:rPr lang="pl-PL" sz="1500" b="1" dirty="0" smtClean="0">
                <a:latin typeface="Cambria" pitchFamily="18" charset="0"/>
              </a:rPr>
              <a:t>określony jest w załączniku nr 1 do rozporządzenia wykonawczego,</a:t>
            </a:r>
            <a:endParaRPr lang="pl-PL" sz="1500" b="1" dirty="0">
              <a:latin typeface="Cambria" pitchFamily="18" charset="0"/>
            </a:endParaRPr>
          </a:p>
          <a:p>
            <a:pPr marL="176213" indent="-176213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l-PL" sz="1500" b="1" dirty="0">
                <a:latin typeface="Cambria" pitchFamily="18" charset="0"/>
              </a:rPr>
              <a:t>inwestycje w sektorach przetwórstwa: </a:t>
            </a:r>
          </a:p>
          <a:p>
            <a:pPr marL="176213" indent="-176213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pl-PL" sz="1500" dirty="0">
              <a:latin typeface="Cambria" pitchFamily="18" charset="0"/>
            </a:endParaRPr>
          </a:p>
          <a:p>
            <a:pPr marL="176213" indent="-176213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pl-PL" sz="1500" dirty="0">
              <a:latin typeface="Cambria" pitchFamily="18" charset="0"/>
            </a:endParaRPr>
          </a:p>
          <a:p>
            <a:pPr marL="176213" indent="-176213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pl-PL" sz="1500" dirty="0">
              <a:latin typeface="Cambria" pitchFamily="18" charset="0"/>
            </a:endParaRPr>
          </a:p>
          <a:p>
            <a:pPr marL="176213" indent="-176213" algn="just">
              <a:spcBef>
                <a:spcPts val="0"/>
              </a:spcBef>
              <a:defRPr/>
            </a:pPr>
            <a:endParaRPr lang="pl-PL" sz="1500" dirty="0" smtClean="0">
              <a:latin typeface="Cambria" pitchFamily="18" charset="0"/>
            </a:endParaRPr>
          </a:p>
          <a:p>
            <a:pPr marL="176213" indent="-176213" algn="just">
              <a:spcBef>
                <a:spcPts val="0"/>
              </a:spcBef>
              <a:defRPr/>
            </a:pPr>
            <a:endParaRPr lang="pl-PL" sz="1500" dirty="0" smtClean="0">
              <a:latin typeface="Cambria" pitchFamily="18" charset="0"/>
            </a:endParaRPr>
          </a:p>
          <a:p>
            <a:pPr marL="176213" indent="-176213" algn="just">
              <a:spcBef>
                <a:spcPts val="0"/>
              </a:spcBef>
              <a:defRPr/>
            </a:pPr>
            <a:endParaRPr lang="pl-PL" sz="1500" dirty="0" smtClean="0">
              <a:latin typeface="Cambria" pitchFamily="18" charset="0"/>
            </a:endParaRPr>
          </a:p>
          <a:p>
            <a:pPr marL="176213" indent="-176213" algn="just">
              <a:spcBef>
                <a:spcPts val="0"/>
              </a:spcBef>
              <a:defRPr/>
            </a:pPr>
            <a:endParaRPr lang="pl-PL" sz="1500" dirty="0">
              <a:latin typeface="Cambria" pitchFamily="18" charset="0"/>
            </a:endParaRPr>
          </a:p>
          <a:p>
            <a:pPr marL="176213" indent="-176213" algn="l">
              <a:spcBef>
                <a:spcPts val="1100"/>
              </a:spcBef>
              <a:buFont typeface="Arial" pitchFamily="34" charset="0"/>
              <a:buChar char="•"/>
              <a:defRPr/>
            </a:pPr>
            <a:endParaRPr lang="pl-PL" sz="1500" dirty="0" smtClean="0">
              <a:latin typeface="Cambria" pitchFamily="18" charset="0"/>
            </a:endParaRPr>
          </a:p>
          <a:p>
            <a:pPr marL="176213" indent="-176213" algn="l">
              <a:spcBef>
                <a:spcPts val="1100"/>
              </a:spcBef>
              <a:buFont typeface="Arial" pitchFamily="34" charset="0"/>
              <a:buChar char="•"/>
              <a:defRPr/>
            </a:pPr>
            <a:endParaRPr lang="pl-PL" sz="1500" b="1" dirty="0" smtClean="0">
              <a:latin typeface="Cambria" pitchFamily="18" charset="0"/>
            </a:endParaRPr>
          </a:p>
        </p:txBody>
      </p:sp>
      <p:sp>
        <p:nvSpPr>
          <p:cNvPr id="20" name="Prostokąt zaokrąglony 19"/>
          <p:cNvSpPr/>
          <p:nvPr/>
        </p:nvSpPr>
        <p:spPr bwMode="auto">
          <a:xfrm>
            <a:off x="3995936" y="2060848"/>
            <a:ext cx="4896544" cy="1944216"/>
          </a:xfrm>
          <a:prstGeom prst="roundRect">
            <a:avLst/>
          </a:prstGeom>
          <a:solidFill>
            <a:srgbClr val="006400">
              <a:alpha val="91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2000" tIns="0" rIns="0" bIns="0"/>
          <a:lstStyle/>
          <a:p>
            <a:pPr marL="0" lvl="1" algn="l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>
                <a:solidFill>
                  <a:schemeClr val="bg1"/>
                </a:solidFill>
              </a:rPr>
              <a:t>mleka, mięsa (bez uboju o dużej skali)</a:t>
            </a:r>
          </a:p>
          <a:p>
            <a:pPr marL="0" lvl="1" algn="l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>
                <a:solidFill>
                  <a:schemeClr val="bg1"/>
                </a:solidFill>
              </a:rPr>
              <a:t>owoców i warzyw (bez prod. napojów winopodobnych </a:t>
            </a:r>
            <a:r>
              <a:rPr lang="pl-PL" sz="1300" dirty="0" smtClean="0">
                <a:solidFill>
                  <a:schemeClr val="bg1"/>
                </a:solidFill>
              </a:rPr>
              <a:t/>
            </a:r>
            <a:br>
              <a:rPr lang="pl-PL" sz="1300" dirty="0" smtClean="0">
                <a:solidFill>
                  <a:schemeClr val="bg1"/>
                </a:solidFill>
              </a:rPr>
            </a:br>
            <a:r>
              <a:rPr lang="pl-PL" sz="1300" dirty="0" smtClean="0">
                <a:solidFill>
                  <a:schemeClr val="bg1"/>
                </a:solidFill>
              </a:rPr>
              <a:t>   i </a:t>
            </a:r>
            <a:r>
              <a:rPr lang="pl-PL" sz="1300" dirty="0">
                <a:solidFill>
                  <a:schemeClr val="bg1"/>
                </a:solidFill>
              </a:rPr>
              <a:t>winopochodnych)</a:t>
            </a:r>
          </a:p>
          <a:p>
            <a:pPr marL="0" lvl="1" algn="l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>
                <a:solidFill>
                  <a:schemeClr val="bg1"/>
                </a:solidFill>
              </a:rPr>
              <a:t>zbóż  (bez produkcji słodu)</a:t>
            </a:r>
          </a:p>
          <a:p>
            <a:pPr marL="0" lvl="1" algn="l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>
                <a:solidFill>
                  <a:schemeClr val="bg1"/>
                </a:solidFill>
              </a:rPr>
              <a:t>ziemniaków, jaj, miodu, lnu i konopi, </a:t>
            </a:r>
            <a:endParaRPr lang="pl-PL" sz="1300" dirty="0" smtClean="0">
              <a:solidFill>
                <a:schemeClr val="bg1"/>
              </a:solidFill>
            </a:endParaRPr>
          </a:p>
          <a:p>
            <a:pPr marL="0" lvl="1" algn="l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 smtClean="0">
                <a:solidFill>
                  <a:schemeClr val="bg1"/>
                </a:solidFill>
              </a:rPr>
              <a:t>roślin </a:t>
            </a:r>
            <a:r>
              <a:rPr lang="pl-PL" sz="1300" dirty="0">
                <a:solidFill>
                  <a:schemeClr val="bg1"/>
                </a:solidFill>
              </a:rPr>
              <a:t>oleistych, </a:t>
            </a:r>
            <a:r>
              <a:rPr lang="pl-PL" sz="1300" dirty="0" smtClean="0">
                <a:solidFill>
                  <a:schemeClr val="bg1"/>
                </a:solidFill>
              </a:rPr>
              <a:t>wysokobiałkowych</a:t>
            </a:r>
          </a:p>
          <a:p>
            <a:pPr marL="0" lvl="1" algn="l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 smtClean="0">
                <a:solidFill>
                  <a:schemeClr val="bg1"/>
                </a:solidFill>
              </a:rPr>
              <a:t>przetwarzania </a:t>
            </a:r>
            <a:r>
              <a:rPr lang="pl-PL" sz="1300" dirty="0">
                <a:solidFill>
                  <a:schemeClr val="bg1"/>
                </a:solidFill>
              </a:rPr>
              <a:t>produktów rolnych na cele </a:t>
            </a:r>
            <a:r>
              <a:rPr lang="pl-PL" sz="1300" dirty="0" smtClean="0">
                <a:solidFill>
                  <a:schemeClr val="bg1"/>
                </a:solidFill>
              </a:rPr>
              <a:t>energetyczne</a:t>
            </a:r>
          </a:p>
          <a:p>
            <a:pPr marL="0" lvl="1" algn="l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 smtClean="0">
                <a:solidFill>
                  <a:schemeClr val="bg1"/>
                </a:solidFill>
              </a:rPr>
              <a:t>usługowe </a:t>
            </a:r>
            <a:r>
              <a:rPr lang="pl-PL" sz="1300" dirty="0">
                <a:solidFill>
                  <a:schemeClr val="bg1"/>
                </a:solidFill>
              </a:rPr>
              <a:t>zamrażanie wraz z przechowywaniem produktów </a:t>
            </a:r>
            <a:endParaRPr lang="pl-PL" sz="1300" dirty="0" smtClean="0">
              <a:solidFill>
                <a:schemeClr val="bg1"/>
              </a:solidFill>
            </a:endParaRPr>
          </a:p>
          <a:p>
            <a:pPr marL="0" lvl="1" algn="l">
              <a:spcBef>
                <a:spcPts val="0"/>
              </a:spcBef>
              <a:defRPr/>
            </a:pPr>
            <a:r>
              <a:rPr lang="pl-PL" sz="1300" dirty="0" smtClean="0">
                <a:solidFill>
                  <a:schemeClr val="bg1"/>
                </a:solidFill>
              </a:rPr>
              <a:t>   rolnych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9" name="Prostokąt zaokrąglony 28"/>
          <p:cNvSpPr/>
          <p:nvPr/>
        </p:nvSpPr>
        <p:spPr bwMode="auto">
          <a:xfrm>
            <a:off x="3995936" y="4077072"/>
            <a:ext cx="4968552" cy="1080120"/>
          </a:xfrm>
          <a:prstGeom prst="roundRect">
            <a:avLst/>
          </a:prstGeom>
          <a:solidFill>
            <a:srgbClr val="006400">
              <a:alpha val="91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2000" tIns="0" rIns="0" bIns="0"/>
          <a:lstStyle/>
          <a:p>
            <a:pPr marL="180975" lvl="1" indent="-176213" algn="just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/>
              <a:t>owoców i warzyw, kwiatów i roślin</a:t>
            </a:r>
          </a:p>
          <a:p>
            <a:pPr marL="180975" lvl="1" indent="-176213" algn="just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/>
              <a:t>mleka i wyrobów mleczarskich</a:t>
            </a:r>
          </a:p>
          <a:p>
            <a:pPr marL="180975" lvl="1" indent="-176213" algn="just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/>
              <a:t>mięsa i wyrobów z mięsa</a:t>
            </a:r>
          </a:p>
          <a:p>
            <a:pPr marL="180975" lvl="1" indent="-176213" algn="just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/>
              <a:t>zboża, rzepaku, szyszek chmielowych </a:t>
            </a:r>
          </a:p>
          <a:p>
            <a:pPr marL="180975" lvl="1" indent="-176213" algn="l">
              <a:spcBef>
                <a:spcPts val="0"/>
              </a:spcBef>
              <a:buFont typeface="Calibri" pitchFamily="34" charset="0"/>
              <a:buChar char="−"/>
              <a:defRPr/>
            </a:pPr>
            <a:r>
              <a:rPr lang="pl-PL" sz="1300" dirty="0"/>
              <a:t>materiału siewnego roślin rolniczych i warzywnych</a:t>
            </a:r>
            <a:endParaRPr lang="pl-PL" sz="1300" dirty="0">
              <a:solidFill>
                <a:schemeClr val="bg1"/>
              </a:solidFill>
            </a:endParaRPr>
          </a:p>
        </p:txBody>
      </p:sp>
      <p:sp>
        <p:nvSpPr>
          <p:cNvPr id="14" name="Symbol zastępczy numeru slajd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C308A-3C74-452A-8243-70F64D7DB298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5" name="Prostokąt zaokrąglony 14"/>
          <p:cNvSpPr/>
          <p:nvPr/>
        </p:nvSpPr>
        <p:spPr bwMode="auto">
          <a:xfrm>
            <a:off x="1907704" y="836712"/>
            <a:ext cx="5832648" cy="720080"/>
          </a:xfrm>
          <a:prstGeom prst="roundRect">
            <a:avLst/>
          </a:prstGeom>
          <a:solidFill>
            <a:srgbClr val="006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defTabSz="1066800">
              <a:spcAft>
                <a:spcPts val="300"/>
              </a:spcAft>
              <a:defRPr/>
            </a:pPr>
            <a:r>
              <a:rPr lang="pl-PL" b="1" dirty="0" smtClean="0"/>
              <a:t>WARUNKI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 arimr w.notes v3d">
  <a:themeElements>
    <a:clrScheme name="szablon arimr w.notes v3d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zablon arimr w.notes v3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arimr w.notes v3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arimr w.notes v3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arimr w.notes v3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arimr w.notes v3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arimr w.notes v3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arimr w.notes v3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29909</TotalTime>
  <Words>1987</Words>
  <Application>Microsoft Office PowerPoint</Application>
  <PresentationFormat>Pokaz na ekranie (4:3)</PresentationFormat>
  <Paragraphs>376</Paragraphs>
  <Slides>32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szablon arimr w.notes v3d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ARiMR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PROW 2014-2020</dc:title>
  <dc:creator>wieteska. ewa</dc:creator>
  <cp:lastModifiedBy>niemiec.jaroslaw</cp:lastModifiedBy>
  <cp:revision>2496</cp:revision>
  <dcterms:created xsi:type="dcterms:W3CDTF">2006-09-01T12:33:04Z</dcterms:created>
  <dcterms:modified xsi:type="dcterms:W3CDTF">2016-02-23T12:14:39Z</dcterms:modified>
</cp:coreProperties>
</file>