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2" r:id="rId3"/>
    <p:sldId id="282" r:id="rId4"/>
    <p:sldId id="283" r:id="rId5"/>
    <p:sldId id="274" r:id="rId6"/>
    <p:sldId id="275" r:id="rId7"/>
    <p:sldId id="276" r:id="rId8"/>
    <p:sldId id="280" r:id="rId9"/>
    <p:sldId id="284" r:id="rId10"/>
    <p:sldId id="285" r:id="rId11"/>
    <p:sldId id="267" r:id="rId12"/>
    <p:sldId id="268" r:id="rId13"/>
    <p:sldId id="286" r:id="rId14"/>
    <p:sldId id="287" r:id="rId15"/>
    <p:sldId id="288" r:id="rId16"/>
    <p:sldId id="269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</p:sldIdLst>
  <p:sldSz cx="9144000" cy="6858000" type="screen4x3"/>
  <p:notesSz cx="9945688" cy="6858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190E"/>
    <a:srgbClr val="FFD3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39" autoAdjust="0"/>
    <p:restoredTop sz="94675" autoAdjust="0"/>
  </p:normalViewPr>
  <p:slideViewPr>
    <p:cSldViewPr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Arkusz1!$A$1:$H$1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14</c:v>
                </c:pt>
                <c:pt idx="5">
                  <c:v>15</c:v>
                </c:pt>
                <c:pt idx="6">
                  <c:v>15</c:v>
                </c:pt>
                <c:pt idx="7">
                  <c:v>20</c:v>
                </c:pt>
              </c:numCache>
            </c:numRef>
          </c:xVal>
          <c:yVal>
            <c:numRef>
              <c:f>Arkusz1!$A$2:$H$2</c:f>
              <c:numCache>
                <c:formatCode>General</c:formatCode>
                <c:ptCount val="8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39</c:v>
                </c:pt>
                <c:pt idx="4">
                  <c:v>39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</c:numCache>
            </c:numRef>
          </c:yVal>
        </c:ser>
        <c:dLbls/>
        <c:axId val="118733824"/>
        <c:axId val="56759424"/>
      </c:scatterChart>
      <c:valAx>
        <c:axId val="118733824"/>
        <c:scaling>
          <c:orientation val="minMax"/>
          <c:max val="20"/>
          <c:min val="0"/>
        </c:scaling>
        <c:axPos val="b"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</a:t>
                </a:r>
                <a:r>
                  <a:rPr lang="pl-PL" sz="2000"/>
                  <a:t> </a:t>
                </a:r>
                <a:endParaRPr lang="en-US" sz="2000"/>
              </a:p>
            </c:rich>
          </c:tx>
        </c:title>
        <c:numFmt formatCode="General" sourceLinked="1"/>
        <c:tickLblPos val="none"/>
        <c:txPr>
          <a:bodyPr/>
          <a:lstStyle/>
          <a:p>
            <a:pPr>
              <a:defRPr sz="1200"/>
            </a:pPr>
            <a:endParaRPr lang="pl-PL"/>
          </a:p>
        </c:txPr>
        <c:crossAx val="56759424"/>
        <c:crosses val="autoZero"/>
        <c:crossBetween val="midCat"/>
        <c:majorUnit val="1"/>
      </c:valAx>
      <c:valAx>
        <c:axId val="56759424"/>
        <c:scaling>
          <c:orientation val="minMax"/>
          <c:max val="50"/>
        </c:scaling>
        <c:axPos val="l"/>
        <c:title>
          <c:tx>
            <c:rich>
              <a:bodyPr rot="0" vert="wordArtVert"/>
              <a:lstStyle/>
              <a:p>
                <a:pPr>
                  <a:defRPr sz="2000"/>
                </a:pPr>
                <a:r>
                  <a:rPr lang="pl-PL" sz="2000"/>
                  <a:t>Q </a:t>
                </a:r>
              </a:p>
            </c:rich>
          </c:tx>
          <c:layout>
            <c:manualLayout>
              <c:xMode val="edge"/>
              <c:yMode val="edge"/>
              <c:x val="7.1567863163483389E-2"/>
              <c:y val="0.12936235911687513"/>
            </c:manualLayout>
          </c:layout>
        </c:title>
        <c:numFmt formatCode="General" sourceLinked="1"/>
        <c:tickLblPos val="none"/>
        <c:txPr>
          <a:bodyPr/>
          <a:lstStyle/>
          <a:p>
            <a:pPr>
              <a:defRPr sz="1200"/>
            </a:pPr>
            <a:endParaRPr lang="pl-PL"/>
          </a:p>
        </c:txPr>
        <c:crossAx val="118733824"/>
        <c:crosses val="autoZero"/>
        <c:crossBetween val="midCat"/>
        <c:majorUnit val="5"/>
        <c:minorUnit val="1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1"/>
          <c:order val="1"/>
          <c:spPr>
            <a:ln w="317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Arkusz1!$A$1:$H$1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13</c:v>
                </c:pt>
                <c:pt idx="5">
                  <c:v>14</c:v>
                </c:pt>
                <c:pt idx="6">
                  <c:v>14</c:v>
                </c:pt>
                <c:pt idx="7">
                  <c:v>20</c:v>
                </c:pt>
              </c:numCache>
            </c:numRef>
          </c:xVal>
          <c:yVal>
            <c:numRef>
              <c:f>Arkusz1!$A$2:$H$2</c:f>
              <c:numCache>
                <c:formatCode>General</c:formatCode>
                <c:ptCount val="8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39</c:v>
                </c:pt>
                <c:pt idx="4">
                  <c:v>39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</c:numCache>
            </c:numRef>
          </c:yVal>
        </c:ser>
        <c:ser>
          <c:idx val="0"/>
          <c:order val="0"/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Arkusz1!$S$1:$S$41</c:f>
              <c:numCache>
                <c:formatCode>General</c:formatCode>
                <c:ptCount val="4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0.8</c:v>
                </c:pt>
                <c:pt idx="4">
                  <c:v>1</c:v>
                </c:pt>
                <c:pt idx="5">
                  <c:v>1.3</c:v>
                </c:pt>
                <c:pt idx="6">
                  <c:v>1.5</c:v>
                </c:pt>
                <c:pt idx="7">
                  <c:v>1.8</c:v>
                </c:pt>
                <c:pt idx="8">
                  <c:v>2</c:v>
                </c:pt>
                <c:pt idx="9">
                  <c:v>2.2999999999999998</c:v>
                </c:pt>
                <c:pt idx="10">
                  <c:v>2.6</c:v>
                </c:pt>
                <c:pt idx="11">
                  <c:v>3</c:v>
                </c:pt>
                <c:pt idx="12">
                  <c:v>3.5</c:v>
                </c:pt>
                <c:pt idx="13">
                  <c:v>4</c:v>
                </c:pt>
                <c:pt idx="14">
                  <c:v>4.7</c:v>
                </c:pt>
                <c:pt idx="15">
                  <c:v>5.5</c:v>
                </c:pt>
                <c:pt idx="16">
                  <c:v>6.4</c:v>
                </c:pt>
                <c:pt idx="17">
                  <c:v>7.2</c:v>
                </c:pt>
                <c:pt idx="18">
                  <c:v>8</c:v>
                </c:pt>
                <c:pt idx="19">
                  <c:v>8.8000000000000007</c:v>
                </c:pt>
                <c:pt idx="20">
                  <c:v>10</c:v>
                </c:pt>
                <c:pt idx="21">
                  <c:v>11.2</c:v>
                </c:pt>
                <c:pt idx="22">
                  <c:v>12</c:v>
                </c:pt>
                <c:pt idx="23">
                  <c:v>12.8</c:v>
                </c:pt>
                <c:pt idx="24">
                  <c:v>13.6</c:v>
                </c:pt>
                <c:pt idx="25">
                  <c:v>14.5</c:v>
                </c:pt>
                <c:pt idx="26">
                  <c:v>15.3</c:v>
                </c:pt>
                <c:pt idx="27">
                  <c:v>16</c:v>
                </c:pt>
                <c:pt idx="28">
                  <c:v>16.5</c:v>
                </c:pt>
                <c:pt idx="29">
                  <c:v>17</c:v>
                </c:pt>
                <c:pt idx="30">
                  <c:v>17.399999999999999</c:v>
                </c:pt>
                <c:pt idx="31">
                  <c:v>17.7</c:v>
                </c:pt>
                <c:pt idx="32">
                  <c:v>18</c:v>
                </c:pt>
                <c:pt idx="33">
                  <c:v>18.2</c:v>
                </c:pt>
                <c:pt idx="34">
                  <c:v>18.5</c:v>
                </c:pt>
                <c:pt idx="35">
                  <c:v>18.7</c:v>
                </c:pt>
                <c:pt idx="36">
                  <c:v>19</c:v>
                </c:pt>
                <c:pt idx="37">
                  <c:v>19.2</c:v>
                </c:pt>
                <c:pt idx="38">
                  <c:v>19.600000000000001</c:v>
                </c:pt>
                <c:pt idx="39">
                  <c:v>19.8</c:v>
                </c:pt>
                <c:pt idx="40">
                  <c:v>20</c:v>
                </c:pt>
              </c:numCache>
            </c:numRef>
          </c:xVal>
          <c:yVal>
            <c:numRef>
              <c:f>Arkusz1!$W$1:$W$41</c:f>
              <c:numCache>
                <c:formatCode>General</c:formatCode>
                <c:ptCount val="41"/>
                <c:pt idx="0">
                  <c:v>12.000074335975739</c:v>
                </c:pt>
                <c:pt idx="1">
                  <c:v>12.000251475364427</c:v>
                </c:pt>
                <c:pt idx="2">
                  <c:v>12.000799187055346</c:v>
                </c:pt>
                <c:pt idx="3">
                  <c:v>12.002385931827062</c:v>
                </c:pt>
                <c:pt idx="4">
                  <c:v>12.006691511288247</c:v>
                </c:pt>
                <c:pt idx="5">
                  <c:v>12.01762978411837</c:v>
                </c:pt>
                <c:pt idx="6">
                  <c:v>12.04363413475229</c:v>
                </c:pt>
                <c:pt idx="7">
                  <c:v>12.101452402864989</c:v>
                </c:pt>
                <c:pt idx="8">
                  <c:v>12.221592420596901</c:v>
                </c:pt>
                <c:pt idx="9">
                  <c:v>12.454678125079552</c:v>
                </c:pt>
                <c:pt idx="10">
                  <c:v>12.876415024678426</c:v>
                </c:pt>
                <c:pt idx="11">
                  <c:v>13.586982591783373</c:v>
                </c:pt>
                <c:pt idx="12">
                  <c:v>14.699548325659404</c:v>
                </c:pt>
                <c:pt idx="13">
                  <c:v>16.313865941325581</c:v>
                </c:pt>
                <c:pt idx="14">
                  <c:v>18.475879783294591</c:v>
                </c:pt>
                <c:pt idx="15">
                  <c:v>21.132454269451095</c:v>
                </c:pt>
                <c:pt idx="16">
                  <c:v>24.098536225957165</c:v>
                </c:pt>
                <c:pt idx="17">
                  <c:v>27.056871607740224</c:v>
                </c:pt>
                <c:pt idx="18">
                  <c:v>29.603266338214979</c:v>
                </c:pt>
                <c:pt idx="19">
                  <c:v>31.333405840142461</c:v>
                </c:pt>
                <c:pt idx="20">
                  <c:v>31.947114020071631</c:v>
                </c:pt>
                <c:pt idx="21">
                  <c:v>31.333405840142461</c:v>
                </c:pt>
                <c:pt idx="22">
                  <c:v>29.603266338214979</c:v>
                </c:pt>
                <c:pt idx="23">
                  <c:v>27.056871607740224</c:v>
                </c:pt>
                <c:pt idx="24">
                  <c:v>24.098536225957165</c:v>
                </c:pt>
                <c:pt idx="25">
                  <c:v>21.132454269451095</c:v>
                </c:pt>
                <c:pt idx="26">
                  <c:v>18.475879783294591</c:v>
                </c:pt>
                <c:pt idx="27">
                  <c:v>16.313865941325581</c:v>
                </c:pt>
                <c:pt idx="28">
                  <c:v>14.699548325659404</c:v>
                </c:pt>
                <c:pt idx="29">
                  <c:v>13.586982591783373</c:v>
                </c:pt>
                <c:pt idx="30">
                  <c:v>12.876415024678426</c:v>
                </c:pt>
                <c:pt idx="31">
                  <c:v>12.454678125079552</c:v>
                </c:pt>
                <c:pt idx="32">
                  <c:v>12.221592420596901</c:v>
                </c:pt>
                <c:pt idx="33">
                  <c:v>12.101452402864989</c:v>
                </c:pt>
                <c:pt idx="34">
                  <c:v>12.04363413475229</c:v>
                </c:pt>
                <c:pt idx="35">
                  <c:v>12.01762978411837</c:v>
                </c:pt>
                <c:pt idx="36">
                  <c:v>12.006691511288247</c:v>
                </c:pt>
                <c:pt idx="37">
                  <c:v>12.002385931827062</c:v>
                </c:pt>
                <c:pt idx="38">
                  <c:v>12.000799187055346</c:v>
                </c:pt>
                <c:pt idx="39">
                  <c:v>12.000251475364427</c:v>
                </c:pt>
                <c:pt idx="40">
                  <c:v>12.000074335975739</c:v>
                </c:pt>
              </c:numCache>
            </c:numRef>
          </c:yVal>
        </c:ser>
        <c:dLbls/>
        <c:axId val="42879616"/>
        <c:axId val="42885888"/>
      </c:scatterChart>
      <c:valAx>
        <c:axId val="42879616"/>
        <c:scaling>
          <c:orientation val="minMax"/>
          <c:max val="20"/>
        </c:scaling>
        <c:axPos val="b"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</a:t>
                </a:r>
              </a:p>
            </c:rich>
          </c:tx>
        </c:title>
        <c:numFmt formatCode="General" sourceLinked="1"/>
        <c:tickLblPos val="none"/>
        <c:txPr>
          <a:bodyPr/>
          <a:lstStyle/>
          <a:p>
            <a:pPr>
              <a:defRPr sz="1200"/>
            </a:pPr>
            <a:endParaRPr lang="pl-PL"/>
          </a:p>
        </c:txPr>
        <c:crossAx val="42885888"/>
        <c:crosses val="autoZero"/>
        <c:crossBetween val="midCat"/>
        <c:majorUnit val="1"/>
      </c:valAx>
      <c:valAx>
        <c:axId val="42885888"/>
        <c:scaling>
          <c:orientation val="minMax"/>
          <c:max val="50"/>
          <c:min val="0"/>
        </c:scaling>
        <c:axPos val="l"/>
        <c:title>
          <c:tx>
            <c:rich>
              <a:bodyPr rot="0" vert="wordArtVert"/>
              <a:lstStyle/>
              <a:p>
                <a:pPr>
                  <a:defRPr sz="2000"/>
                </a:pPr>
                <a:r>
                  <a:rPr lang="pl-PL" sz="2000"/>
                  <a:t>Q</a:t>
                </a:r>
                <a:r>
                  <a:rPr lang="pl-PL" sz="2000" baseline="0"/>
                  <a:t> </a:t>
                </a:r>
                <a:endParaRPr lang="pl-PL" sz="2000"/>
              </a:p>
            </c:rich>
          </c:tx>
        </c:title>
        <c:numFmt formatCode="General" sourceLinked="1"/>
        <c:tickLblPos val="none"/>
        <c:txPr>
          <a:bodyPr/>
          <a:lstStyle/>
          <a:p>
            <a:pPr>
              <a:defRPr sz="1200"/>
            </a:pPr>
            <a:endParaRPr lang="pl-PL"/>
          </a:p>
        </c:txPr>
        <c:crossAx val="42879616"/>
        <c:crosses val="autoZero"/>
        <c:crossBetween val="midCat"/>
        <c:majorUnit val="5"/>
        <c:minorUnit val="1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560" cy="343284"/>
          </a:xfrm>
          <a:prstGeom prst="rect">
            <a:avLst/>
          </a:prstGeom>
        </p:spPr>
        <p:txBody>
          <a:bodyPr vert="horz" lIns="100753" tIns="50377" rIns="100753" bIns="50377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34806" y="0"/>
            <a:ext cx="4308560" cy="343284"/>
          </a:xfrm>
          <a:prstGeom prst="rect">
            <a:avLst/>
          </a:prstGeom>
        </p:spPr>
        <p:txBody>
          <a:bodyPr vert="horz" lIns="100753" tIns="50377" rIns="100753" bIns="50377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354265C7-FD1C-4B4B-9E6D-EA0AEE647EC4}" type="datetimeFigureOut">
              <a:rPr lang="pl-PL"/>
              <a:pPr>
                <a:defRPr/>
              </a:pPr>
              <a:t>2017-05-30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513620"/>
            <a:ext cx="4308560" cy="343284"/>
          </a:xfrm>
          <a:prstGeom prst="rect">
            <a:avLst/>
          </a:prstGeom>
        </p:spPr>
        <p:txBody>
          <a:bodyPr vert="horz" lIns="100753" tIns="50377" rIns="100753" bIns="50377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34806" y="6513620"/>
            <a:ext cx="4308560" cy="343284"/>
          </a:xfrm>
          <a:prstGeom prst="rect">
            <a:avLst/>
          </a:prstGeom>
        </p:spPr>
        <p:txBody>
          <a:bodyPr vert="horz" lIns="100753" tIns="50377" rIns="100753" bIns="50377" rtlCol="0" anchor="b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AD1CDFDB-0B23-489A-8848-93949A3AA1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4333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560" cy="343284"/>
          </a:xfrm>
          <a:prstGeom prst="rect">
            <a:avLst/>
          </a:prstGeom>
        </p:spPr>
        <p:txBody>
          <a:bodyPr vert="horz" lIns="100753" tIns="50377" rIns="100753" bIns="50377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34806" y="0"/>
            <a:ext cx="4308560" cy="343284"/>
          </a:xfrm>
          <a:prstGeom prst="rect">
            <a:avLst/>
          </a:prstGeom>
        </p:spPr>
        <p:txBody>
          <a:bodyPr vert="horz" lIns="100753" tIns="50377" rIns="100753" bIns="50377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E165D59B-E2AE-4185-B51C-BA519B9B3366}" type="datetimeFigureOut">
              <a:rPr lang="pl-PL"/>
              <a:pPr>
                <a:defRPr/>
              </a:pPr>
              <a:t>2017-05-30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7412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753" tIns="50377" rIns="100753" bIns="50377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4105" y="3257359"/>
            <a:ext cx="7957480" cy="3086264"/>
          </a:xfrm>
          <a:prstGeom prst="rect">
            <a:avLst/>
          </a:prstGeom>
        </p:spPr>
        <p:txBody>
          <a:bodyPr vert="horz" lIns="100753" tIns="50377" rIns="100753" bIns="50377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513620"/>
            <a:ext cx="4308560" cy="343284"/>
          </a:xfrm>
          <a:prstGeom prst="rect">
            <a:avLst/>
          </a:prstGeom>
        </p:spPr>
        <p:txBody>
          <a:bodyPr vert="horz" lIns="100753" tIns="50377" rIns="100753" bIns="50377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34806" y="6513620"/>
            <a:ext cx="4308560" cy="343284"/>
          </a:xfrm>
          <a:prstGeom prst="rect">
            <a:avLst/>
          </a:prstGeom>
        </p:spPr>
        <p:txBody>
          <a:bodyPr vert="horz" lIns="100753" tIns="50377" rIns="100753" bIns="50377" rtlCol="0" anchor="b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E53F2420-F2E1-4AF8-8F8D-5F4728E176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20685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2420-F2E1-4AF8-8F8D-5F4728E176F5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7559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290513" y="2420938"/>
            <a:ext cx="86407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pl-PL" kern="0" dirty="0"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951538"/>
            <a:ext cx="107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988840"/>
            <a:ext cx="7614402" cy="4752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403648" y="116632"/>
            <a:ext cx="7614402" cy="1728192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29642417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242017C3-EF3E-466B-8F17-C3822AFBCF2F}" type="slidenum">
              <a:rPr lang="pl-PL" altLang="en-US" sz="1000">
                <a:solidFill>
                  <a:schemeClr val="bg1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pl-PL" alt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6632"/>
            <a:ext cx="2407096" cy="6696744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55576" y="116632"/>
            <a:ext cx="5721424" cy="66967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7452631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951538"/>
            <a:ext cx="107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4704169" y="2492896"/>
            <a:ext cx="4313881" cy="1152128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16632"/>
            <a:ext cx="3168352" cy="66247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4704169" y="116632"/>
            <a:ext cx="4313881" cy="2232248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2"/>
          </p:nvPr>
        </p:nvSpPr>
        <p:spPr>
          <a:xfrm>
            <a:off x="4704169" y="3861048"/>
            <a:ext cx="4313882" cy="2880320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4500808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FF8E6147-2FC3-4565-9603-E409E883BF4E}" type="slidenum">
              <a:rPr lang="pl-PL" altLang="en-US" sz="1000">
                <a:solidFill>
                  <a:schemeClr val="bg1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pl-PL" alt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5" y="1556792"/>
            <a:ext cx="8262476" cy="5256584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/>
          </p:nvPr>
        </p:nvSpPr>
        <p:spPr>
          <a:xfrm>
            <a:off x="755575" y="116632"/>
            <a:ext cx="8284723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755575" y="620688"/>
            <a:ext cx="8284724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8996356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C818B579-7668-47CE-BC3A-69C26979B847}" type="slidenum">
              <a:rPr lang="pl-PL" altLang="en-US" sz="1000">
                <a:solidFill>
                  <a:schemeClr val="bg1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pl-PL" alt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755575" y="1844823"/>
            <a:ext cx="3672409" cy="4968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4571428" y="1844823"/>
            <a:ext cx="4465067" cy="496855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1151396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22ECEA2-CC3F-4114-94CD-C35352650DE1}" type="slidenum">
              <a:rPr lang="pl-PL" altLang="en-US" sz="1000">
                <a:solidFill>
                  <a:schemeClr val="bg1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pl-PL" alt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5" y="1628800"/>
            <a:ext cx="4032449" cy="5112567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932040" y="1628801"/>
            <a:ext cx="4108259" cy="511256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/>
          </p:nvPr>
        </p:nvSpPr>
        <p:spPr>
          <a:xfrm>
            <a:off x="755575" y="44624"/>
            <a:ext cx="8284723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548680"/>
            <a:ext cx="8284724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2548525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3FF6C2D-E4C2-423D-9D7E-8806FE26B060}" type="slidenum">
              <a:rPr lang="pl-PL" altLang="en-US" sz="1000">
                <a:solidFill>
                  <a:schemeClr val="bg1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pl-PL" alt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4050414" cy="518457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/>
          </p:nvPr>
        </p:nvSpPr>
        <p:spPr>
          <a:xfrm>
            <a:off x="5004048" y="1628800"/>
            <a:ext cx="4050414" cy="518457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/>
          </p:nvPr>
        </p:nvSpPr>
        <p:spPr>
          <a:xfrm>
            <a:off x="755576" y="1120625"/>
            <a:ext cx="4050414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/>
          </p:nvPr>
        </p:nvSpPr>
        <p:spPr>
          <a:xfrm>
            <a:off x="5004048" y="1120625"/>
            <a:ext cx="4050414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3444742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645AF2FD-2941-484E-AA5D-1BDBE464845A}" type="slidenum">
              <a:rPr lang="pl-PL" altLang="en-US" sz="1000">
                <a:solidFill>
                  <a:schemeClr val="bg1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pl-PL" alt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3312368" cy="13184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16632"/>
            <a:ext cx="4896544" cy="6624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1435100"/>
            <a:ext cx="3312368" cy="53062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677290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65B63F6D-8B87-46E3-A659-2FFB65F8985C}" type="slidenum">
              <a:rPr lang="pl-PL" altLang="en-US" sz="1000">
                <a:solidFill>
                  <a:schemeClr val="bg1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pl-PL" alt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5395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755576" y="283"/>
            <a:ext cx="8388046" cy="4727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25395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053107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0266765E-AC31-447A-8136-693F7243FE23}" type="slidenum">
              <a:rPr lang="pl-PL" altLang="en-US" sz="1000">
                <a:solidFill>
                  <a:schemeClr val="bg1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pl-PL" alt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80920" cy="15486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55576" y="1772816"/>
            <a:ext cx="8280920" cy="49685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30232494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280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773238"/>
            <a:ext cx="8280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R%C3%B3wnowaga_termodynamiczna" TargetMode="External"/><Relationship Id="rId2" Type="http://schemas.openxmlformats.org/officeDocument/2006/relationships/hyperlink" Target="https://pl.wikipedia.org/wiki/Obr%C3%B3bka_cieplna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4.xml"/><Relationship Id="rId1" Type="http://schemas.openxmlformats.org/officeDocument/2006/relationships/video" Target="../media/media1.WMV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ymbol zastępczy tekstu 2"/>
          <p:cNvSpPr>
            <a:spLocks noGrp="1"/>
          </p:cNvSpPr>
          <p:nvPr>
            <p:ph type="body" idx="11"/>
          </p:nvPr>
        </p:nvSpPr>
        <p:spPr>
          <a:xfrm>
            <a:off x="1809750" y="2233613"/>
            <a:ext cx="6629400" cy="1728787"/>
          </a:xfrm>
        </p:spPr>
        <p:txBody>
          <a:bodyPr/>
          <a:lstStyle/>
          <a:p>
            <a:pPr algn="ctr"/>
            <a:r>
              <a:rPr lang="pl-PL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Optymalizacja sterowania retencją zbiornikową</a:t>
            </a:r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021563" y="4670903"/>
            <a:ext cx="4495800" cy="11364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2813">
              <a:lnSpc>
                <a:spcPct val="80000"/>
              </a:lnSpc>
            </a:pPr>
            <a:r>
              <a:rPr lang="pl-PL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Stanisław Kostecki</a:t>
            </a:r>
          </a:p>
          <a:p>
            <a:pPr algn="ctr" defTabSz="912813">
              <a:lnSpc>
                <a:spcPct val="80000"/>
              </a:lnSpc>
            </a:pPr>
            <a:r>
              <a:rPr lang="pl-PL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Dariusz Łydżba</a:t>
            </a:r>
            <a:endParaRPr lang="pl-PL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813">
              <a:lnSpc>
                <a:spcPct val="80000"/>
              </a:lnSpc>
            </a:pPr>
            <a:endParaRPr lang="pl-PL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813">
              <a:lnSpc>
                <a:spcPct val="80000"/>
              </a:lnSpc>
            </a:pP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30.05.2017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Krzywa sum czasów trwania dla wodowskazu Ścinawa dla lat 1984-2013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73100" y="1600200"/>
            <a:ext cx="8083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Pojemność łączna dla </a:t>
            </a:r>
            <a:r>
              <a:rPr lang="pl-PL" dirty="0" smtClean="0"/>
              <a:t>alimentacji żeglugi 	- </a:t>
            </a:r>
            <a:r>
              <a:rPr lang="pl-PL" dirty="0"/>
              <a:t>163,6 </a:t>
            </a:r>
            <a:r>
              <a:rPr lang="pl-PL" dirty="0" smtClean="0"/>
              <a:t>mln m3 w </a:t>
            </a:r>
            <a:r>
              <a:rPr lang="pl-PL" dirty="0"/>
              <a:t>okresie IX-IV</a:t>
            </a:r>
          </a:p>
          <a:p>
            <a:r>
              <a:rPr lang="pl-PL" dirty="0"/>
              <a:t>                                                                   </a:t>
            </a:r>
            <a:r>
              <a:rPr lang="pl-PL" dirty="0" smtClean="0"/>
              <a:t>	- </a:t>
            </a:r>
            <a:r>
              <a:rPr lang="pl-PL" dirty="0"/>
              <a:t>192,9 mln m3 </a:t>
            </a:r>
            <a:r>
              <a:rPr lang="pl-PL" dirty="0" smtClean="0"/>
              <a:t>w </a:t>
            </a:r>
            <a:r>
              <a:rPr lang="pl-PL" dirty="0"/>
              <a:t>okresie </a:t>
            </a:r>
            <a:r>
              <a:rPr lang="pl-PL" dirty="0" smtClean="0"/>
              <a:t>V-VIII</a:t>
            </a:r>
          </a:p>
          <a:p>
            <a:r>
              <a:rPr lang="pl-PL" dirty="0" smtClean="0"/>
              <a:t>Maksymalne zasilanie Odry dla żeglugi  	- 88 m3/s </a:t>
            </a:r>
            <a:r>
              <a:rPr lang="pl-PL" dirty="0"/>
              <a:t>w okresie IX-IV</a:t>
            </a:r>
            <a:endParaRPr lang="pl-PL" dirty="0" smtClean="0"/>
          </a:p>
          <a:p>
            <a:r>
              <a:rPr lang="pl-PL" dirty="0"/>
              <a:t>	</a:t>
            </a:r>
            <a:r>
              <a:rPr lang="pl-PL" dirty="0" smtClean="0"/>
              <a:t>				- 131 </a:t>
            </a:r>
            <a:r>
              <a:rPr lang="pl-PL" dirty="0"/>
              <a:t>m3/s w </a:t>
            </a:r>
            <a:r>
              <a:rPr lang="pl-PL" dirty="0" smtClean="0"/>
              <a:t>okresie </a:t>
            </a:r>
            <a:r>
              <a:rPr lang="pl-PL" dirty="0"/>
              <a:t>V-VII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925" y="2743200"/>
            <a:ext cx="7829475" cy="347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47700" y="6172200"/>
            <a:ext cx="84963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 smtClean="0"/>
              <a:t>Obliczenie objętości wody dla utrzymania </a:t>
            </a:r>
            <a:r>
              <a:rPr lang="pl-PL" dirty="0"/>
              <a:t>minimalnej głębokości </a:t>
            </a:r>
            <a:r>
              <a:rPr lang="pl-PL" dirty="0" smtClean="0"/>
              <a:t>tranzytowej dla III kl. drogi wodnej od </a:t>
            </a:r>
            <a:r>
              <a:rPr lang="pl-PL" dirty="0"/>
              <a:t>Ścinawy do ujścia Nysy Łużyckiej.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971800"/>
            <a:ext cx="5105400" cy="7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 rot="16200000">
            <a:off x="6558495" y="3692746"/>
            <a:ext cx="4396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/>
              <a:t>"Remont i modernizacja zabudowy regulacyjnej </a:t>
            </a:r>
            <a:r>
              <a:rPr lang="pl-PL" sz="1200" i="1" dirty="0" smtClean="0"/>
              <a:t>Odry</a:t>
            </a:r>
          </a:p>
          <a:p>
            <a:r>
              <a:rPr lang="pl-PL" sz="1200" i="1" dirty="0" smtClean="0"/>
              <a:t> swobodnie płynącej …” </a:t>
            </a:r>
            <a:r>
              <a:rPr lang="pl-PL" sz="1200" dirty="0"/>
              <a:t>HYDROPROJEKT </a:t>
            </a:r>
            <a:r>
              <a:rPr lang="pl-PL" sz="1200" dirty="0" smtClean="0"/>
              <a:t>WROCŁAW, 2015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134126632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ymbol zastępczy tekstu 3"/>
          <p:cNvSpPr>
            <a:spLocks noGrp="1"/>
          </p:cNvSpPr>
          <p:nvPr>
            <p:ph type="body" idx="12"/>
          </p:nvPr>
        </p:nvSpPr>
        <p:spPr>
          <a:xfrm>
            <a:off x="755650" y="115888"/>
            <a:ext cx="8262938" cy="865187"/>
          </a:xfrm>
        </p:spPr>
        <p:txBody>
          <a:bodyPr/>
          <a:lstStyle/>
          <a:p>
            <a:r>
              <a:rPr lang="pl-PL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Modele 1D (jednowymiarowe)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650" y="1120775"/>
            <a:ext cx="8280400" cy="508000"/>
          </a:xfrm>
        </p:spPr>
        <p:txBody>
          <a:bodyPr/>
          <a:lstStyle/>
          <a:p>
            <a:r>
              <a:rPr lang="pl-PL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600200"/>
            <a:ext cx="7710970" cy="522922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488391" y="1666874"/>
            <a:ext cx="655609" cy="5191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7335274"/>
              </p:ext>
            </p:extLst>
          </p:nvPr>
        </p:nvGraphicFramePr>
        <p:xfrm>
          <a:off x="3733801" y="1666874"/>
          <a:ext cx="1981200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562600" y="177883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Kształt fali poniżej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 zbiornika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352963" y="3657600"/>
            <a:ext cx="1791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Kształt fali po transformacji w korycie rzeki</a:t>
            </a:r>
            <a:endParaRPr lang="pl-PL" dirty="0">
              <a:solidFill>
                <a:srgbClr val="C00000"/>
              </a:solidFill>
            </a:endParaRPr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2009123"/>
              </p:ext>
            </p:extLst>
          </p:nvPr>
        </p:nvGraphicFramePr>
        <p:xfrm>
          <a:off x="6895763" y="4648200"/>
          <a:ext cx="2298701" cy="124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4719026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ymbol zastępczy tekstu 3"/>
          <p:cNvSpPr>
            <a:spLocks noGrp="1"/>
          </p:cNvSpPr>
          <p:nvPr>
            <p:ph type="body" idx="12"/>
          </p:nvPr>
        </p:nvSpPr>
        <p:spPr>
          <a:xfrm>
            <a:off x="755650" y="115888"/>
            <a:ext cx="8262938" cy="865187"/>
          </a:xfrm>
        </p:spPr>
        <p:txBody>
          <a:bodyPr/>
          <a:lstStyle/>
          <a:p>
            <a:r>
              <a:rPr lang="pl-PL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Modele 1D/2D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650" y="1120775"/>
            <a:ext cx="8280400" cy="508000"/>
          </a:xfrm>
        </p:spPr>
        <p:txBody>
          <a:bodyPr/>
          <a:lstStyle/>
          <a:p>
            <a:r>
              <a:rPr lang="pl-PL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" t="16667" r="9167" b="16886"/>
          <a:stretch/>
        </p:blipFill>
        <p:spPr>
          <a:xfrm>
            <a:off x="731838" y="1768475"/>
            <a:ext cx="8286750" cy="45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21379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755575" y="1844823"/>
            <a:ext cx="8280920" cy="496855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Dwa cele optymalizacji alimentacji rzeki dla celów żeglugi: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Optymalizacja gospodarowania wodą na zbiorniku pod kątem:</a:t>
            </a:r>
          </a:p>
          <a:p>
            <a:pPr marL="876300"/>
            <a:r>
              <a:rPr lang="pl-PL" sz="2000" dirty="0" smtClean="0"/>
              <a:t>ustalenia pojemności użytkowej zbiornika i jej podziału na różne zadania,</a:t>
            </a:r>
          </a:p>
          <a:p>
            <a:pPr marL="876300"/>
            <a:r>
              <a:rPr lang="pl-PL" sz="2000" dirty="0" smtClean="0"/>
              <a:t>prognozowania dopływu wody do zbiornika</a:t>
            </a:r>
          </a:p>
          <a:p>
            <a:pPr marL="876300"/>
            <a:r>
              <a:rPr lang="pl-PL" sz="2000" dirty="0"/>
              <a:t>o</a:t>
            </a:r>
            <a:r>
              <a:rPr lang="pl-PL" sz="2000" dirty="0" smtClean="0"/>
              <a:t>pracowania elastycznego schematu działania zbiornika uwzględniającego prognozę krótko i długoterminową.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pl-PL" sz="2000" dirty="0"/>
              <a:t>Optymalizacja </a:t>
            </a:r>
            <a:r>
              <a:rPr lang="pl-PL" sz="2000" dirty="0" smtClean="0"/>
              <a:t>pracy zes</a:t>
            </a:r>
            <a:r>
              <a:rPr lang="pl-PL" sz="2000" dirty="0"/>
              <a:t>połu </a:t>
            </a:r>
            <a:r>
              <a:rPr lang="pl-PL" sz="2000" dirty="0" smtClean="0"/>
              <a:t>zbiorników dla ustalenia wielkości i czasu zrzutu z poszczególnych zbiorników obejmująca:</a:t>
            </a:r>
          </a:p>
          <a:p>
            <a:pPr marL="876300"/>
            <a:r>
              <a:rPr lang="pl-PL" sz="2000" dirty="0" smtClean="0"/>
              <a:t>aktualne możliwości zrzutu ze zbiornika </a:t>
            </a:r>
          </a:p>
          <a:p>
            <a:pPr marL="876300"/>
            <a:r>
              <a:rPr lang="pl-PL" sz="2000" dirty="0"/>
              <a:t>s</a:t>
            </a:r>
            <a:r>
              <a:rPr lang="pl-PL" sz="2000" dirty="0" smtClean="0"/>
              <a:t>ytuację hydrologiczno-meteorologiczną na obszarze zlewni.</a:t>
            </a:r>
            <a:endParaRPr lang="pl-PL" sz="2000" dirty="0"/>
          </a:p>
          <a:p>
            <a:pPr marL="876300"/>
            <a:r>
              <a:rPr lang="pl-PL" sz="2000" dirty="0" smtClean="0"/>
              <a:t>transformację fali na długości od zbiornika do przekroju obliczeniowego z uwzględnieniem stopni wodnych i dopływów bocznych.</a:t>
            </a:r>
            <a:endParaRPr lang="pl-PL" sz="2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Optymalizacja zasilania Odry ze zbiorników retencyjnych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902639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755576" y="1660847"/>
            <a:ext cx="8280920" cy="51209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000" dirty="0" smtClean="0">
                <a:solidFill>
                  <a:srgbClr val="A7190E"/>
                </a:solidFill>
              </a:rPr>
              <a:t>Podział zbiornika na pojemności użytkowe i powodziowe z zachowaniem elastyczności podziału.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>
                <a:solidFill>
                  <a:srgbClr val="A7190E"/>
                </a:solidFill>
              </a:rPr>
              <a:t>Metodyka </a:t>
            </a:r>
            <a:r>
              <a:rPr lang="pl-PL" sz="2000" dirty="0">
                <a:solidFill>
                  <a:srgbClr val="A7190E"/>
                </a:solidFill>
              </a:rPr>
              <a:t>określania dopływu </a:t>
            </a:r>
            <a:r>
              <a:rPr lang="pl-PL" sz="2000" dirty="0" smtClean="0">
                <a:solidFill>
                  <a:srgbClr val="A7190E"/>
                </a:solidFill>
              </a:rPr>
              <a:t>i zarządzania wodą w zbiorniku:</a:t>
            </a:r>
          </a:p>
          <a:p>
            <a:pPr marL="804863" indent="-271463">
              <a:buFont typeface="Arial" panose="020B0604020202020204" pitchFamily="34" charset="0"/>
              <a:buChar char="•"/>
            </a:pPr>
            <a:r>
              <a:rPr lang="pl-PL" sz="2000" b="1" dirty="0" smtClean="0"/>
              <a:t>Sztuczne sieci neuronowe </a:t>
            </a:r>
            <a:r>
              <a:rPr lang="pl-PL" sz="2000" dirty="0" smtClean="0"/>
              <a:t>(ANN) – efektywne i umożliwiające uwzględnienie wielu parametrów, duża niepewność wynikająca z ustalania wag metodą prób i błędów.</a:t>
            </a:r>
          </a:p>
          <a:p>
            <a:pPr marL="804863" indent="-271463">
              <a:buFont typeface="Arial" panose="020B0604020202020204" pitchFamily="34" charset="0"/>
              <a:buChar char="•"/>
            </a:pPr>
            <a:r>
              <a:rPr lang="pl-PL" sz="2000" b="1" dirty="0" smtClean="0"/>
              <a:t>Algorytm logiki rozmytej </a:t>
            </a:r>
            <a:r>
              <a:rPr lang="pl-PL" sz="2000" dirty="0" smtClean="0"/>
              <a:t>(FL), </a:t>
            </a:r>
            <a:r>
              <a:rPr lang="pl-PL" sz="2000" dirty="0"/>
              <a:t>czyli wnioskowania na podstawie niepewnych danych</a:t>
            </a:r>
            <a:r>
              <a:rPr lang="pl-PL" sz="2000" dirty="0" smtClean="0"/>
              <a:t>. Ponieważ zbiory rozmyte pracują dla niewielkich liczby wymiarów ostatnio stosuje </a:t>
            </a:r>
            <a:r>
              <a:rPr lang="pl-PL" sz="2000" dirty="0"/>
              <a:t>się </a:t>
            </a:r>
            <a:r>
              <a:rPr lang="pl-PL" sz="2000" dirty="0" smtClean="0"/>
              <a:t>a</a:t>
            </a:r>
            <a:r>
              <a:rPr lang="pl-PL" sz="2000" b="1" dirty="0" smtClean="0"/>
              <a:t>daptacyjny </a:t>
            </a:r>
            <a:r>
              <a:rPr lang="pl-PL" sz="2000" b="1" dirty="0" err="1" smtClean="0"/>
              <a:t>neuro</a:t>
            </a:r>
            <a:r>
              <a:rPr lang="pl-PL" sz="2000" b="1" dirty="0" smtClean="0"/>
              <a:t>-rozmyty </a:t>
            </a:r>
            <a:r>
              <a:rPr lang="pl-PL" sz="2000" b="1" dirty="0"/>
              <a:t>system </a:t>
            </a:r>
            <a:r>
              <a:rPr lang="pl-PL" sz="2000" b="1" dirty="0" smtClean="0"/>
              <a:t>wnioskowania (</a:t>
            </a:r>
            <a:r>
              <a:rPr lang="pl-PL" sz="2000" dirty="0" smtClean="0"/>
              <a:t>ANFIS).</a:t>
            </a:r>
          </a:p>
          <a:p>
            <a:pPr marL="533400" indent="-533400">
              <a:buFont typeface="+mj-lt"/>
              <a:buAutoNum type="arabicPeriod" startAt="3"/>
            </a:pPr>
            <a:r>
              <a:rPr lang="pl-PL" sz="2000" dirty="0" smtClean="0">
                <a:solidFill>
                  <a:srgbClr val="A7190E"/>
                </a:solidFill>
              </a:rPr>
              <a:t>Optymalizacja sterowania zbiornikiem lub zespołem zbiorników</a:t>
            </a:r>
          </a:p>
          <a:p>
            <a:pPr marL="804863" indent="-271463"/>
            <a:r>
              <a:rPr lang="en-US" sz="2000" dirty="0" err="1" smtClean="0"/>
              <a:t>Trady</a:t>
            </a:r>
            <a:r>
              <a:rPr lang="pl-PL" sz="2000" dirty="0" err="1" smtClean="0"/>
              <a:t>cyjnie</a:t>
            </a:r>
            <a:r>
              <a:rPr lang="pl-PL" sz="2000" dirty="0" smtClean="0"/>
              <a:t> stosuje się </a:t>
            </a:r>
            <a:r>
              <a:rPr lang="pl-PL" sz="2000" b="1" dirty="0" smtClean="0"/>
              <a:t>algorytm </a:t>
            </a:r>
            <a:r>
              <a:rPr lang="en-US" sz="2000" b="1" dirty="0" smtClean="0"/>
              <a:t>program</a:t>
            </a:r>
            <a:r>
              <a:rPr lang="pl-PL" sz="2000" b="1" dirty="0" err="1" smtClean="0"/>
              <a:t>owania</a:t>
            </a:r>
            <a:r>
              <a:rPr lang="pl-PL" sz="2000" b="1" dirty="0" smtClean="0"/>
              <a:t> liniowego </a:t>
            </a:r>
            <a:r>
              <a:rPr lang="pl-PL" sz="2000" dirty="0" smtClean="0"/>
              <a:t>(LP), który zakłada, że </a:t>
            </a:r>
            <a:r>
              <a:rPr lang="pl-PL" sz="2000" u="sng" dirty="0" smtClean="0"/>
              <a:t>odpływ jest funkcją stanu w zbiorniku i wielkości dopływu</a:t>
            </a:r>
            <a:r>
              <a:rPr lang="pl-PL" sz="2000" dirty="0" smtClean="0"/>
              <a:t>. </a:t>
            </a:r>
            <a:r>
              <a:rPr lang="pl-PL" sz="2000" dirty="0"/>
              <a:t>Wadą systemu </a:t>
            </a:r>
            <a:r>
              <a:rPr lang="pl-PL" sz="2000" dirty="0" smtClean="0"/>
              <a:t>brak </a:t>
            </a:r>
            <a:r>
              <a:rPr lang="pl-PL" sz="2000" dirty="0"/>
              <a:t>aspektów niepewności, takich jak </a:t>
            </a:r>
            <a:r>
              <a:rPr lang="pl-PL" sz="2000" dirty="0" smtClean="0"/>
              <a:t>prognoza dopływu, parowanie, chwilowe potrzeby użytkowników </a:t>
            </a:r>
            <a:r>
              <a:rPr lang="pl-PL" sz="2000" dirty="0"/>
              <a:t>i parametry </a:t>
            </a:r>
            <a:r>
              <a:rPr lang="pl-PL" sz="2000" dirty="0" smtClean="0"/>
              <a:t>hydrologiczne na rzece głównej i uwarunkowania ekonomiczne.</a:t>
            </a:r>
            <a:endParaRPr lang="pl-PL" sz="2000" dirty="0"/>
          </a:p>
          <a:p>
            <a:pPr marL="514350" indent="-514350">
              <a:buFont typeface="+mj-lt"/>
              <a:buAutoNum type="arabicPeriod" startAt="3"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algn="ctr"/>
            <a:r>
              <a:rPr lang="pl-PL" sz="3600" dirty="0"/>
              <a:t>Optymalizacja gospodarowania wodą na zbiorniku </a:t>
            </a:r>
            <a:r>
              <a:rPr lang="pl-PL" sz="3600" dirty="0" smtClean="0"/>
              <a:t>retencyjnym i alimentacji rzeki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5540012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algn="ctr"/>
            <a:r>
              <a:rPr lang="pl-PL" sz="3600" dirty="0"/>
              <a:t>Optymalizacja gospodarowania wodą na zbiorniku </a:t>
            </a:r>
            <a:r>
              <a:rPr lang="pl-PL" sz="3600" dirty="0" smtClean="0"/>
              <a:t>retencyjnym c.d.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09600" y="1600200"/>
            <a:ext cx="85343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 ostatnich latach pojawiły się algorytmy </a:t>
            </a:r>
            <a:r>
              <a:rPr lang="pl-PL" b="1" dirty="0" smtClean="0"/>
              <a:t>programowania nieliniowego </a:t>
            </a:r>
            <a:r>
              <a:rPr lang="pl-PL" dirty="0" smtClean="0"/>
              <a:t>(NLP)</a:t>
            </a:r>
            <a:r>
              <a:rPr lang="pl-PL" b="1" dirty="0" smtClean="0"/>
              <a:t> </a:t>
            </a:r>
            <a:r>
              <a:rPr lang="pl-PL" dirty="0" smtClean="0"/>
              <a:t>oraz </a:t>
            </a:r>
            <a:r>
              <a:rPr lang="pl-PL" b="1" dirty="0" smtClean="0"/>
              <a:t>stochastycznego dynamicznego programowania </a:t>
            </a:r>
            <a:r>
              <a:rPr lang="pl-PL" dirty="0" smtClean="0"/>
              <a:t>(SDP), które umożliwia bardziej efektywne zarządzanie zbiornikiem.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Algorytmy </a:t>
            </a:r>
            <a:r>
              <a:rPr lang="pl-PL" b="1" dirty="0" smtClean="0"/>
              <a:t>genetyczne </a:t>
            </a:r>
            <a:r>
              <a:rPr lang="pl-PL" dirty="0" smtClean="0"/>
              <a:t>(GA) - </a:t>
            </a:r>
            <a:r>
              <a:rPr lang="pl-PL" dirty="0"/>
              <a:t>optymalizacji populacji, </a:t>
            </a:r>
            <a:r>
              <a:rPr lang="pl-PL" dirty="0" smtClean="0"/>
              <a:t>które naśladują </a:t>
            </a:r>
            <a:r>
              <a:rPr lang="pl-PL" dirty="0"/>
              <a:t>naturalną ewolucję (naturalny dobór </a:t>
            </a:r>
            <a:r>
              <a:rPr lang="pl-PL" dirty="0" smtClean="0"/>
              <a:t>genetyczny i naturalną selekcję). Ograniczeniem tych algorytmów jest słaba wydajność przy wieloobiektowej (wielokryterialnej) analizie i problemy ze zbieżnością rozwiązania.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Programowanie genetyczne </a:t>
            </a:r>
            <a:r>
              <a:rPr lang="pl-PL" dirty="0" smtClean="0"/>
              <a:t>(GP) jest metodą, w której populacje są jednostkami nieliniowymi, co przekłada się  na bardzo dobre wyniki optymalizacji.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Optymalizacji </a:t>
            </a:r>
            <a:r>
              <a:rPr lang="pl-PL" b="1" dirty="0"/>
              <a:t>rojem cząstek </a:t>
            </a:r>
            <a:r>
              <a:rPr lang="pl-PL" dirty="0" smtClean="0"/>
              <a:t>– (PSO) jest </a:t>
            </a:r>
            <a:r>
              <a:rPr lang="pl-PL" dirty="0"/>
              <a:t>stosunkowo nowym </a:t>
            </a:r>
            <a:r>
              <a:rPr lang="pl-PL" dirty="0" smtClean="0"/>
              <a:t>stochastycznym </a:t>
            </a:r>
            <a:r>
              <a:rPr lang="pl-PL" dirty="0"/>
              <a:t>algorytmem optymalizacji populacji. Ten algorytm ewolucyjny </a:t>
            </a:r>
            <a:r>
              <a:rPr lang="pl-PL" dirty="0" smtClean="0"/>
              <a:t>naśladuje zbiorowe </a:t>
            </a:r>
            <a:r>
              <a:rPr lang="pl-PL" dirty="0"/>
              <a:t>zachowanie </a:t>
            </a:r>
            <a:r>
              <a:rPr lang="pl-PL" dirty="0" smtClean="0"/>
              <a:t>jednostek w stadzie (poszukiwanie najlepszej pozycji).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Sztuczna kolonia pszczół </a:t>
            </a:r>
            <a:r>
              <a:rPr lang="pl-PL" i="1" dirty="0" err="1" smtClean="0"/>
              <a:t>Artificial</a:t>
            </a:r>
            <a:r>
              <a:rPr lang="pl-PL" i="1" dirty="0" smtClean="0"/>
              <a:t> </a:t>
            </a:r>
            <a:r>
              <a:rPr lang="pl-PL" i="1" dirty="0"/>
              <a:t>Bee Colony </a:t>
            </a:r>
            <a:r>
              <a:rPr lang="pl-PL" dirty="0"/>
              <a:t>(ABC</a:t>
            </a:r>
            <a:r>
              <a:rPr lang="pl-PL" dirty="0" smtClean="0"/>
              <a:t>) sposób rozwiązywania podobny do metody PSO.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Algorytm kojarzenia pszczoły miodnej </a:t>
            </a:r>
            <a:r>
              <a:rPr lang="pl-PL" i="1" dirty="0" err="1"/>
              <a:t>Honey</a:t>
            </a:r>
            <a:r>
              <a:rPr lang="pl-PL" i="1" dirty="0"/>
              <a:t>-Bee </a:t>
            </a:r>
            <a:r>
              <a:rPr lang="pl-PL" i="1" dirty="0" err="1" smtClean="0"/>
              <a:t>Mating</a:t>
            </a:r>
            <a:r>
              <a:rPr lang="pl-PL" i="1" dirty="0" smtClean="0"/>
              <a:t> </a:t>
            </a:r>
            <a:r>
              <a:rPr lang="pl-PL" dirty="0" smtClean="0"/>
              <a:t>(HBM) – algorytm meta heurystyczny, wykazano, że wyniki sterowania zbiornikiem z zastosowaniem tego algorytmu są podobne jak przy programowaniu liniowym.</a:t>
            </a:r>
          </a:p>
        </p:txBody>
      </p:sp>
    </p:spTree>
    <p:extLst>
      <p:ext uri="{BB962C8B-B14F-4D97-AF65-F5344CB8AC3E}">
        <p14:creationId xmlns:p14="http://schemas.microsoft.com/office/powerpoint/2010/main" xmlns="" val="321754130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ymbol zastępczy tekstu 3"/>
          <p:cNvSpPr>
            <a:spLocks noGrp="1"/>
          </p:cNvSpPr>
          <p:nvPr>
            <p:ph type="body" idx="12"/>
          </p:nvPr>
        </p:nvSpPr>
        <p:spPr>
          <a:xfrm>
            <a:off x="755650" y="115888"/>
            <a:ext cx="8262938" cy="865187"/>
          </a:xfrm>
        </p:spPr>
        <p:txBody>
          <a:bodyPr/>
          <a:lstStyle/>
          <a:p>
            <a:r>
              <a:rPr lang="pl-PL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Proponowana metoda optymalizacji</a:t>
            </a:r>
            <a:endParaRPr lang="pl-PL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650" y="1120775"/>
            <a:ext cx="8280400" cy="508000"/>
          </a:xfrm>
        </p:spPr>
        <p:txBody>
          <a:bodyPr/>
          <a:lstStyle/>
          <a:p>
            <a:r>
              <a:rPr lang="pl-PL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09600" y="1768474"/>
            <a:ext cx="84089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</a:rPr>
              <a:t>Stochastyczna Optymalizacja</a:t>
            </a:r>
          </a:p>
          <a:p>
            <a:pPr algn="ctr"/>
            <a:endParaRPr lang="pl-PL" sz="32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3200" i="1" dirty="0" smtClean="0">
                <a:solidFill>
                  <a:srgbClr val="A7190E"/>
                </a:solidFill>
              </a:rPr>
              <a:t>Symulowane Wyżarzanie</a:t>
            </a:r>
          </a:p>
          <a:p>
            <a:pPr algn="ctr"/>
            <a:endParaRPr lang="pl-PL" sz="3200" i="1" dirty="0" smtClean="0">
              <a:solidFill>
                <a:srgbClr val="A7190E"/>
              </a:solidFill>
            </a:endParaRPr>
          </a:p>
          <a:p>
            <a:pPr algn="just"/>
            <a:r>
              <a:rPr lang="pl-PL" sz="2400" b="1" dirty="0"/>
              <a:t>Wyżarzanie</a:t>
            </a:r>
            <a:r>
              <a:rPr lang="pl-PL" sz="2400" dirty="0"/>
              <a:t> – jedna z operacji </a:t>
            </a:r>
            <a:r>
              <a:rPr lang="pl-PL" sz="2400" dirty="0">
                <a:hlinkClick r:id="rId2" tooltip="Obróbka cieplna"/>
              </a:rPr>
              <a:t>obróbki cieplnej</a:t>
            </a:r>
            <a:r>
              <a:rPr lang="pl-PL" sz="2400" dirty="0"/>
              <a:t> polegająca na nagrzaniu materiału do określonej temperatury, wytrzymaniu przy tej temperaturze oraz następnym powolnym studzeniu. Celem obróbki jest przybliżenie stanu materiału do </a:t>
            </a:r>
            <a:r>
              <a:rPr lang="pl-PL" sz="2400" dirty="0">
                <a:hlinkClick r:id="rId3" tooltip="Równowaga termodynamiczna"/>
              </a:rPr>
              <a:t>warunków </a:t>
            </a:r>
            <a:r>
              <a:rPr lang="pl-PL" sz="2400" dirty="0" smtClean="0">
                <a:hlinkClick r:id="rId3" tooltip="Równowaga termodynamiczna"/>
              </a:rPr>
              <a:t>równowagi</a:t>
            </a:r>
            <a:endParaRPr lang="pl-PL" sz="2400" i="1" dirty="0" smtClean="0">
              <a:solidFill>
                <a:srgbClr val="A719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64170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 smtClean="0"/>
              <a:t>Stochastyczna Optymalizacja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49660"/>
            <a:ext cx="6794251" cy="51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89689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/>
              <a:t>Stochastyczna Optymalizacja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949" y="1694283"/>
            <a:ext cx="7499251" cy="51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011557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3"/>
          <p:cNvSpPr>
            <a:spLocks noGrp="1"/>
          </p:cNvSpPr>
          <p:nvPr>
            <p:ph type="body" idx="12"/>
          </p:nvPr>
        </p:nvSpPr>
        <p:spPr>
          <a:xfrm>
            <a:off x="755650" y="96838"/>
            <a:ext cx="8262938" cy="865187"/>
          </a:xfrm>
        </p:spPr>
        <p:txBody>
          <a:bodyPr/>
          <a:lstStyle/>
          <a:p>
            <a:r>
              <a:rPr lang="pl-PL" dirty="0"/>
              <a:t>Stochastyczna Optymalizacja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62000" y="1574914"/>
            <a:ext cx="8223956" cy="52860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pl-PL" cap="small" dirty="0" smtClean="0">
                <a:latin typeface="+mn-lt"/>
              </a:rPr>
              <a:t>Metoda stochastycznej optymalizacji „Simulated annealing” (np. </a:t>
            </a:r>
            <a:r>
              <a:rPr lang="da-DK" cap="small" dirty="0" smtClean="0">
                <a:latin typeface="+mn-lt"/>
              </a:rPr>
              <a:t>Kirkpatrick </a:t>
            </a:r>
            <a:r>
              <a:rPr lang="da-DK" cap="small" dirty="0">
                <a:latin typeface="+mn-lt"/>
              </a:rPr>
              <a:t>et al., </a:t>
            </a:r>
            <a:r>
              <a:rPr lang="da-DK" cap="small" dirty="0" smtClean="0">
                <a:latin typeface="+mn-lt"/>
              </a:rPr>
              <a:t>1983</a:t>
            </a:r>
            <a:r>
              <a:rPr lang="pl-PL" cap="small" dirty="0">
                <a:latin typeface="+mn-lt"/>
              </a:rPr>
              <a:t>)</a:t>
            </a:r>
            <a:endParaRPr lang="pl-PL" sz="1600" b="0" cap="small" dirty="0" smtClean="0">
              <a:latin typeface="+mn-lt"/>
            </a:endParaRPr>
          </a:p>
          <a:p>
            <a:pPr algn="just">
              <a:lnSpc>
                <a:spcPct val="125000"/>
              </a:lnSpc>
              <a:defRPr/>
            </a:pPr>
            <a:endParaRPr lang="pl-PL" sz="1600" b="0" cap="small" dirty="0" smtClean="0">
              <a:latin typeface="+mn-lt"/>
            </a:endParaRPr>
          </a:p>
          <a:p>
            <a:pPr algn="just">
              <a:lnSpc>
                <a:spcPct val="125000"/>
              </a:lnSpc>
              <a:defRPr/>
            </a:pPr>
            <a:endParaRPr lang="pl-PL" sz="1600" b="0" cap="small" dirty="0" smtClean="0">
              <a:latin typeface="+mn-lt"/>
            </a:endParaRPr>
          </a:p>
          <a:p>
            <a:pPr marL="342900" indent="-342900" algn="just">
              <a:lnSpc>
                <a:spcPct val="125000"/>
              </a:lnSpc>
              <a:buAutoNum type="arabicPeriod"/>
              <a:defRPr/>
            </a:pPr>
            <a:r>
              <a:rPr lang="pl-PL" sz="1600" b="0" dirty="0" smtClean="0">
                <a:latin typeface="+mn-lt"/>
              </a:rPr>
              <a:t>Początkowa realizacja:</a:t>
            </a:r>
          </a:p>
          <a:p>
            <a:pPr marL="342900" indent="-342900" algn="just">
              <a:lnSpc>
                <a:spcPct val="125000"/>
              </a:lnSpc>
              <a:buAutoNum type="arabicPeriod"/>
              <a:defRPr/>
            </a:pPr>
            <a:endParaRPr lang="pl-PL" sz="1600" b="0" dirty="0" smtClean="0">
              <a:latin typeface="+mn-lt"/>
            </a:endParaRPr>
          </a:p>
          <a:p>
            <a:pPr marL="342900" indent="-342900" algn="just">
              <a:lnSpc>
                <a:spcPct val="125000"/>
              </a:lnSpc>
              <a:buAutoNum type="arabicPeriod"/>
              <a:defRPr/>
            </a:pPr>
            <a:endParaRPr lang="pl-PL" sz="1600" b="0" dirty="0" smtClean="0">
              <a:latin typeface="+mn-lt"/>
            </a:endParaRPr>
          </a:p>
          <a:p>
            <a:pPr marL="342900" indent="-342900" algn="just">
              <a:lnSpc>
                <a:spcPct val="125000"/>
              </a:lnSpc>
              <a:buAutoNum type="arabicPeriod"/>
              <a:defRPr/>
            </a:pPr>
            <a:endParaRPr lang="pl-PL" sz="1100" b="0" dirty="0">
              <a:latin typeface="+mn-lt"/>
            </a:endParaRPr>
          </a:p>
          <a:p>
            <a:pPr marL="342900" indent="-342900" algn="just">
              <a:lnSpc>
                <a:spcPct val="125000"/>
              </a:lnSpc>
              <a:buAutoNum type="arabicPeriod"/>
              <a:defRPr/>
            </a:pPr>
            <a:r>
              <a:rPr lang="pl-PL" sz="1600" b="0" dirty="0" smtClean="0">
                <a:latin typeface="+mn-lt"/>
              </a:rPr>
              <a:t>Obliczenie energii: </a:t>
            </a:r>
          </a:p>
          <a:p>
            <a:pPr marL="342900" indent="-342900" algn="just">
              <a:lnSpc>
                <a:spcPct val="125000"/>
              </a:lnSpc>
              <a:buAutoNum type="arabicPeriod"/>
              <a:defRPr/>
            </a:pPr>
            <a:endParaRPr lang="pl-PL" sz="1600" b="0" dirty="0">
              <a:latin typeface="+mn-lt"/>
            </a:endParaRPr>
          </a:p>
          <a:p>
            <a:pPr marL="342900" indent="-342900" algn="just">
              <a:lnSpc>
                <a:spcPct val="125000"/>
              </a:lnSpc>
              <a:buAutoNum type="arabicPeriod"/>
              <a:defRPr/>
            </a:pPr>
            <a:endParaRPr lang="pl-PL" sz="800" b="0" dirty="0" smtClean="0">
              <a:latin typeface="+mn-lt"/>
            </a:endParaRPr>
          </a:p>
          <a:p>
            <a:pPr marL="342900" indent="-342900" algn="just">
              <a:lnSpc>
                <a:spcPct val="125000"/>
              </a:lnSpc>
              <a:buAutoNum type="arabicPeriod"/>
              <a:defRPr/>
            </a:pPr>
            <a:r>
              <a:rPr lang="pl-PL" sz="1600" b="0" dirty="0" smtClean="0">
                <a:latin typeface="+mn-lt"/>
              </a:rPr>
              <a:t>Zmiana konfiguracji powodująca zmianę energii: </a:t>
            </a:r>
          </a:p>
          <a:p>
            <a:pPr marL="342900" indent="-342900" algn="just">
              <a:lnSpc>
                <a:spcPct val="125000"/>
              </a:lnSpc>
              <a:buAutoNum type="arabicPeriod"/>
              <a:defRPr/>
            </a:pPr>
            <a:endParaRPr lang="pl-PL" sz="1200" b="0" dirty="0" smtClean="0">
              <a:latin typeface="+mn-lt"/>
            </a:endParaRPr>
          </a:p>
          <a:p>
            <a:pPr marL="342900" indent="-342900" algn="just">
              <a:lnSpc>
                <a:spcPct val="125000"/>
              </a:lnSpc>
              <a:buAutoNum type="arabicPeriod"/>
              <a:defRPr/>
            </a:pPr>
            <a:endParaRPr lang="pl-PL" sz="1100" b="0" dirty="0">
              <a:latin typeface="+mn-lt"/>
            </a:endParaRPr>
          </a:p>
          <a:p>
            <a:pPr marL="342900" indent="-342900" algn="just">
              <a:lnSpc>
                <a:spcPct val="125000"/>
              </a:lnSpc>
              <a:buAutoNum type="arabicPeriod"/>
              <a:defRPr/>
            </a:pPr>
            <a:r>
              <a:rPr lang="pl-PL" sz="1600" b="0" dirty="0" smtClean="0">
                <a:latin typeface="+mn-lt"/>
              </a:rPr>
              <a:t>Prawdopodobieństwo akceptacji nowej </a:t>
            </a:r>
            <a:endParaRPr lang="pl-PL" sz="1600" dirty="0">
              <a:latin typeface="+mn-lt"/>
            </a:endParaRPr>
          </a:p>
          <a:p>
            <a:pPr algn="just">
              <a:lnSpc>
                <a:spcPct val="125000"/>
              </a:lnSpc>
              <a:defRPr/>
            </a:pPr>
            <a:r>
              <a:rPr lang="pl-PL" sz="1600" b="0" dirty="0" smtClean="0">
                <a:latin typeface="+mn-lt"/>
              </a:rPr>
              <a:t>      konfiguracji: (</a:t>
            </a:r>
            <a:r>
              <a:rPr lang="pl-PL" sz="1600" b="0" dirty="0">
                <a:latin typeface="+mn-lt"/>
              </a:rPr>
              <a:t>Metropolis et al., 1953</a:t>
            </a:r>
            <a:r>
              <a:rPr lang="pl-PL" sz="1600" b="0" dirty="0" smtClean="0">
                <a:latin typeface="+mn-lt"/>
              </a:rPr>
              <a:t>)</a:t>
            </a:r>
          </a:p>
          <a:p>
            <a:pPr algn="just">
              <a:lnSpc>
                <a:spcPct val="125000"/>
              </a:lnSpc>
              <a:defRPr/>
            </a:pPr>
            <a:endParaRPr lang="pl-PL" sz="1600" b="0" dirty="0">
              <a:latin typeface="+mn-lt"/>
            </a:endParaRPr>
          </a:p>
          <a:p>
            <a:pPr algn="just">
              <a:lnSpc>
                <a:spcPct val="125000"/>
              </a:lnSpc>
              <a:defRPr/>
            </a:pPr>
            <a:r>
              <a:rPr lang="pl-PL" sz="1600" b="0" dirty="0" smtClean="0">
                <a:latin typeface="+mn-lt"/>
              </a:rPr>
              <a:t>5.    Schemat schładzania - dla jednego </a:t>
            </a:r>
            <a:r>
              <a:rPr lang="pl-PL" sz="1600" b="0" i="1" dirty="0" err="1" smtClean="0">
                <a:latin typeface="+mn-lt"/>
              </a:rPr>
              <a:t>T</a:t>
            </a:r>
            <a:r>
              <a:rPr lang="pl-PL" sz="1600" b="0" baseline="-25000" dirty="0" err="1"/>
              <a:t>j</a:t>
            </a:r>
            <a:r>
              <a:rPr lang="pl-PL" sz="1600" b="0" dirty="0" smtClean="0">
                <a:latin typeface="+mn-lt"/>
              </a:rPr>
              <a:t> 1000 iteracji</a:t>
            </a:r>
            <a:r>
              <a:rPr lang="pl-PL" sz="1600" b="0" dirty="0">
                <a:latin typeface="+mn-lt"/>
              </a:rPr>
              <a:t>, </a:t>
            </a:r>
            <a:r>
              <a:rPr lang="pl-PL" sz="1600" b="0" dirty="0" smtClean="0">
                <a:latin typeface="+mn-lt"/>
              </a:rPr>
              <a:t>następnie </a:t>
            </a:r>
            <a:r>
              <a:rPr lang="pl-PL" sz="1600" b="0" i="1" dirty="0" err="1" smtClean="0">
                <a:latin typeface="+mn-lt"/>
              </a:rPr>
              <a:t>T</a:t>
            </a:r>
            <a:r>
              <a:rPr lang="pl-PL" sz="1600" b="0" baseline="-25000" dirty="0" err="1"/>
              <a:t>j</a:t>
            </a:r>
            <a:r>
              <a:rPr lang="pl-PL" sz="1600" b="0" dirty="0" smtClean="0">
                <a:latin typeface="+mn-lt"/>
              </a:rPr>
              <a:t>=0.9*</a:t>
            </a:r>
            <a:r>
              <a:rPr lang="pl-PL" sz="1600" b="0" i="1" dirty="0" smtClean="0">
                <a:latin typeface="+mn-lt"/>
              </a:rPr>
              <a:t>T</a:t>
            </a:r>
            <a:r>
              <a:rPr lang="pl-PL" sz="1600" b="0" baseline="-25000" dirty="0" smtClean="0">
                <a:latin typeface="+mn-lt"/>
              </a:rPr>
              <a:t>j-1</a:t>
            </a:r>
            <a:r>
              <a:rPr lang="pl-PL" sz="1600" b="0" dirty="0" smtClean="0">
                <a:latin typeface="+mn-lt"/>
              </a:rPr>
              <a:t> </a:t>
            </a:r>
            <a:endParaRPr lang="pl-PL" dirty="0" smtClean="0">
              <a:latin typeface="+mn-lt"/>
            </a:endParaRPr>
          </a:p>
        </p:txBody>
      </p:sp>
      <p:pic>
        <p:nvPicPr>
          <p:cNvPr id="8" name="Picture 2" descr="D:\DOKTORAT\ARTYKUŁY\2015_5 SymAnn 7_Fluids\Grapher\Meq SymAnn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05937" y="2057400"/>
            <a:ext cx="2313863" cy="1368152"/>
          </a:xfrm>
          <a:prstGeom prst="rect">
            <a:avLst/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4451524"/>
              </p:ext>
            </p:extLst>
          </p:nvPr>
        </p:nvGraphicFramePr>
        <p:xfrm>
          <a:off x="3611563" y="3840162"/>
          <a:ext cx="2636837" cy="731838"/>
        </p:xfrm>
        <a:graphic>
          <a:graphicData uri="http://schemas.openxmlformats.org/presentationml/2006/ole">
            <p:oleObj spid="_x0000_s1059" name="Equation" r:id="rId4" imgW="1498320" imgH="431640" progId="">
              <p:embed/>
            </p:oleObj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645296"/>
              </p:ext>
            </p:extLst>
          </p:nvPr>
        </p:nvGraphicFramePr>
        <p:xfrm>
          <a:off x="5791200" y="4763362"/>
          <a:ext cx="1512168" cy="342038"/>
        </p:xfrm>
        <a:graphic>
          <a:graphicData uri="http://schemas.openxmlformats.org/presentationml/2006/ole">
            <p:oleObj spid="_x0000_s1060" name="Equation" r:id="rId5" imgW="799753" imgH="190417" progId="">
              <p:embed/>
            </p:oleObj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0565502"/>
              </p:ext>
            </p:extLst>
          </p:nvPr>
        </p:nvGraphicFramePr>
        <p:xfrm>
          <a:off x="5105400" y="5202629"/>
          <a:ext cx="3225688" cy="1045771"/>
        </p:xfrm>
        <a:graphic>
          <a:graphicData uri="http://schemas.openxmlformats.org/presentationml/2006/ole">
            <p:oleObj spid="_x0000_s1061" name="Equation" r:id="rId6" imgW="2120900" imgH="685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34898514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4000" dirty="0" smtClean="0"/>
              <a:t>Wstęp</a:t>
            </a:r>
            <a:endParaRPr lang="pl-PL" sz="4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5" y="2438400"/>
            <a:ext cx="3531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dla rzeki swobodnie płynącej:</a:t>
            </a:r>
          </a:p>
          <a:p>
            <a:pPr marL="1257300" indent="-266700">
              <a:buFont typeface="Courier New" panose="02070309020205020404" pitchFamily="49" charset="0"/>
              <a:buChar char="o"/>
            </a:pPr>
            <a:r>
              <a:rPr lang="pl-PL" dirty="0"/>
              <a:t>z</a:t>
            </a:r>
            <a:r>
              <a:rPr lang="pl-PL" dirty="0" smtClean="0"/>
              <a:t>lodzenia,</a:t>
            </a:r>
            <a:endParaRPr lang="pl-PL" dirty="0"/>
          </a:p>
          <a:p>
            <a:pPr marL="1257300" indent="-266700">
              <a:buFont typeface="Courier New" panose="02070309020205020404" pitchFamily="49" charset="0"/>
              <a:buChar char="o"/>
            </a:pPr>
            <a:r>
              <a:rPr lang="pl-PL" dirty="0" smtClean="0"/>
              <a:t>niżówki</a:t>
            </a:r>
            <a:r>
              <a:rPr lang="pl-PL" dirty="0"/>
              <a:t>,</a:t>
            </a:r>
          </a:p>
          <a:p>
            <a:pPr marL="1257300" indent="-266700">
              <a:buFont typeface="Courier New" panose="02070309020205020404" pitchFamily="49" charset="0"/>
              <a:buChar char="o"/>
            </a:pPr>
            <a:r>
              <a:rPr lang="pl-PL" dirty="0" smtClean="0"/>
              <a:t>powodzie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572000" y="24257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dla rzeki skanalizowanej:</a:t>
            </a:r>
          </a:p>
          <a:p>
            <a:pPr marL="1257300" indent="-266700">
              <a:buFont typeface="Courier New" panose="02070309020205020404" pitchFamily="49" charset="0"/>
              <a:buChar char="o"/>
            </a:pPr>
            <a:r>
              <a:rPr lang="pl-PL" dirty="0"/>
              <a:t>zlodzenia,</a:t>
            </a:r>
          </a:p>
          <a:p>
            <a:pPr marL="1257300" indent="-266700">
              <a:buFont typeface="Courier New" panose="02070309020205020404" pitchFamily="49" charset="0"/>
              <a:buChar char="o"/>
            </a:pPr>
            <a:r>
              <a:rPr lang="pl-PL" dirty="0"/>
              <a:t>powodzie,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66799" y="1905000"/>
            <a:ext cx="7772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A7190E"/>
                </a:solidFill>
              </a:rPr>
              <a:t>Hydrologiczne limitowanie </a:t>
            </a:r>
            <a:r>
              <a:rPr lang="pl-PL" sz="2000" dirty="0">
                <a:solidFill>
                  <a:srgbClr val="A7190E"/>
                </a:solidFill>
              </a:rPr>
              <a:t>okresu żeglugowego</a:t>
            </a:r>
            <a:r>
              <a:rPr lang="pl-PL" sz="2000" dirty="0" smtClean="0">
                <a:solidFill>
                  <a:srgbClr val="A7190E"/>
                </a:solidFill>
              </a:rPr>
              <a:t>:</a:t>
            </a:r>
            <a:endParaRPr lang="pl-PL" sz="2000" dirty="0">
              <a:solidFill>
                <a:srgbClr val="A7190E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93674" y="4114800"/>
            <a:ext cx="8045525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A7190E"/>
                </a:solidFill>
              </a:rPr>
              <a:t>Możliwość wydłużenia okresu żeglugowego rzeki swobodnie płynącej </a:t>
            </a:r>
          </a:p>
          <a:p>
            <a:pPr algn="ctr"/>
            <a:r>
              <a:rPr lang="pl-PL" sz="2000" dirty="0" smtClean="0">
                <a:solidFill>
                  <a:srgbClr val="A7190E"/>
                </a:solidFill>
              </a:rPr>
              <a:t>w okresie niżówek:</a:t>
            </a:r>
          </a:p>
          <a:p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Kanalizacja rzeki – zabudowa stopniami </a:t>
            </a:r>
            <a:r>
              <a:rPr lang="pl-PL" dirty="0" smtClean="0"/>
              <a:t>piętrzącymi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Regulacja rzeki przez zabudowanie tamami poprzecznymi (ostrogi) i podłużnymi</a:t>
            </a: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u="sng" dirty="0">
                <a:solidFill>
                  <a:srgbClr val="FF0000"/>
                </a:solidFill>
              </a:rPr>
              <a:t>Alimentacja rzeki ze zbiorników retencyjnych</a:t>
            </a:r>
          </a:p>
        </p:txBody>
      </p:sp>
    </p:spTree>
    <p:extLst>
      <p:ext uri="{BB962C8B-B14F-4D97-AF65-F5344CB8AC3E}">
        <p14:creationId xmlns:p14="http://schemas.microsoft.com/office/powerpoint/2010/main" xmlns="" val="344887019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3"/>
          <p:cNvSpPr>
            <a:spLocks noGrp="1"/>
          </p:cNvSpPr>
          <p:nvPr>
            <p:ph type="body" idx="12"/>
          </p:nvPr>
        </p:nvSpPr>
        <p:spPr>
          <a:xfrm>
            <a:off x="755650" y="96838"/>
            <a:ext cx="8262938" cy="865187"/>
          </a:xfrm>
        </p:spPr>
        <p:txBody>
          <a:bodyPr/>
          <a:lstStyle/>
          <a:p>
            <a:r>
              <a:rPr lang="pl-PL" dirty="0"/>
              <a:t>Stochastyczna Optymalizacja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85801" y="1676400"/>
            <a:ext cx="833278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Zagadnienie Odwrotne</a:t>
            </a:r>
          </a:p>
          <a:p>
            <a:endParaRPr lang="pl-PL" sz="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Optymalizacja:</a:t>
            </a:r>
            <a:endParaRPr lang="pl-PL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664" y="2795332"/>
            <a:ext cx="6624736" cy="26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735901"/>
      </p:ext>
    </p:extLst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/>
              <a:t>Stochastyczna Optymalizacja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73983" y="1685359"/>
            <a:ext cx="83440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Wrażliwość-Niestabilność Rozwiązania</a:t>
            </a:r>
          </a:p>
          <a:p>
            <a:endParaRPr lang="pl-PL" sz="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566732"/>
            <a:ext cx="6624734" cy="26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779061"/>
      </p:ext>
    </p:extLst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3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/>
          <a:lstStyle/>
          <a:p>
            <a:r>
              <a:rPr lang="pl-PL" dirty="0"/>
              <a:t>Stochastyczna Optymalizacja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73983" y="1685359"/>
            <a:ext cx="83440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Wrażliwość-Niestabilność Rozwiązania</a:t>
            </a:r>
          </a:p>
          <a:p>
            <a:endParaRPr lang="pl-PL" sz="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666" y="2566733"/>
            <a:ext cx="6624734" cy="26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126543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3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/>
          <a:lstStyle/>
          <a:p>
            <a:r>
              <a:rPr lang="pl-PL" dirty="0"/>
              <a:t>Stochastyczna Optymalizacja</a:t>
            </a:r>
          </a:p>
        </p:txBody>
      </p:sp>
      <p:pic>
        <p:nvPicPr>
          <p:cNvPr id="7" name="Regularyzacja_0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5800" y="1726773"/>
            <a:ext cx="8458200" cy="42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74153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755575" y="1676400"/>
            <a:ext cx="8159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Alimentacja </a:t>
            </a:r>
            <a:r>
              <a:rPr lang="pl-PL" dirty="0"/>
              <a:t>rzeki ze zbiorników </a:t>
            </a:r>
            <a:r>
              <a:rPr lang="pl-PL" dirty="0" smtClean="0"/>
              <a:t>retencyjnych jest jedną z podstawowych metod przedłużenia okresu żeglugowego. </a:t>
            </a:r>
          </a:p>
          <a:p>
            <a:pPr marL="342900" indent="-342900" algn="just">
              <a:buFont typeface="+mj-lt"/>
              <a:buAutoNum type="arabicPeriod"/>
            </a:pPr>
            <a:endParaRPr lang="pl-PL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Optymalizacja zarządzania pojemnością zbiornikową zwiększa znacząco efektywność wykorzystania tej pojemności do celów gospodarczych.</a:t>
            </a:r>
          </a:p>
          <a:p>
            <a:pPr marL="342900" indent="-342900" algn="just">
              <a:buFont typeface="+mj-lt"/>
              <a:buAutoNum type="arabicPeriod"/>
            </a:pPr>
            <a:endParaRPr lang="pl-PL" dirty="0"/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Optymalizacja dla celów poprawienia warunków żeglugi powinna dotyczyć:</a:t>
            </a:r>
          </a:p>
          <a:p>
            <a:pPr marL="715963" indent="-354013" algn="just">
              <a:buFont typeface="Arial" panose="020B0604020202020204" pitchFamily="34" charset="0"/>
              <a:buChar char="•"/>
            </a:pPr>
            <a:r>
              <a:rPr lang="pl-PL" dirty="0" smtClean="0"/>
              <a:t>gospodarowania wodą w zbiorniku z uwzględnieniem prognozy dopływu,</a:t>
            </a:r>
          </a:p>
          <a:p>
            <a:pPr marL="715963" indent="-354013" algn="just">
              <a:buFont typeface="Arial" panose="020B0604020202020204" pitchFamily="34" charset="0"/>
              <a:buChar char="•"/>
            </a:pPr>
            <a:r>
              <a:rPr lang="pl-PL" dirty="0"/>
              <a:t>s</a:t>
            </a:r>
            <a:r>
              <a:rPr lang="pl-PL" dirty="0" smtClean="0"/>
              <a:t>ystemu alimentacji rzeki ze zbiorników retencyjnych. </a:t>
            </a:r>
            <a:endParaRPr lang="pl-PL" dirty="0"/>
          </a:p>
          <a:p>
            <a:pPr marL="342900" indent="-342900" algn="just">
              <a:buFont typeface="+mj-lt"/>
              <a:buAutoNum type="arabicPeriod"/>
            </a:pPr>
            <a:endParaRPr lang="pl-PL" dirty="0" smtClean="0"/>
          </a:p>
          <a:p>
            <a:pPr marL="342900" indent="-342900" algn="just">
              <a:buFont typeface="+mj-lt"/>
              <a:buAutoNum type="arabicPeriod" startAt="4"/>
            </a:pPr>
            <a:r>
              <a:rPr lang="pl-PL" dirty="0" smtClean="0"/>
              <a:t>Proponuje się zastosowanie do optymalizacji pracy zbiorników metody </a:t>
            </a:r>
            <a:r>
              <a:rPr lang="pl-PL" smtClean="0"/>
              <a:t>symulowanego wyżarzania</a:t>
            </a:r>
            <a:r>
              <a:rPr lang="pl-PL" dirty="0" smtClean="0"/>
              <a:t>.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pl-PL" dirty="0" smtClean="0"/>
          </a:p>
          <a:p>
            <a:pPr marL="342900" indent="-342900" algn="just">
              <a:buFont typeface="+mj-lt"/>
              <a:buAutoNum type="arabicPeriod" startAt="4"/>
            </a:pPr>
            <a:r>
              <a:rPr lang="pl-PL" dirty="0" smtClean="0"/>
              <a:t> Stabilizacja rozwiązania zagadnienia optymalizacji wymaga zastosowania procedury </a:t>
            </a:r>
            <a:r>
              <a:rPr lang="pl-PL" dirty="0" err="1" smtClean="0"/>
              <a:t>regularyzacji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14896297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>
          <a:xfrm>
            <a:off x="744689" y="116632"/>
            <a:ext cx="8399312" cy="864096"/>
          </a:xfrm>
        </p:spPr>
        <p:txBody>
          <a:bodyPr/>
          <a:lstStyle/>
          <a:p>
            <a:r>
              <a:rPr lang="pl-PL" sz="3800" dirty="0" smtClean="0"/>
              <a:t>Obszary narażone na suszę hydrologiczną</a:t>
            </a:r>
            <a:endParaRPr lang="pl-PL" sz="3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P:\Warsaw\TPL\PROJEKTY\367459_PPSS_Wrocław\roboczy\GIS\Mapy eksport\Element 4 po uwagach\Pobory wód powierzchniowych\PWP - droga wod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4688" y="1607029"/>
            <a:ext cx="7408711" cy="52529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 rot="16200000">
            <a:off x="6427329" y="39103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/>
              <a:t>„Projekt Planu przeciwdziałania skutkom suszy w regionach wodnych Środkowej Odry, Izery, </a:t>
            </a:r>
            <a:r>
              <a:rPr lang="pl-PL" sz="1200" dirty="0" err="1"/>
              <a:t>Metuje</a:t>
            </a:r>
            <a:r>
              <a:rPr lang="pl-PL" sz="1200" dirty="0"/>
              <a:t>, Łaby i Ostrożnicy, Orlicy i Morawy” RZGW Wrocław,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75199519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4000" dirty="0" smtClean="0"/>
              <a:t>Niżówka </a:t>
            </a:r>
            <a:r>
              <a:rPr lang="pl-PL" sz="4000" dirty="0"/>
              <a:t>na </a:t>
            </a:r>
            <a:r>
              <a:rPr lang="pl-PL" sz="4000" dirty="0" smtClean="0"/>
              <a:t>Odrze 2015r.</a:t>
            </a:r>
            <a:endParaRPr lang="pl-PL" sz="4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628800"/>
            <a:ext cx="8340960" cy="43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752600" y="5943600"/>
            <a:ext cx="723687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FF0000"/>
                </a:solidFill>
              </a:rPr>
              <a:t>Wodowskaz Brzeg Dolny: </a:t>
            </a:r>
            <a:r>
              <a:rPr lang="pl-PL" dirty="0" err="1" smtClean="0">
                <a:solidFill>
                  <a:srgbClr val="FF0000"/>
                </a:solidFill>
              </a:rPr>
              <a:t>H</a:t>
            </a:r>
            <a:r>
              <a:rPr lang="pl-PL" baseline="-25000" dirty="0" err="1" smtClean="0">
                <a:solidFill>
                  <a:srgbClr val="FF0000"/>
                </a:solidFill>
              </a:rPr>
              <a:t>średnie</a:t>
            </a:r>
            <a:r>
              <a:rPr lang="pl-PL" dirty="0" smtClean="0">
                <a:solidFill>
                  <a:srgbClr val="FF0000"/>
                </a:solidFill>
              </a:rPr>
              <a:t> = 65 cm, </a:t>
            </a:r>
            <a:r>
              <a:rPr lang="pl-PL" dirty="0" err="1" smtClean="0">
                <a:solidFill>
                  <a:srgbClr val="FF0000"/>
                </a:solidFill>
              </a:rPr>
              <a:t>Q</a:t>
            </a:r>
            <a:r>
              <a:rPr lang="pl-PL" baseline="-25000" dirty="0" err="1" smtClean="0">
                <a:solidFill>
                  <a:srgbClr val="FF0000"/>
                </a:solidFill>
              </a:rPr>
              <a:t>średnie</a:t>
            </a:r>
            <a:r>
              <a:rPr lang="pl-PL" dirty="0" smtClean="0">
                <a:solidFill>
                  <a:srgbClr val="FF0000"/>
                </a:solidFill>
              </a:rPr>
              <a:t>= 40,3 m</a:t>
            </a:r>
            <a:r>
              <a:rPr lang="pl-PL" baseline="30000" dirty="0" smtClean="0">
                <a:solidFill>
                  <a:srgbClr val="FF0000"/>
                </a:solidFill>
              </a:rPr>
              <a:t>3</a:t>
            </a:r>
            <a:r>
              <a:rPr lang="pl-PL" dirty="0" smtClean="0">
                <a:solidFill>
                  <a:srgbClr val="FF0000"/>
                </a:solidFill>
              </a:rPr>
              <a:t>s</a:t>
            </a:r>
            <a:r>
              <a:rPr lang="pl-PL" baseline="30000" dirty="0" smtClean="0">
                <a:solidFill>
                  <a:srgbClr val="FF0000"/>
                </a:solidFill>
              </a:rPr>
              <a:t>-1 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FF0000"/>
                </a:solidFill>
              </a:rPr>
              <a:t>od </a:t>
            </a:r>
            <a:r>
              <a:rPr lang="pl-PL" dirty="0">
                <a:solidFill>
                  <a:srgbClr val="FF0000"/>
                </a:solidFill>
              </a:rPr>
              <a:t>1.08 do 31.10.2015 r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6248400" y="4038600"/>
            <a:ext cx="1676400" cy="0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 flipV="1">
            <a:off x="6269965" y="38100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 flipV="1">
            <a:off x="7911859" y="38100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016196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zlecenia\Zegluga na Odrze\Granty Marszałka\zbiorniki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66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42876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755574" y="-3173"/>
            <a:ext cx="8121650" cy="112379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pl-PL" sz="3200" kern="0" dirty="0" smtClean="0">
                <a:latin typeface="Times New Roman" pitchFamily="18" charset="0"/>
                <a:cs typeface="Times New Roman" pitchFamily="18" charset="0"/>
              </a:rPr>
              <a:t>Zasilanie rzeki Odry przez zbiorniki</a:t>
            </a:r>
          </a:p>
          <a:p>
            <a:pPr algn="ctr"/>
            <a:r>
              <a:rPr lang="pl-PL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Turawa</a:t>
            </a:r>
            <a:endParaRPr lang="pl-PL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3"/>
          <p:cNvSpPr>
            <a:spLocks noGrp="1"/>
          </p:cNvSpPr>
          <p:nvPr>
            <p:ph idx="1"/>
          </p:nvPr>
        </p:nvSpPr>
        <p:spPr>
          <a:xfrm>
            <a:off x="755574" y="1581944"/>
            <a:ext cx="8388426" cy="1618456"/>
          </a:xfrm>
        </p:spPr>
        <p:txBody>
          <a:bodyPr/>
          <a:lstStyle/>
          <a:p>
            <a:pPr marL="0">
              <a:buNone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Zbiornik  retencyjny Turawa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rzece Mała Panew, w km 18+900 jej biegu. </a:t>
            </a:r>
          </a:p>
          <a:p>
            <a:pPr marL="0">
              <a:buNone/>
            </a:pP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Funkce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ochrona przeciwpowodziowa doliny Małej Panwi; zasilanie w wodę ujęcia Elektrowni Opole w Czarnowąsach;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alimentacja Odry dla żeglugi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 zasilanie elektrowni na zbiorniku, rekreacja.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37" b="-212"/>
          <a:stretch/>
        </p:blipFill>
        <p:spPr bwMode="auto">
          <a:xfrm>
            <a:off x="3272837" y="3200400"/>
            <a:ext cx="6023563" cy="363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628725" y="3581400"/>
            <a:ext cx="280027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Pojemność dla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żeglugi</a:t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67,83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mln m3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odpływ alimentacyjny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= 9.0 -18.0 m3/s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 okresie wyjątkowych niedoborów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= 36,0 m3/s,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(do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dni)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7108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755575" y="115888"/>
            <a:ext cx="8280919" cy="10047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pl-PL" sz="3200" kern="0" dirty="0" smtClean="0">
                <a:latin typeface="Times New Roman" pitchFamily="18" charset="0"/>
                <a:cs typeface="Times New Roman" pitchFamily="18" charset="0"/>
              </a:rPr>
              <a:t>Zasilanie rzeki Odry przez zbiorniki </a:t>
            </a:r>
            <a:br>
              <a:rPr lang="pl-PL" sz="3200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Nysa - Otmuchów </a:t>
            </a:r>
            <a:endParaRPr lang="pl-PL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3"/>
          <p:cNvSpPr>
            <a:spLocks noGrp="1"/>
          </p:cNvSpPr>
          <p:nvPr>
            <p:ph idx="1"/>
          </p:nvPr>
        </p:nvSpPr>
        <p:spPr>
          <a:xfrm>
            <a:off x="755575" y="1600200"/>
            <a:ext cx="8388425" cy="1732384"/>
          </a:xfrm>
        </p:spPr>
        <p:txBody>
          <a:bodyPr/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Zbiornik Nysa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w km 65+171 rzeki Nysy Kłodzkiej,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cs typeface="Calibri" panose="020F0502020204030204" pitchFamily="34" charset="0"/>
              </a:rPr>
              <a:t>klasa </a:t>
            </a:r>
            <a:r>
              <a:rPr lang="pl-PL" sz="2000" b="1" dirty="0" smtClean="0">
                <a:cs typeface="Calibri" panose="020F0502020204030204" pitchFamily="34" charset="0"/>
              </a:rPr>
              <a:t>ważności.</a:t>
            </a: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Zbiornik Otmuchów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w km 77+194 rzeki Nysy Kłodzkiej,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000" b="1" dirty="0">
                <a:cs typeface="Calibri" panose="020F0502020204030204" pitchFamily="34" charset="0"/>
              </a:rPr>
              <a:t>klasa </a:t>
            </a:r>
            <a:r>
              <a:rPr lang="pl-PL" sz="2000" b="1" dirty="0" smtClean="0">
                <a:cs typeface="Calibri" panose="020F0502020204030204" pitchFamily="34" charset="0"/>
              </a:rPr>
              <a:t>ważności.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Funkcje zbiorników: podstawowa - funkcja przeciwpowodziowa, alimentacja ujęć wody dla Wrocławia z rzeki Nysy Kłodzkiej;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alimentacja Odry dla celów żeglugowych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rekreacja, turystyka; wydobycie kruszywa z czaszy.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505" y="3810001"/>
            <a:ext cx="522649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685800" y="4343400"/>
            <a:ext cx="3257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Odpływy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alimentacyjne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= 20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- 40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m3/s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55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m3/s</a:t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okresie wyjątkowych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niedoborów</a:t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70,0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m3/s, do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72 h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5800" y="3364468"/>
            <a:ext cx="48095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Pojemność dla żeglugi Nysa+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Otmuchów</a:t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Vu (IX-IV) = 34,57 mln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m3;</a:t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Vu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(V-VIII) = 63,90 mln m3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79966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762445" y="115888"/>
            <a:ext cx="8280400" cy="10047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pl-PL" sz="3200" kern="0" dirty="0" smtClean="0">
                <a:latin typeface="Times New Roman" pitchFamily="18" charset="0"/>
                <a:cs typeface="Times New Roman" pitchFamily="18" charset="0"/>
              </a:rPr>
              <a:t>Zasilanie rzeki Odry przez zbiorniki </a:t>
            </a:r>
          </a:p>
          <a:p>
            <a:pPr algn="ctr"/>
            <a:r>
              <a:rPr lang="pl-PL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Mietków</a:t>
            </a:r>
            <a:r>
              <a:rPr lang="pl-PL" sz="32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32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F:\zlecenia\Zegluga na Odrze\Rysunki\Mietkow\Obraz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971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zawartości 3"/>
          <p:cNvSpPr>
            <a:spLocks noGrp="1"/>
          </p:cNvSpPr>
          <p:nvPr>
            <p:ph idx="1"/>
          </p:nvPr>
        </p:nvSpPr>
        <p:spPr>
          <a:xfrm>
            <a:off x="573163" y="1600200"/>
            <a:ext cx="8424862" cy="1387773"/>
          </a:xfrm>
        </p:spPr>
        <p:txBody>
          <a:bodyPr/>
          <a:lstStyle/>
          <a:p>
            <a:pPr marL="0">
              <a:buNone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biornik Mietków w km 45,03 rzeki Bystrzycy, II klasa ważności. </a:t>
            </a:r>
          </a:p>
          <a:p>
            <a:pPr marL="0">
              <a:buNone/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funkcje zbiornika: ochrona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przed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powodzią doliny rzeki Bystrzycy,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alimentacja Odry dla żeglugi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produkcja energii przez małą elektrownię, rekreacja, eksploatacja kruszyw mineralnych.</a:t>
            </a:r>
          </a:p>
          <a:p>
            <a:pPr>
              <a:buNone/>
            </a:pP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buNone/>
            </a:pP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buNone/>
            </a:pPr>
            <a:endParaRPr 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85863" y="3505200"/>
            <a:ext cx="35187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Pojemność dla żeglugi</a:t>
            </a:r>
            <a:b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61,15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mln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sz="20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Odpływy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alimentacyjne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15 ± 5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/s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 okresie wyjątkowych niedoborów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odpływ</a:t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25,0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/s, do 5 dni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5428780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 smtClean="0"/>
              <a:t>Schemat zasilania rzeki Odry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6" name="Picture 4" descr="F:\zlecenia\Zegluga na Odrze\Granty Marszałka\kuk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4" y="1763344"/>
            <a:ext cx="8396825" cy="50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621884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v2_2017-03_pl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prezentacja_v2_2017-03_pl</Template>
  <TotalTime>5372</TotalTime>
  <Words>976</Words>
  <Application>Microsoft Office PowerPoint</Application>
  <PresentationFormat>Pokaz na ekranie (4:3)</PresentationFormat>
  <Paragraphs>168</Paragraphs>
  <Slides>24</Slides>
  <Notes>1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6" baseType="lpstr">
      <vt:lpstr>prezentacja_v2_2017-03_pl</vt:lpstr>
      <vt:lpstr>Equation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</dc:creator>
  <cp:lastModifiedBy>akanicka</cp:lastModifiedBy>
  <cp:revision>179</cp:revision>
  <cp:lastPrinted>2017-05-09T22:18:59Z</cp:lastPrinted>
  <dcterms:created xsi:type="dcterms:W3CDTF">2017-04-27T10:05:46Z</dcterms:created>
  <dcterms:modified xsi:type="dcterms:W3CDTF">2017-05-30T05:23:58Z</dcterms:modified>
</cp:coreProperties>
</file>