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6" r:id="rId3"/>
    <p:sldId id="473" r:id="rId4"/>
    <p:sldId id="257" r:id="rId5"/>
    <p:sldId id="260" r:id="rId6"/>
    <p:sldId id="439" r:id="rId7"/>
    <p:sldId id="266" r:id="rId8"/>
    <p:sldId id="454" r:id="rId9"/>
    <p:sldId id="455" r:id="rId10"/>
    <p:sldId id="328" r:id="rId11"/>
    <p:sldId id="270" r:id="rId12"/>
    <p:sldId id="350" r:id="rId13"/>
    <p:sldId id="440" r:id="rId14"/>
    <p:sldId id="403" r:id="rId15"/>
    <p:sldId id="354" r:id="rId16"/>
    <p:sldId id="355" r:id="rId17"/>
    <p:sldId id="360" r:id="rId18"/>
    <p:sldId id="361" r:id="rId19"/>
    <p:sldId id="477" r:id="rId20"/>
    <p:sldId id="478" r:id="rId21"/>
    <p:sldId id="484" r:id="rId22"/>
    <p:sldId id="481" r:id="rId23"/>
    <p:sldId id="480" r:id="rId24"/>
    <p:sldId id="479" r:id="rId25"/>
    <p:sldId id="483" r:id="rId26"/>
    <p:sldId id="364" r:id="rId27"/>
    <p:sldId id="365" r:id="rId28"/>
    <p:sldId id="381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446" r:id="rId38"/>
    <p:sldId id="449" r:id="rId39"/>
    <p:sldId id="450" r:id="rId40"/>
    <p:sldId id="451" r:id="rId41"/>
    <p:sldId id="476" r:id="rId42"/>
    <p:sldId id="485" r:id="rId43"/>
    <p:sldId id="486" r:id="rId44"/>
    <p:sldId id="474" r:id="rId45"/>
    <p:sldId id="475" r:id="rId46"/>
    <p:sldId id="383" r:id="rId47"/>
    <p:sldId id="489" r:id="rId48"/>
    <p:sldId id="390" r:id="rId49"/>
    <p:sldId id="457" r:id="rId50"/>
    <p:sldId id="456" r:id="rId51"/>
    <p:sldId id="396" r:id="rId52"/>
    <p:sldId id="490" r:id="rId53"/>
    <p:sldId id="461" r:id="rId54"/>
    <p:sldId id="491" r:id="rId55"/>
    <p:sldId id="492" r:id="rId56"/>
    <p:sldId id="465" r:id="rId57"/>
    <p:sldId id="466" r:id="rId58"/>
    <p:sldId id="467" r:id="rId59"/>
    <p:sldId id="488" r:id="rId60"/>
    <p:sldId id="469" r:id="rId61"/>
    <p:sldId id="487" r:id="rId62"/>
    <p:sldId id="463" r:id="rId63"/>
    <p:sldId id="494" r:id="rId64"/>
    <p:sldId id="462" r:id="rId65"/>
    <p:sldId id="493" r:id="rId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382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A42C4-8021-4DC5-AFBD-A9E57773D714}" type="datetimeFigureOut">
              <a:rPr lang="pl-PL" smtClean="0"/>
              <a:pPr/>
              <a:t>2017-05-31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8C1D6-C4D2-4CE8-A2D9-41B8F56A55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350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635B5-6F83-4F1B-A4A6-63BB8C79D084}" type="datetimeFigureOut">
              <a:rPr lang="pl-PL" smtClean="0"/>
              <a:pPr/>
              <a:t>2017-05-31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6605-D978-4988-BEE3-14AB597A1B8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338795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86605-D978-4988-BEE3-14AB597A1B81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735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86605-D978-4988-BEE3-14AB597A1B81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7595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86605-D978-4988-BEE3-14AB597A1B81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213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156" y="4344862"/>
            <a:ext cx="5485982" cy="4114256"/>
          </a:xfrm>
        </p:spPr>
        <p:txBody>
          <a:bodyPr vert="horz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spcBef>
                <a:spcPts val="393"/>
              </a:spcBef>
              <a:tabLst>
                <a:tab pos="0" algn="l"/>
                <a:tab pos="801654" algn="l"/>
                <a:tab pos="1603309" algn="l"/>
                <a:tab pos="2404963" algn="l"/>
                <a:tab pos="3206618" algn="l"/>
                <a:tab pos="4008272" algn="l"/>
                <a:tab pos="4809926" algn="l"/>
                <a:tab pos="5611580" algn="l"/>
                <a:tab pos="6413236" algn="l"/>
                <a:tab pos="7214890" algn="l"/>
                <a:tab pos="8016545" algn="l"/>
                <a:tab pos="8818199" algn="l"/>
              </a:tabLst>
            </a:pPr>
            <a:endParaRPr lang="pl-PL" sz="2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6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1076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4686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5887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75476" y="1483143"/>
            <a:ext cx="6056764" cy="1470025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3140968"/>
            <a:ext cx="5616624" cy="21602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6505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0748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55297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45210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7239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7475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43594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042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421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223976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1724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63688" y="40466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63688" y="515719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6295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275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990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91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0588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7932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9215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717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148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7472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563C-CB10-43B2-95D1-81DEB28DFA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29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3305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2959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5.wdp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57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11" Type="http://schemas.openxmlformats.org/officeDocument/2006/relationships/image" Target="../media/image80.jpeg"/><Relationship Id="rId5" Type="http://schemas.microsoft.com/office/2007/relationships/hdphoto" Target="../media/hdphoto11.wdp"/><Relationship Id="rId10" Type="http://schemas.openxmlformats.org/officeDocument/2006/relationships/image" Target="../media/image4.png"/><Relationship Id="rId4" Type="http://schemas.openxmlformats.org/officeDocument/2006/relationships/image" Target="../media/image84.jpeg"/><Relationship Id="rId9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109.jpeg"/><Relationship Id="rId4" Type="http://schemas.microsoft.com/office/2007/relationships/hdphoto" Target="../media/hdphoto1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4.pn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2.jpeg"/><Relationship Id="rId7" Type="http://schemas.microsoft.com/office/2007/relationships/hdphoto" Target="../media/hdphoto1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10" Type="http://schemas.openxmlformats.org/officeDocument/2006/relationships/image" Target="../media/image155.jpeg"/><Relationship Id="rId4" Type="http://schemas.openxmlformats.org/officeDocument/2006/relationships/image" Target="../media/image146.jpeg"/><Relationship Id="rId9" Type="http://schemas.openxmlformats.org/officeDocument/2006/relationships/image" Target="../media/image1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0.wdp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1.wdp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gif"/><Relationship Id="rId13" Type="http://schemas.openxmlformats.org/officeDocument/2006/relationships/image" Target="../media/image184.jpeg"/><Relationship Id="rId3" Type="http://schemas.openxmlformats.org/officeDocument/2006/relationships/image" Target="../media/image176.jpeg"/><Relationship Id="rId7" Type="http://schemas.openxmlformats.org/officeDocument/2006/relationships/image" Target="../media/image179.jpeg"/><Relationship Id="rId12" Type="http://schemas.openxmlformats.org/officeDocument/2006/relationships/image" Target="../media/image4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34.jpeg"/><Relationship Id="rId15" Type="http://schemas.openxmlformats.org/officeDocument/2006/relationships/image" Target="../media/image186.jpeg"/><Relationship Id="rId10" Type="http://schemas.openxmlformats.org/officeDocument/2006/relationships/image" Target="../media/image182.gif"/><Relationship Id="rId4" Type="http://schemas.openxmlformats.org/officeDocument/2006/relationships/image" Target="../media/image177.gif"/><Relationship Id="rId9" Type="http://schemas.openxmlformats.org/officeDocument/2006/relationships/image" Target="../media/image181.gif"/><Relationship Id="rId14" Type="http://schemas.openxmlformats.org/officeDocument/2006/relationships/image" Target="../media/image1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j.tomalik@hydroergia.pl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2.png"/><Relationship Id="rId5" Type="http://schemas.openxmlformats.org/officeDocument/2006/relationships/tags" Target="../tags/tag5.xml"/><Relationship Id="rId10" Type="http://schemas.openxmlformats.org/officeDocument/2006/relationships/image" Target="../media/image25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23728" y="1483143"/>
            <a:ext cx="4680520" cy="1470025"/>
          </a:xfrm>
        </p:spPr>
        <p:txBody>
          <a:bodyPr/>
          <a:lstStyle/>
          <a:p>
            <a:r>
              <a:rPr lang="pl-PL" dirty="0" smtClean="0"/>
              <a:t>Hydroergia </a:t>
            </a:r>
            <a:br>
              <a:rPr lang="pl-PL" dirty="0" smtClean="0"/>
            </a:br>
            <a:r>
              <a:rPr lang="pl-PL" dirty="0" smtClean="0"/>
              <a:t>Sp. z o.o. Sp.k.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140968"/>
            <a:ext cx="5616624" cy="1752600"/>
          </a:xfrm>
        </p:spPr>
        <p:txBody>
          <a:bodyPr>
            <a:normAutofit fontScale="55000" lnSpcReduction="20000"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 </a:t>
            </a:r>
            <a:endParaRPr lang="en-US" dirty="0"/>
          </a:p>
          <a:p>
            <a:r>
              <a:rPr lang="pl-PL" sz="5100" dirty="0" smtClean="0">
                <a:solidFill>
                  <a:schemeClr val="accent1"/>
                </a:solidFill>
              </a:rPr>
              <a:t>Wiodący producent turbin wodnych w Polsce</a:t>
            </a:r>
            <a:endParaRPr lang="en-US" sz="5100" dirty="0">
              <a:solidFill>
                <a:schemeClr val="accent1"/>
              </a:solidFill>
            </a:endParaRPr>
          </a:p>
          <a:p>
            <a:endParaRPr lang="pl-PL" dirty="0" smtClean="0">
              <a:solidFill>
                <a:schemeClr val="accent1"/>
              </a:solidFill>
            </a:endParaRPr>
          </a:p>
          <a:p>
            <a:r>
              <a:rPr lang="pl-PL" sz="3800" dirty="0">
                <a:solidFill>
                  <a:schemeClr val="accent1"/>
                </a:solidFill>
              </a:rPr>
              <a:t>d</a:t>
            </a:r>
            <a:r>
              <a:rPr lang="pl-PL" sz="3800" dirty="0" smtClean="0">
                <a:solidFill>
                  <a:schemeClr val="accent1"/>
                </a:solidFill>
              </a:rPr>
              <a:t>r inż. Jarosław Tomalik</a:t>
            </a:r>
            <a:endParaRPr lang="pl-PL" sz="3800" dirty="0">
              <a:solidFill>
                <a:schemeClr val="accent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2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2623" y="188640"/>
            <a:ext cx="6336704" cy="1152128"/>
          </a:xfrm>
        </p:spPr>
        <p:txBody>
          <a:bodyPr/>
          <a:lstStyle/>
          <a:p>
            <a:r>
              <a:rPr lang="pl-PL" dirty="0" smtClean="0"/>
              <a:t>2. Oferujemy 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6941" y="1340768"/>
            <a:ext cx="8147248" cy="43490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Produkcja turbin wodnych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Produkcja urządzeń wspomagających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Budowa MEW pod klucz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Modernizacja MEW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Dokumentacja administracyjna i techniczna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Analizy cieków 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Wielobranżowe projekty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pl-PL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   ekspertyzy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doradztwo techniczne i inwestycyjne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7" name="Picture 3" descr="C:\Users\PawelH\Desktop\d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57290" y="836712"/>
            <a:ext cx="2715936" cy="34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30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2.1 Turbiny Kaplana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574729" y="4581128"/>
            <a:ext cx="3456384" cy="982200"/>
          </a:xfrm>
          <a:prstGeom prst="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Oferta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Produkcja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Wdrożone technologie</a:t>
            </a:r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834" t="8627" r="21402" b="11204"/>
          <a:stretch/>
        </p:blipFill>
        <p:spPr bwMode="auto">
          <a:xfrm>
            <a:off x="971600" y="1340768"/>
            <a:ext cx="4392488" cy="4222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2260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907704" y="355954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Turbiny Kaplana</a:t>
            </a:r>
            <a:endParaRPr lang="pl-PL" dirty="0"/>
          </a:p>
        </p:txBody>
      </p:sp>
      <p:cxnSp>
        <p:nvCxnSpPr>
          <p:cNvPr id="12" name="Łącznik prosty ze strzałką 11"/>
          <p:cNvCxnSpPr>
            <a:stCxn id="2" idx="1"/>
            <a:endCxn id="8" idx="2"/>
          </p:cNvCxnSpPr>
          <p:nvPr/>
        </p:nvCxnSpPr>
        <p:spPr>
          <a:xfrm>
            <a:off x="4583768" y="2204862"/>
            <a:ext cx="1716424" cy="381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>
            <a:stCxn id="2" idx="1"/>
            <a:endCxn id="3" idx="0"/>
          </p:cNvCxnSpPr>
          <p:nvPr/>
        </p:nvCxnSpPr>
        <p:spPr>
          <a:xfrm flipH="1">
            <a:off x="2563985" y="2204862"/>
            <a:ext cx="2019783" cy="393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cxnSp>
        <p:nvCxnSpPr>
          <p:cNvPr id="14" name="Łącznik prosty ze strzałką 13"/>
          <p:cNvCxnSpPr>
            <a:endCxn id="4" idx="3"/>
          </p:cNvCxnSpPr>
          <p:nvPr/>
        </p:nvCxnSpPr>
        <p:spPr>
          <a:xfrm flipH="1">
            <a:off x="3545886" y="2204862"/>
            <a:ext cx="99011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PawelH\Desktop\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1296" y="3140968"/>
            <a:ext cx="1540449" cy="207691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020" t="18901" r="9167" b="9376"/>
          <a:stretch/>
        </p:blipFill>
        <p:spPr bwMode="auto">
          <a:xfrm>
            <a:off x="6300192" y="3068960"/>
            <a:ext cx="190095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0823" t="7215" r="10823" b="9080"/>
          <a:stretch/>
        </p:blipFill>
        <p:spPr bwMode="auto">
          <a:xfrm>
            <a:off x="2676194" y="3696534"/>
            <a:ext cx="1681647" cy="1706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rostokąt z rogami zaokrąglonymi po przekątnej 1"/>
          <p:cNvSpPr/>
          <p:nvPr/>
        </p:nvSpPr>
        <p:spPr>
          <a:xfrm>
            <a:off x="3587423" y="1412776"/>
            <a:ext cx="1992689" cy="79208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Kaplana/Śmigłowe</a:t>
            </a:r>
            <a:endParaRPr lang="pl-PL" dirty="0"/>
          </a:p>
        </p:txBody>
      </p:sp>
      <p:sp>
        <p:nvSpPr>
          <p:cNvPr id="3" name="Prostokąt z rogami zaokrąglonymi po przekątnej 2"/>
          <p:cNvSpPr/>
          <p:nvPr/>
        </p:nvSpPr>
        <p:spPr>
          <a:xfrm>
            <a:off x="929505" y="2284157"/>
            <a:ext cx="1634480" cy="62814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Pionowe</a:t>
            </a:r>
            <a:endParaRPr lang="pl-PL" dirty="0"/>
          </a:p>
        </p:txBody>
      </p:sp>
      <p:sp>
        <p:nvSpPr>
          <p:cNvPr id="4" name="Prostokąt z rogami zaokrąglonymi po przekątnej 3"/>
          <p:cNvSpPr/>
          <p:nvPr/>
        </p:nvSpPr>
        <p:spPr>
          <a:xfrm>
            <a:off x="2767369" y="2852934"/>
            <a:ext cx="1557033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Lewarowe</a:t>
            </a:r>
            <a:endParaRPr lang="pl-PL" dirty="0"/>
          </a:p>
        </p:txBody>
      </p:sp>
      <p:sp>
        <p:nvSpPr>
          <p:cNvPr id="8" name="Prostokąt z rogami zaokrąglonymi po przekątnej 7"/>
          <p:cNvSpPr/>
          <p:nvPr/>
        </p:nvSpPr>
        <p:spPr>
          <a:xfrm>
            <a:off x="6300192" y="2271624"/>
            <a:ext cx="1778496" cy="62859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Poziome</a:t>
            </a:r>
            <a:endParaRPr lang="pl-PL" dirty="0"/>
          </a:p>
        </p:txBody>
      </p:sp>
      <p:cxnSp>
        <p:nvCxnSpPr>
          <p:cNvPr id="20" name="Łącznik prosty ze strzałką 19"/>
          <p:cNvCxnSpPr>
            <a:stCxn id="2" idx="1"/>
            <a:endCxn id="23" idx="3"/>
          </p:cNvCxnSpPr>
          <p:nvPr/>
        </p:nvCxnSpPr>
        <p:spPr>
          <a:xfrm>
            <a:off x="4583768" y="2204862"/>
            <a:ext cx="6363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 rogami zaokrąglonymi po przekątnej 22"/>
          <p:cNvSpPr/>
          <p:nvPr/>
        </p:nvSpPr>
        <p:spPr>
          <a:xfrm>
            <a:off x="4441555" y="2852934"/>
            <a:ext cx="1557033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Kompaktowe  „S”</a:t>
            </a:r>
            <a:endParaRPr lang="pl-PL" dirty="0"/>
          </a:p>
        </p:txBody>
      </p:sp>
      <p:pic>
        <p:nvPicPr>
          <p:cNvPr id="25" name="Obraz 24" descr="C:\Users\Public\Documents\KeyShot 5\Renderings\anim.98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052" b="90202" l="15854" r="81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6199" t="7028" r="17092" b="9745"/>
          <a:stretch/>
        </p:blipFill>
        <p:spPr bwMode="auto">
          <a:xfrm rot="5400000">
            <a:off x="4311781" y="4004912"/>
            <a:ext cx="1816581" cy="1199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21278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Turbina Kaplana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026" name="Picture 2" descr="Z:\Grafiki, animacje, reklamy,WWW\Prezentacje\!!!PREZENTACJA CAŁOŚCI\wykresy - Francis, czyszczarka, rura ssąca\PL\Kapl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708"/>
          <a:stretch/>
        </p:blipFill>
        <p:spPr bwMode="auto">
          <a:xfrm>
            <a:off x="323528" y="1340768"/>
            <a:ext cx="8568952" cy="45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52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419056" cy="1152128"/>
          </a:xfrm>
        </p:spPr>
        <p:txBody>
          <a:bodyPr>
            <a:normAutofit/>
          </a:bodyPr>
          <a:lstStyle/>
          <a:p>
            <a:r>
              <a:rPr lang="pl-PL" altLang="pl-PL" sz="3200" dirty="0" smtClean="0"/>
              <a:t>Implementacja technologii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924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MEW Wiechlice - Polska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pl-PL" sz="2000" dirty="0" smtClean="0"/>
              <a:t>Wzrost produkcji energii o 30%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pl-PL" sz="2000" dirty="0" smtClean="0"/>
              <a:t>w stosunku do innych oferowanych rozwiązań</a:t>
            </a:r>
            <a:endParaRPr lang="pl-PL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pl-PL" sz="2000" dirty="0" smtClean="0"/>
              <a:t>Pełna automatyka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pl-PL" sz="2000" dirty="0" smtClean="0"/>
              <a:t>umożliwiająca pełną kontrolę parametrów </a:t>
            </a:r>
            <a:endParaRPr lang="pl-PL" sz="2000" dirty="0"/>
          </a:p>
          <a:p>
            <a:endParaRPr lang="pl-PL" dirty="0" smtClean="0"/>
          </a:p>
          <a:p>
            <a:endParaRPr lang="pl-PL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0498070"/>
              </p:ext>
            </p:extLst>
          </p:nvPr>
        </p:nvGraphicFramePr>
        <p:xfrm>
          <a:off x="611560" y="1988840"/>
          <a:ext cx="424847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0882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2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 = 600 mm</a:t>
                      </a:r>
                      <a:endParaRPr lang="pl-PL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 = 1100 mm</a:t>
                      </a:r>
                      <a:endParaRPr lang="pl-PL" sz="1800" dirty="0"/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 = 20 kW</a:t>
                      </a:r>
                      <a:endParaRPr lang="pl-PL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P = 80 kW</a:t>
                      </a:r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Q = 1 m</a:t>
                      </a:r>
                      <a:r>
                        <a:rPr lang="pl-PL" sz="1800" baseline="30000" dirty="0" smtClean="0"/>
                        <a:t>3</a:t>
                      </a:r>
                      <a:r>
                        <a:rPr lang="pl-PL" sz="1800" dirty="0" smtClean="0"/>
                        <a:t>/s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Q= 4 m</a:t>
                      </a:r>
                      <a:r>
                        <a:rPr lang="pl-PL" sz="1800" baseline="30000" dirty="0" smtClean="0"/>
                        <a:t>3</a:t>
                      </a:r>
                      <a:r>
                        <a:rPr lang="pl-PL" sz="1800" dirty="0" smtClean="0"/>
                        <a:t>/s</a:t>
                      </a:r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n = 375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rpm</a:t>
                      </a:r>
                      <a:endParaRPr lang="pl-PL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0" dirty="0" smtClean="0"/>
                        <a:t>n = 300 </a:t>
                      </a:r>
                      <a:r>
                        <a:rPr lang="pl-PL" sz="1800" baseline="0" dirty="0" err="1" smtClean="0"/>
                        <a:t>rpm</a:t>
                      </a:r>
                      <a:endParaRPr lang="pl-PL" sz="1800" dirty="0"/>
                    </a:p>
                  </a:txBody>
                  <a:tcPr marT="45728" marB="45728"/>
                </a:tc>
              </a:tr>
            </a:tbl>
          </a:graphicData>
        </a:graphic>
      </p:graphicFrame>
      <p:pic>
        <p:nvPicPr>
          <p:cNvPr id="7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527" r="17363" b="8327"/>
          <a:stretch>
            <a:fillRect/>
          </a:stretch>
        </p:blipFill>
        <p:spPr bwMode="auto">
          <a:xfrm>
            <a:off x="5492329" y="1412776"/>
            <a:ext cx="3122492" cy="22322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47779" y="3858593"/>
            <a:ext cx="2767042" cy="19442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 Wiechlice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3698312"/>
              </p:ext>
            </p:extLst>
          </p:nvPr>
        </p:nvGraphicFramePr>
        <p:xfrm>
          <a:off x="323528" y="1268760"/>
          <a:ext cx="8496944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46080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Budowa MEW Wiechlice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aseline="0" dirty="0" smtClean="0"/>
                        <a:t>Gotowa MEW Wiechlice</a:t>
                      </a:r>
                      <a:endParaRPr lang="pl-PL" dirty="0"/>
                    </a:p>
                  </a:txBody>
                  <a:tcPr/>
                </a:tc>
              </a:tr>
              <a:tr h="4291727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Z:\Grafiki, animacje, reklamy,WWW\Prezentacje\Realziacje\Wiechlice zdjecia\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48" t="8404" r="3753" b="1434"/>
          <a:stretch/>
        </p:blipFill>
        <p:spPr bwMode="auto">
          <a:xfrm>
            <a:off x="1008790" y="1791617"/>
            <a:ext cx="2807295" cy="20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Grafiki, animacje, reklamy,WWW\Prezentacje\Realziacje\Wiechlice zdjecia\P10709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5634" y="3933056"/>
            <a:ext cx="2649168" cy="19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Grafiki, animacje, reklamy,WWW\Prezentacje\Realziacje\Wiechlice zdjecia\IMG_78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778" t="7039" r="4233" b="17945"/>
          <a:stretch/>
        </p:blipFill>
        <p:spPr bwMode="auto">
          <a:xfrm>
            <a:off x="4932039" y="1766667"/>
            <a:ext cx="3710621" cy="20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Grafiki, animacje, reklamy,WWW\Prezentacje\Realziacje\Wiechlice zdjecia\IMG_782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437"/>
          <a:stretch/>
        </p:blipFill>
        <p:spPr bwMode="auto">
          <a:xfrm>
            <a:off x="5150875" y="3938211"/>
            <a:ext cx="3289598" cy="19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5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4532" y="0"/>
            <a:ext cx="6419056" cy="1152128"/>
          </a:xfrm>
        </p:spPr>
        <p:txBody>
          <a:bodyPr>
            <a:normAutofit/>
          </a:bodyPr>
          <a:lstStyle/>
          <a:p>
            <a:r>
              <a:rPr lang="pl-PL" altLang="pl-PL" sz="3200" dirty="0"/>
              <a:t>Implementacja technologii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468052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MEW Nowogrodziec - </a:t>
            </a:r>
            <a:r>
              <a:rPr lang="pl-PL" dirty="0"/>
              <a:t>P</a:t>
            </a:r>
            <a:r>
              <a:rPr lang="pl-PL" dirty="0" smtClean="0"/>
              <a:t>olska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sz="4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Budowa nowej elektrowni wodnej z dwoma </a:t>
            </a:r>
          </a:p>
          <a:p>
            <a:pPr marL="0" indent="0" defTabSz="540000">
              <a:lnSpc>
                <a:spcPct val="90000"/>
              </a:lnSpc>
              <a:buNone/>
            </a:pPr>
            <a:r>
              <a:rPr lang="pl-PL" altLang="pl-PL" sz="2000" dirty="0" smtClean="0"/>
              <a:t>     turbinami typu Kaplana – produkcji HYDROERGIA </a:t>
            </a:r>
            <a:endParaRPr lang="pl-PL" altLang="pl-PL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Innowacyjny projekt i wykonanie rur ssących</a:t>
            </a:r>
            <a:endParaRPr lang="pl-PL" altLang="pl-PL" sz="2000" dirty="0"/>
          </a:p>
          <a:p>
            <a:pPr marL="0" indent="0">
              <a:lnSpc>
                <a:spcPct val="90000"/>
              </a:lnSpc>
              <a:buNone/>
            </a:pPr>
            <a:r>
              <a:rPr lang="pl-PL" altLang="pl-PL" sz="2000" dirty="0"/>
              <a:t> </a:t>
            </a:r>
            <a:r>
              <a:rPr lang="pl-PL" altLang="pl-PL" sz="2000" dirty="0" smtClean="0"/>
              <a:t>    z </a:t>
            </a:r>
            <a:r>
              <a:rPr lang="pl-PL" altLang="pl-PL" sz="2000" dirty="0"/>
              <a:t>twardego styropianu: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1600" dirty="0" smtClean="0"/>
              <a:t>Łatwa instalacja rur ssących</a:t>
            </a:r>
            <a:endParaRPr lang="pl-PL" altLang="pl-PL" sz="16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1600" dirty="0" smtClean="0"/>
              <a:t>Niższe koszty inwestycyjne (o ok. 20-30%)</a:t>
            </a:r>
            <a:endParaRPr lang="pl-PL" altLang="pl-PL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1600" dirty="0" smtClean="0"/>
              <a:t>Wysoka jakość odwzorowania kształtu rur ssących</a:t>
            </a:r>
            <a:endParaRPr lang="pl-PL" altLang="pl-PL" sz="1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Wzrost produkcji energii o 30%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altLang="pl-PL" sz="2000" dirty="0"/>
              <a:t> </a:t>
            </a:r>
            <a:r>
              <a:rPr lang="pl-PL" altLang="pl-PL" sz="2000" dirty="0" smtClean="0"/>
              <a:t>    w porównaniu do innych oferowanych rozwiązań</a:t>
            </a:r>
            <a:endParaRPr lang="pl-PL" alt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2421166"/>
              </p:ext>
            </p:extLst>
          </p:nvPr>
        </p:nvGraphicFramePr>
        <p:xfrm>
          <a:off x="755576" y="1769986"/>
          <a:ext cx="432048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088232"/>
              </a:tblGrid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2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 1550 mm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</a:t>
                      </a:r>
                      <a:r>
                        <a:rPr lang="pl-PL" baseline="0" dirty="0" smtClean="0"/>
                        <a:t> 1100 mm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200 kW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100</a:t>
                      </a:r>
                      <a:r>
                        <a:rPr lang="pl-PL" baseline="0" dirty="0" smtClean="0"/>
                        <a:t> kW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7,5 </a:t>
                      </a:r>
                      <a:r>
                        <a:rPr lang="pl-PL" baseline="0" dirty="0" smtClean="0"/>
                        <a:t>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/s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4,2 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dirty="0" smtClean="0"/>
                        <a:t>/s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n = 190</a:t>
                      </a:r>
                      <a:r>
                        <a:rPr lang="pl-PL" sz="1800" baseline="0" dirty="0" smtClean="0"/>
                        <a:t> rpm</a:t>
                      </a:r>
                      <a:endParaRPr lang="pl-PL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n = 300</a:t>
                      </a:r>
                      <a:r>
                        <a:rPr lang="pl-PL" sz="1800" baseline="0" dirty="0" smtClean="0"/>
                        <a:t> rpm</a:t>
                      </a:r>
                      <a:endParaRPr lang="pl-PL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1" name="Picture 4" descr="C:\Users\uzytkownik\Desktop\Prezentacja GreenEvo\CAM01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05960" y="1268760"/>
            <a:ext cx="3264363" cy="24482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Grafiki, animacje, reklamy,WWW\Prezentacje\Innowacyjna koncepcja rur ssących HYDROERGIA\Zdjecia z montażu Rur ssących\2221387203095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68933" y="3933056"/>
            <a:ext cx="2538415" cy="19230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96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Grafiki, animacje, reklamy,WWW\Prezentacje\Innowacyjna koncepcja rur ssących HYDROERGIA\Zdjecia z montażu Rur ssących\3333MG_1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1763808"/>
            <a:ext cx="3528392" cy="21692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Z:\Grafiki, animacje, reklamy,WWW\Prezentacje\Innowacyjna koncepcja rur ssących HYDROERGIA\Zdjecia z montażu Rur ssących\3333IMG_107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340" t="23934" r="18293" b="13566"/>
          <a:stretch/>
        </p:blipFill>
        <p:spPr bwMode="auto">
          <a:xfrm>
            <a:off x="395536" y="1412776"/>
            <a:ext cx="3611861" cy="23709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MEW Nowogrodziec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2" name="Picture 4" descr="Z:\Projekty\2013070038_Nowogrodziec\02 Dane wejsciowe\montaż\20140918_1110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3425860"/>
            <a:ext cx="3240360" cy="243027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347864" y="908720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Podczas realizacji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0" name="Picture 2" descr="C:\Users\uzytkownik\Desktop\Prezentacja GreenEvo\CAM013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3694532"/>
            <a:ext cx="3157687" cy="220945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24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altLang="pl-PL" sz="3200" dirty="0"/>
              <a:t>Implementacja technologii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0851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EW Żagań I – Polska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pl-PL" sz="2600" dirty="0" smtClean="0"/>
              <a:t>Remont i modernizacja turbiny Kaplana TKA 1580K3 - MAVEL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l-PL" altLang="pl-PL" sz="2600" dirty="0" smtClean="0"/>
              <a:t>Wynikanie nowych łopat wirnika i regeneracja łopat kierowniczych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l-PL" sz="2600" dirty="0" smtClean="0"/>
              <a:t>Czyszczenie i zabezpieczenie antykorozyjne komory turbinowej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l-PL" sz="2600" dirty="0" smtClean="0"/>
              <a:t>Remont przekładni, generatora i systemu smarowania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600" dirty="0"/>
              <a:t>Przeprojektowanie i zmiana układu łożyskowania </a:t>
            </a:r>
            <a:endParaRPr lang="pl-PL" sz="2600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pl-PL" sz="2600" dirty="0" smtClean="0"/>
              <a:t>Adaptacja systemu sterowania do zmodernizowanego turbozespołu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7404176"/>
              </p:ext>
            </p:extLst>
          </p:nvPr>
        </p:nvGraphicFramePr>
        <p:xfrm>
          <a:off x="1115616" y="1844824"/>
          <a:ext cx="2880320" cy="201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</a:tblGrid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TKA</a:t>
                      </a:r>
                      <a:r>
                        <a:rPr lang="pl-PL" baseline="0" dirty="0" smtClean="0"/>
                        <a:t> 1580K3 - </a:t>
                      </a:r>
                      <a:r>
                        <a:rPr lang="pl-PL" baseline="0" dirty="0" err="1" smtClean="0"/>
                        <a:t>Mavel</a:t>
                      </a:r>
                      <a:endParaRPr lang="pl-PL" dirty="0"/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 1580 mm</a:t>
                      </a:r>
                      <a:endParaRPr lang="pl-PL" dirty="0"/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298 kW</a:t>
                      </a:r>
                      <a:endParaRPr lang="pl-PL" dirty="0"/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H = 2,73 m</a:t>
                      </a:r>
                    </a:p>
                  </a:txBody>
                  <a:tcPr/>
                </a:tc>
              </a:tr>
              <a:tr h="40324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12,55 </a:t>
                      </a:r>
                      <a:r>
                        <a:rPr lang="pl-PL" baseline="0" dirty="0" smtClean="0"/>
                        <a:t>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/s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uzytkownik\Desktop\Żagań 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7272"/>
          <a:stretch/>
        </p:blipFill>
        <p:spPr bwMode="auto">
          <a:xfrm>
            <a:off x="4572000" y="1484784"/>
            <a:ext cx="4204477" cy="23762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05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1000" y="188640"/>
            <a:ext cx="6419056" cy="1152128"/>
          </a:xfrm>
        </p:spPr>
        <p:txBody>
          <a:bodyPr/>
          <a:lstStyle/>
          <a:p>
            <a:r>
              <a:rPr lang="pl-PL" dirty="0" smtClean="0"/>
              <a:t>EW ŻAGAŃ I</a:t>
            </a:r>
            <a:endParaRPr lang="pl-PL" dirty="0"/>
          </a:p>
        </p:txBody>
      </p:sp>
      <p:pic>
        <p:nvPicPr>
          <p:cNvPr id="4098" name="Picture 2" descr="Z:\Projekty\201505005_PGE Żagań\08 Dane wyjsciowe\! DOKUMENTACJA POWYKONAWCZA 9 GRUDNIA 2015\Załącznik nr 1 - Dokumentacja zdjęciowa\Zdjęcia z demontażu\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22352"/>
          <a:stretch/>
        </p:blipFill>
        <p:spPr bwMode="auto">
          <a:xfrm>
            <a:off x="539444" y="1772816"/>
            <a:ext cx="2664512" cy="18957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Projekty\201505005_PGE Żagań\08 Dane wyjsciowe\! DOKUMENTACJA POWYKONAWCZA 9 GRUDNIA 2015\Załącznik nr 1 - Dokumentacja zdjęciowa\Zdjęcia z demontażu\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6800"/>
          <a:stretch/>
        </p:blipFill>
        <p:spPr bwMode="auto">
          <a:xfrm>
            <a:off x="3505358" y="1772816"/>
            <a:ext cx="2787466" cy="18945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Projekty\201505005_PGE Żagań\08 Dane wyjsciowe\! DOKUMENTACJA POWYKONAWCZA 9 GRUDNIA 2015\Załącznik nr 1 - Dokumentacja zdjęciowa\Zdjęcia z demontażu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16216" y="2047252"/>
            <a:ext cx="2366812" cy="324028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627784" y="1124740"/>
            <a:ext cx="4211500" cy="792089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dirty="0" smtClean="0"/>
              <a:t>Demontaż</a:t>
            </a:r>
          </a:p>
          <a:p>
            <a:pPr marL="0" indent="0" algn="ctr">
              <a:buFont typeface="Arial" pitchFamily="34" charset="0"/>
              <a:buNone/>
            </a:pPr>
            <a:endParaRPr lang="pl-PL" sz="2400" dirty="0"/>
          </a:p>
        </p:txBody>
      </p:sp>
      <p:pic>
        <p:nvPicPr>
          <p:cNvPr id="4101" name="Picture 5" descr="Z:\Projekty\201505005_PGE Żagań\08 Dane wyjsciowe\! DOKUMENTACJA POWYKONAWCZA 9 GRUDNIA 2015\Załącznik nr 1 - Dokumentacja zdjęciowa\Zdjęcia z demontażu\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736304" cy="17370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zytkownik\Desktop\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641" y="3891161"/>
            <a:ext cx="2757774" cy="17069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17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Plan prezentacji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13305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dirty="0" smtClean="0"/>
              <a:t>Podstawowe informacje</a:t>
            </a:r>
          </a:p>
          <a:p>
            <a:pPr marL="514350" indent="-514350">
              <a:buAutoNum type="arabicPeriod"/>
            </a:pPr>
            <a:r>
              <a:rPr lang="pl-PL" dirty="0" smtClean="0"/>
              <a:t>Oferta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dirty="0" smtClean="0"/>
              <a:t>2.1. Turbiny Kaplana</a:t>
            </a:r>
          </a:p>
          <a:p>
            <a:pPr marL="0" indent="0">
              <a:buNone/>
            </a:pPr>
            <a:r>
              <a:rPr lang="pl-PL" dirty="0" smtClean="0"/>
              <a:t>	2.2. Turbiny Francisa</a:t>
            </a:r>
          </a:p>
          <a:p>
            <a:pPr marL="0" indent="0">
              <a:buNone/>
            </a:pPr>
            <a:r>
              <a:rPr lang="pl-PL" dirty="0" smtClean="0"/>
              <a:t>	2.3. Turbiny </a:t>
            </a:r>
            <a:r>
              <a:rPr lang="pl-PL" dirty="0"/>
              <a:t>ś</a:t>
            </a:r>
            <a:r>
              <a:rPr lang="pl-PL" dirty="0" smtClean="0"/>
              <a:t>migłowe</a:t>
            </a:r>
          </a:p>
          <a:p>
            <a:pPr marL="0" indent="0">
              <a:buNone/>
            </a:pPr>
            <a:r>
              <a:rPr lang="pl-PL" dirty="0" smtClean="0"/>
              <a:t>3. System odzysku energii </a:t>
            </a:r>
          </a:p>
          <a:p>
            <a:pPr marL="0" indent="0">
              <a:buNone/>
            </a:pPr>
            <a:r>
              <a:rPr lang="pl-PL" dirty="0"/>
              <a:t>4</a:t>
            </a:r>
            <a:r>
              <a:rPr lang="pl-PL" dirty="0" smtClean="0"/>
              <a:t>. Oferta wyposażenia MEW</a:t>
            </a:r>
          </a:p>
          <a:p>
            <a:pPr marL="0" indent="0">
              <a:buNone/>
            </a:pPr>
            <a:endParaRPr lang="pl-PL" dirty="0" smtClean="0"/>
          </a:p>
          <a:p>
            <a:pPr marL="514350" indent="-514350">
              <a:buAutoNum type="arabicPeriod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64088" y="2136279"/>
            <a:ext cx="3576046" cy="23762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27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245071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EW ŻAGAŃ I</a:t>
            </a:r>
            <a:endParaRPr lang="pl-PL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504515" y="1124744"/>
            <a:ext cx="8229600" cy="413305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smtClean="0"/>
              <a:t>Remont turbozespołu i wyposażenia</a:t>
            </a:r>
            <a:endParaRPr lang="pl-PL" sz="2400" dirty="0"/>
          </a:p>
        </p:txBody>
      </p:sp>
      <p:sp>
        <p:nvSpPr>
          <p:cNvPr id="10" name="Prostokąt 9"/>
          <p:cNvSpPr/>
          <p:nvPr/>
        </p:nvSpPr>
        <p:spPr>
          <a:xfrm>
            <a:off x="294237" y="5157191"/>
            <a:ext cx="3586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Czyszczenie </a:t>
            </a:r>
            <a:r>
              <a:rPr lang="pl-PL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zabezpieczenie </a:t>
            </a:r>
            <a:endParaRPr lang="pl-PL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antykorozyjne </a:t>
            </a:r>
            <a:r>
              <a:rPr lang="pl-PL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komory turbinowej</a:t>
            </a:r>
          </a:p>
          <a:p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C:\Users\uzytkownik\Desktop\Zdjecia prezentacja Żygań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3200719" cy="324238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147" name="Picture 3" descr="C:\Users\uzytkownik\Desktop\Zdjecia prezentacja Żygań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2590800" cy="20001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3779912" y="3789039"/>
            <a:ext cx="2193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Łopaty kierownicze </a:t>
            </a:r>
          </a:p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 regeneracji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9" name="Picture 5" descr="C:\Users\uzytkownik\Desktop\Zdjecia prezentacja Żygań\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7046"/>
          <a:stretch/>
        </p:blipFill>
        <p:spPr bwMode="auto">
          <a:xfrm>
            <a:off x="6504235" y="1700808"/>
            <a:ext cx="2331938" cy="20001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150" name="Picture 6" descr="C:\Users\uzytkownik\Desktop\Zdjecia prezentacja Żygań\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860" t="11022" r="19190" b="14029"/>
          <a:stretch/>
        </p:blipFill>
        <p:spPr bwMode="auto">
          <a:xfrm>
            <a:off x="6504235" y="3908648"/>
            <a:ext cx="2331938" cy="195815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" name="Prostokąt 2"/>
          <p:cNvSpPr/>
          <p:nvPr/>
        </p:nvSpPr>
        <p:spPr>
          <a:xfrm>
            <a:off x="4144739" y="5013175"/>
            <a:ext cx="2359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Regeneracja </a:t>
            </a:r>
          </a:p>
          <a:p>
            <a:r>
              <a:rPr lang="pl-PL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orpusu turbiny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482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245071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EW ŻAGAŃ I</a:t>
            </a:r>
            <a:endParaRPr lang="pl-PL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504515" y="1124744"/>
            <a:ext cx="8229600" cy="413305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smtClean="0"/>
              <a:t>Metamorfoza </a:t>
            </a:r>
          </a:p>
          <a:p>
            <a:pPr marL="0" indent="0" algn="ctr">
              <a:buNone/>
            </a:pPr>
            <a:r>
              <a:rPr lang="pl-PL" sz="1600" dirty="0" smtClean="0"/>
              <a:t>Przed                                                        Po</a:t>
            </a:r>
          </a:p>
        </p:txBody>
      </p:sp>
      <p:pic>
        <p:nvPicPr>
          <p:cNvPr id="5122" name="Picture 2" descr="C:\Users\uzytkownik\Desktop\Zdjecia prezentacja Żygań\IMAG28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325" b="18837"/>
          <a:stretch/>
        </p:blipFill>
        <p:spPr bwMode="auto">
          <a:xfrm>
            <a:off x="827584" y="1961381"/>
            <a:ext cx="3143863" cy="37718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zytkownik\Desktop\Zdjecia prezentacja Żygań\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5635" r="9858" b="6358"/>
          <a:stretch/>
        </p:blipFill>
        <p:spPr bwMode="auto">
          <a:xfrm>
            <a:off x="5148064" y="1966563"/>
            <a:ext cx="3240360" cy="37666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rzałka w prawo 9"/>
          <p:cNvSpPr/>
          <p:nvPr/>
        </p:nvSpPr>
        <p:spPr>
          <a:xfrm>
            <a:off x="4197101" y="3554996"/>
            <a:ext cx="796327" cy="482526"/>
          </a:xfrm>
          <a:prstGeom prst="rightArrow">
            <a:avLst/>
          </a:prstGeom>
          <a:solidFill>
            <a:schemeClr val="bg1">
              <a:lumMod val="85000"/>
              <a:alpha val="46000"/>
            </a:schemeClr>
          </a:solidFill>
          <a:ln>
            <a:solidFill>
              <a:schemeClr val="tx1">
                <a:lumMod val="95000"/>
                <a:lumOff val="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88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ondrad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3779" y="2226568"/>
            <a:ext cx="3600400" cy="29279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ondrad\Desktop\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4899"/>
          <a:stretch/>
        </p:blipFill>
        <p:spPr bwMode="auto">
          <a:xfrm>
            <a:off x="5229345" y="2228081"/>
            <a:ext cx="3620201" cy="292645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załka w prawo 6"/>
          <p:cNvSpPr/>
          <p:nvPr/>
        </p:nvSpPr>
        <p:spPr>
          <a:xfrm>
            <a:off x="4359028" y="3573016"/>
            <a:ext cx="796327" cy="482526"/>
          </a:xfrm>
          <a:prstGeom prst="rightArrow">
            <a:avLst/>
          </a:prstGeom>
          <a:solidFill>
            <a:schemeClr val="bg1">
              <a:lumMod val="85000"/>
              <a:alpha val="46000"/>
            </a:schemeClr>
          </a:solidFill>
          <a:ln>
            <a:solidFill>
              <a:schemeClr val="tx1">
                <a:lumMod val="95000"/>
                <a:lumOff val="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217895"/>
            <a:ext cx="8229600" cy="1008673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err="1" smtClean="0"/>
              <a:t>Metamorphosis</a:t>
            </a:r>
            <a:r>
              <a:rPr lang="pl-PL" sz="2400" dirty="0" smtClean="0"/>
              <a:t> </a:t>
            </a:r>
          </a:p>
          <a:p>
            <a:pPr marL="0" indent="0" algn="ctr">
              <a:buNone/>
            </a:pPr>
            <a:r>
              <a:rPr lang="pl-PL" sz="1600" dirty="0" err="1" smtClean="0"/>
              <a:t>Before</a:t>
            </a:r>
            <a:r>
              <a:rPr lang="pl-PL" sz="1600" dirty="0" smtClean="0"/>
              <a:t>                                                        </a:t>
            </a:r>
            <a:r>
              <a:rPr lang="pl-PL" sz="1600" dirty="0" err="1" smtClean="0"/>
              <a:t>After</a:t>
            </a:r>
            <a:endParaRPr lang="pl-PL" sz="1600" dirty="0" smtClean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547664" y="245071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SHP ŻAGAŃ I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3076972" y="5204344"/>
            <a:ext cx="30597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/>
          </a:p>
          <a:p>
            <a:r>
              <a:rPr lang="pl-PL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pl-PL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enovation</a:t>
            </a:r>
            <a:r>
              <a:rPr lang="pl-PL" dirty="0" smtClean="0"/>
              <a:t> </a:t>
            </a:r>
            <a:r>
              <a:rPr lang="pl-PL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steering</a:t>
            </a:r>
            <a:r>
              <a:rPr lang="pl-PL" dirty="0"/>
              <a:t> </a:t>
            </a:r>
            <a:r>
              <a:rPr lang="pl-PL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16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zytkownik\Desktop\logo-PGE-EO-SA-pion-CMYK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52" y="6111712"/>
            <a:ext cx="1262956" cy="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245071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SHP ŻAGAŃ I</a:t>
            </a:r>
            <a:endParaRPr lang="pl-PL" dirty="0"/>
          </a:p>
        </p:txBody>
      </p:sp>
      <p:pic>
        <p:nvPicPr>
          <p:cNvPr id="7" name="Picture 4" descr="Z:\Projekty\201505005_PGE Żagań\08 Dane wyjsciowe\! DOKUMENTACJA POWYKONAWCZA 9 GRUDNIA 2015\Załącznik nr 1 - Dokumentacja zdjęciowa\Zdjęcia z demontażu\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006" t="22323" r="20176" b="22986"/>
          <a:stretch/>
        </p:blipFill>
        <p:spPr bwMode="auto">
          <a:xfrm>
            <a:off x="467544" y="2204864"/>
            <a:ext cx="3600401" cy="31632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5" descr="Z:\Projekty\201505005_PGE Żagań\08 Dane wyjsciowe\! DOKUMENTACJA POWYKONAWCZA 9 GRUDNIA 2015\Załącznik nr 1 - Dokumentacja zdjęciowa\Zdjęcia po remoncie\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4091" t="11150" r="13182" b="7879"/>
          <a:stretch/>
        </p:blipFill>
        <p:spPr bwMode="auto">
          <a:xfrm>
            <a:off x="5147581" y="2047285"/>
            <a:ext cx="3456383" cy="332083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0"/>
            </a:schemeClr>
          </a:solidFill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Strzałka w prawo 8"/>
          <p:cNvSpPr/>
          <p:nvPr/>
        </p:nvSpPr>
        <p:spPr>
          <a:xfrm>
            <a:off x="4184154" y="3561104"/>
            <a:ext cx="887650" cy="576064"/>
          </a:xfrm>
          <a:prstGeom prst="rightArrow">
            <a:avLst/>
          </a:prstGeom>
          <a:solidFill>
            <a:schemeClr val="bg1">
              <a:lumMod val="85000"/>
              <a:alpha val="46000"/>
            </a:schemeClr>
          </a:solidFill>
          <a:ln>
            <a:solidFill>
              <a:schemeClr val="tx1">
                <a:lumMod val="95000"/>
                <a:lumOff val="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491880" y="5517232"/>
            <a:ext cx="2256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Nowe łopaty wirnika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504515" y="1124744"/>
            <a:ext cx="8229600" cy="413305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smtClean="0"/>
              <a:t>Metamorfoza </a:t>
            </a:r>
          </a:p>
          <a:p>
            <a:pPr marL="0" indent="0" algn="ctr">
              <a:buNone/>
            </a:pPr>
            <a:r>
              <a:rPr lang="pl-PL" sz="1600" dirty="0" smtClean="0"/>
              <a:t>Przed                                                        Po</a:t>
            </a:r>
          </a:p>
        </p:txBody>
      </p:sp>
    </p:spTree>
    <p:extLst>
      <p:ext uri="{BB962C8B-B14F-4D97-AF65-F5344CB8AC3E}">
        <p14:creationId xmlns:p14="http://schemas.microsoft.com/office/powerpoint/2010/main" xmlns="" val="209535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4532" y="0"/>
            <a:ext cx="6419056" cy="1152128"/>
          </a:xfrm>
        </p:spPr>
        <p:txBody>
          <a:bodyPr>
            <a:normAutofit/>
          </a:bodyPr>
          <a:lstStyle/>
          <a:p>
            <a:r>
              <a:rPr lang="pl-PL" altLang="pl-PL" sz="3200" dirty="0"/>
              <a:t>Implementacja technologii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MEW </a:t>
            </a:r>
            <a:r>
              <a:rPr lang="pl-PL" dirty="0"/>
              <a:t>w północnych Włoszech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/>
              <a:t>K</a:t>
            </a:r>
            <a:r>
              <a:rPr lang="pl-PL" altLang="pl-PL" sz="2000" dirty="0" smtClean="0"/>
              <a:t>ompaktowa turbina Kaplana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„S” – typ turbiny Kaplana 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7287004"/>
              </p:ext>
            </p:extLst>
          </p:nvPr>
        </p:nvGraphicFramePr>
        <p:xfrm>
          <a:off x="1211215" y="1772815"/>
          <a:ext cx="2160240" cy="150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301696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/>
                        <a:t>Turbine</a:t>
                      </a:r>
                      <a:r>
                        <a:rPr lang="pl-PL" dirty="0" smtClean="0"/>
                        <a:t> 1</a:t>
                      </a:r>
                      <a:endParaRPr lang="pl-PL" dirty="0"/>
                    </a:p>
                  </a:txBody>
                  <a:tcPr/>
                </a:tc>
              </a:tr>
              <a:tr h="37889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 500 mm</a:t>
                      </a:r>
                      <a:endParaRPr lang="pl-PL" dirty="0"/>
                    </a:p>
                  </a:txBody>
                  <a:tcPr/>
                </a:tc>
              </a:tr>
              <a:tr h="37889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65 kW</a:t>
                      </a:r>
                      <a:endParaRPr lang="pl-PL" dirty="0"/>
                    </a:p>
                  </a:txBody>
                  <a:tcPr/>
                </a:tc>
              </a:tr>
              <a:tr h="37889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1,0 </a:t>
                      </a:r>
                      <a:r>
                        <a:rPr lang="pl-PL" baseline="0" dirty="0" smtClean="0"/>
                        <a:t>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/s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32040" y="1700808"/>
            <a:ext cx="3215192" cy="22322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834" t="8627" r="21402" b="11204"/>
          <a:stretch/>
        </p:blipFill>
        <p:spPr bwMode="auto">
          <a:xfrm>
            <a:off x="5436096" y="4005064"/>
            <a:ext cx="2309610" cy="19442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Obraz 10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7967" t="27374" r="27564" b="32402"/>
          <a:stretch/>
        </p:blipFill>
        <p:spPr bwMode="auto">
          <a:xfrm>
            <a:off x="755576" y="4221087"/>
            <a:ext cx="3744416" cy="171377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405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5201" y="188640"/>
            <a:ext cx="6419056" cy="1152128"/>
          </a:xfrm>
        </p:spPr>
        <p:txBody>
          <a:bodyPr/>
          <a:lstStyle/>
          <a:p>
            <a:r>
              <a:rPr lang="pl-PL" dirty="0" smtClean="0"/>
              <a:t>2.2 Turbiny Francisa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3074" name="Picture 2" descr="Z:\Grafiki, animacje, reklamy,WWW\Zdjęcia firmy\Zdjęcia Wirników Krosnowice\Wirniki Krosnowice\IMG_4108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3712" t="14027" r="23704" b="17376"/>
          <a:stretch/>
        </p:blipFill>
        <p:spPr bwMode="auto">
          <a:xfrm>
            <a:off x="859955" y="1340768"/>
            <a:ext cx="5184576" cy="45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604172" y="4860162"/>
            <a:ext cx="3456384" cy="982200"/>
          </a:xfrm>
          <a:prstGeom prst="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Oferta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Produkcja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Wdrożone technologie</a:t>
            </a:r>
          </a:p>
        </p:txBody>
      </p:sp>
    </p:spTree>
    <p:extLst>
      <p:ext uri="{BB962C8B-B14F-4D97-AF65-F5344CB8AC3E}">
        <p14:creationId xmlns:p14="http://schemas.microsoft.com/office/powerpoint/2010/main" xmlns="" val="7504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907704" y="380703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Turbiny Francisa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347864" y="1532830"/>
            <a:ext cx="2376264" cy="67203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Turbina Francisa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115616" y="2767265"/>
            <a:ext cx="2376264" cy="67203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 otwartych komorach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494828" y="2767264"/>
            <a:ext cx="2376264" cy="67203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 spirali</a:t>
            </a:r>
            <a:endParaRPr lang="pl-PL" dirty="0"/>
          </a:p>
        </p:txBody>
      </p:sp>
      <p:cxnSp>
        <p:nvCxnSpPr>
          <p:cNvPr id="12" name="Łącznik prosty ze strzałką 11"/>
          <p:cNvCxnSpPr>
            <a:stCxn id="6" idx="2"/>
          </p:cNvCxnSpPr>
          <p:nvPr/>
        </p:nvCxnSpPr>
        <p:spPr>
          <a:xfrm>
            <a:off x="4535996" y="2204863"/>
            <a:ext cx="958832" cy="562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>
            <a:stCxn id="6" idx="2"/>
          </p:cNvCxnSpPr>
          <p:nvPr/>
        </p:nvCxnSpPr>
        <p:spPr>
          <a:xfrm flipH="1">
            <a:off x="3491880" y="2204863"/>
            <a:ext cx="1044116" cy="648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maciek\Desktop\Kamil\DTR Krosnowice\Ryciny\Turbina duża rzut ukośn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0841" y="3602776"/>
            <a:ext cx="2376265" cy="23103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3" name="Obraz 12" descr="C:\Users\Public\Documents\KeyShot 5\Renderings\toruń.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4877"/>
          <a:stretch/>
        </p:blipFill>
        <p:spPr bwMode="auto">
          <a:xfrm>
            <a:off x="5585161" y="3602776"/>
            <a:ext cx="2285929" cy="23103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352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Turbina Francisa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3" name="Picture 2" descr="Z:\Grafiki, animacje, reklamy,WWW\Prezentacje\!!!PREZENTACJA CAŁOŚCI\wykresy - Francis, czyszczarka, rura ssąca\PL\Francis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85" y="1268760"/>
            <a:ext cx="8431660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38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pl-PL" sz="3200" dirty="0"/>
              <a:t>The implementation of technology</a:t>
            </a:r>
            <a:endParaRPr lang="pl-PL" sz="3200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90460" y="1340768"/>
            <a:ext cx="8465508" cy="468051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EW Szklarska Poręba II – Polska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600" dirty="0"/>
              <a:t>Projekt i wykonanie dwóch nowych </a:t>
            </a:r>
            <a:r>
              <a:rPr lang="pl-PL" altLang="pl-PL" sz="2600" dirty="0" smtClean="0"/>
              <a:t>turbin </a:t>
            </a:r>
            <a:r>
              <a:rPr lang="pl-PL" altLang="pl-PL" sz="2600" dirty="0"/>
              <a:t>Francisa </a:t>
            </a:r>
            <a:r>
              <a:rPr lang="pl-PL" altLang="pl-PL" sz="2600" dirty="0" smtClean="0"/>
              <a:t>oraz modernizacja </a:t>
            </a:r>
            <a:r>
              <a:rPr lang="pl-PL" altLang="pl-PL" sz="2600" dirty="0"/>
              <a:t>pozostałych podzespołów zabytkowego turbozespołu z 1922 roku,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600" dirty="0"/>
              <a:t>Automatyzacja pracy EW </a:t>
            </a:r>
            <a:endParaRPr lang="pl-PL" sz="26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pl-PL" sz="2600" dirty="0"/>
              <a:t>	</a:t>
            </a:r>
            <a:r>
              <a:rPr lang="pl-PL" sz="2600" dirty="0" smtClean="0"/>
              <a:t>wraz </a:t>
            </a:r>
            <a:r>
              <a:rPr lang="pl-PL" sz="2600" dirty="0"/>
              <a:t>z systemem SCADA,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600" dirty="0" smtClean="0"/>
              <a:t>Regeneracja starych spiral, wałów i łożysk,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600" dirty="0" smtClean="0"/>
              <a:t>Instalacja </a:t>
            </a:r>
            <a:r>
              <a:rPr lang="pl-PL" sz="2600" dirty="0"/>
              <a:t>nowego rurociągu,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600" dirty="0"/>
              <a:t>Remont generalny budynku EW.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600" b="1" dirty="0"/>
              <a:t>Wzrost mocy z 102 kW do 160 kW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8" name="Picture 4" descr="Z:\Grafiki, animacje, reklamy,WWW\Prezentacje\Turbiny Francisa\Zdjęcia\DSCN0762.JPG"/>
          <p:cNvPicPr>
            <a:picLocks noChangeAspect="1" noChangeArrowheads="1"/>
          </p:cNvPicPr>
          <p:nvPr/>
        </p:nvPicPr>
        <p:blipFill rotWithShape="1">
          <a:blip r:embed="rId2" cstate="email">
            <a:alphaModFix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5082" t="11359" r="11120" b="7224"/>
          <a:stretch/>
        </p:blipFill>
        <p:spPr bwMode="auto">
          <a:xfrm>
            <a:off x="6732240" y="4149080"/>
            <a:ext cx="2123728" cy="17578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3382"/>
          <a:stretch>
            <a:fillRect/>
          </a:stretch>
        </p:blipFill>
        <p:spPr>
          <a:xfrm>
            <a:off x="5868144" y="1340768"/>
            <a:ext cx="2987824" cy="21469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D:\Prezentacje\Prezentacja GreenEvo\TAUR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07" t="9976"/>
          <a:stretch/>
        </p:blipFill>
        <p:spPr bwMode="auto">
          <a:xfrm>
            <a:off x="5731495" y="6093296"/>
            <a:ext cx="1159469" cy="64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5126783"/>
              </p:ext>
            </p:extLst>
          </p:nvPr>
        </p:nvGraphicFramePr>
        <p:xfrm>
          <a:off x="1331640" y="1811340"/>
          <a:ext cx="331236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391"/>
                <a:gridCol w="1600977"/>
              </a:tblGrid>
              <a:tr h="296406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Turbina 1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Turbina 2</a:t>
                      </a:r>
                      <a:endParaRPr lang="pl-PL" sz="1600" dirty="0"/>
                    </a:p>
                  </a:txBody>
                  <a:tcPr/>
                </a:tc>
              </a:tr>
              <a:tr h="296406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D = 500 mm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D =</a:t>
                      </a:r>
                      <a:r>
                        <a:rPr lang="pl-PL" sz="1600" baseline="0" dirty="0" smtClean="0"/>
                        <a:t> 450 mm</a:t>
                      </a:r>
                      <a:endParaRPr lang="pl-PL" sz="1600" dirty="0"/>
                    </a:p>
                  </a:txBody>
                  <a:tcPr/>
                </a:tc>
              </a:tr>
              <a:tr h="296406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P = 160 kW</a:t>
                      </a:r>
                      <a:endParaRPr lang="pl-P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</a:tr>
              <a:tr h="296406">
                <a:tc gridSpan="2"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Q = 1,35 </a:t>
                      </a:r>
                      <a:r>
                        <a:rPr lang="pl-PL" sz="1600" baseline="0" dirty="0" smtClean="0"/>
                        <a:t>m</a:t>
                      </a:r>
                      <a:r>
                        <a:rPr lang="pl-PL" sz="1600" baseline="30000" dirty="0" smtClean="0"/>
                        <a:t>3</a:t>
                      </a:r>
                      <a:r>
                        <a:rPr lang="pl-PL" sz="1600" baseline="0" dirty="0" smtClean="0"/>
                        <a:t>/s</a:t>
                      </a:r>
                      <a:endParaRPr lang="pl-PL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</a:tr>
              <a:tr h="2964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n = 500 </a:t>
                      </a:r>
                      <a:r>
                        <a:rPr lang="pl-PL" sz="1600" baseline="0" dirty="0" smtClean="0"/>
                        <a:t>rpm</a:t>
                      </a:r>
                      <a:endParaRPr lang="pl-PL" sz="16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673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8535" y="188640"/>
            <a:ext cx="6419056" cy="1152128"/>
          </a:xfrm>
        </p:spPr>
        <p:txBody>
          <a:bodyPr/>
          <a:lstStyle/>
          <a:p>
            <a:r>
              <a:rPr lang="pl-PL" dirty="0" smtClean="0"/>
              <a:t>EW Szklarska Poręba 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4515" y="1124744"/>
            <a:ext cx="8229600" cy="4133055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Metamorfoza  </a:t>
            </a:r>
          </a:p>
          <a:p>
            <a:pPr marL="0" indent="0" algn="ctr">
              <a:buNone/>
            </a:pPr>
            <a:r>
              <a:rPr lang="pl-PL" sz="2400" dirty="0" smtClean="0"/>
              <a:t>Przed                                       Po</a:t>
            </a:r>
          </a:p>
          <a:p>
            <a:pPr marL="0" indent="0" algn="ctr">
              <a:buNone/>
            </a:pPr>
            <a:r>
              <a:rPr lang="pl-PL" sz="1400" dirty="0" smtClean="0"/>
              <a:t>1922-2013                                                                 2014</a:t>
            </a:r>
            <a:endParaRPr lang="pl-PL" sz="1200" dirty="0" smtClean="0"/>
          </a:p>
          <a:p>
            <a:pPr marL="0" indent="0" algn="ctr">
              <a:buNone/>
            </a:pPr>
            <a:endParaRPr lang="pl-PL" sz="2400" dirty="0"/>
          </a:p>
        </p:txBody>
      </p:sp>
      <p:pic>
        <p:nvPicPr>
          <p:cNvPr id="4" name="Obraz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0393" y="2530710"/>
            <a:ext cx="3637551" cy="269849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3391"/>
          <a:stretch/>
        </p:blipFill>
        <p:spPr bwMode="auto">
          <a:xfrm>
            <a:off x="5076056" y="2502535"/>
            <a:ext cx="3790660" cy="279867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Strzałka w prawo 6"/>
          <p:cNvSpPr/>
          <p:nvPr/>
        </p:nvSpPr>
        <p:spPr>
          <a:xfrm>
            <a:off x="4158475" y="3717032"/>
            <a:ext cx="869409" cy="649860"/>
          </a:xfrm>
          <a:prstGeom prst="rightArrow">
            <a:avLst>
              <a:gd name="adj1" fmla="val 35494"/>
              <a:gd name="adj2" fmla="val 60693"/>
            </a:avLst>
          </a:prstGeom>
          <a:solidFill>
            <a:schemeClr val="bg1">
              <a:lumMod val="75000"/>
              <a:alpha val="4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987824" y="5460368"/>
            <a:ext cx="30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Widok EW Szklarska Poręba II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1" name="Picture 3" descr="D:\Prezentacje\Prezentacja GreenEvo\TAUR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07" t="9976"/>
          <a:stretch/>
        </p:blipFill>
        <p:spPr bwMode="auto">
          <a:xfrm>
            <a:off x="5731495" y="6093296"/>
            <a:ext cx="1159469" cy="64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47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336704" cy="1152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1. Podstawowe informacje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147248" cy="37730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Biuro: </a:t>
            </a:r>
            <a:r>
              <a:rPr lang="pl-PL" sz="2000" dirty="0" smtClean="0"/>
              <a:t>Radwanice /koło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Wrocła</a:t>
            </a:r>
            <a:r>
              <a:rPr lang="pl-PL" sz="2000" dirty="0" err="1" smtClean="0">
                <a:solidFill>
                  <a:schemeClr val="accent1">
                    <a:lumMod val="50000"/>
                  </a:schemeClr>
                </a:solidFill>
              </a:rPr>
              <a:t>wia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, Polska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2 x Laureat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GreenEvo 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– Akcelerator Zielonych Technologii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Laureat Gryfów Dolnośląskich – Nagroda Ekonomiczna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Nominowany do Polskiego Godła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Teraz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Polska”</a:t>
            </a:r>
            <a:endParaRPr lang="pl-PL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312" y="1142445"/>
            <a:ext cx="1704109" cy="1710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15890" y="2996785"/>
            <a:ext cx="2085626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zytkownik\Desktop\greeen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3301120"/>
            <a:ext cx="1740170" cy="264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3931271"/>
            <a:ext cx="2127804" cy="201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7" name="Picture 3" descr="Z:\Grafiki, animacje, reklamy,WWW\Dyplomy\Gryf Dolnośląski 2015 - Kopi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3234209"/>
            <a:ext cx="1899240" cy="27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06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938535" y="188640"/>
            <a:ext cx="6419056" cy="115212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 smtClean="0"/>
              <a:t>SHP Szklarska Poręba II</a:t>
            </a:r>
            <a:endParaRPr lang="pl-PL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504515" y="1124744"/>
            <a:ext cx="8229600" cy="413305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err="1" smtClean="0"/>
              <a:t>Metarmorfoza</a:t>
            </a:r>
            <a:r>
              <a:rPr lang="pl-PL" sz="2400" dirty="0" smtClean="0"/>
              <a:t> </a:t>
            </a:r>
          </a:p>
          <a:p>
            <a:pPr marL="0" indent="0" algn="ctr">
              <a:buNone/>
            </a:pPr>
            <a:r>
              <a:rPr lang="pl-PL" sz="1600" dirty="0" smtClean="0"/>
              <a:t>Przed                                                        Po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3459" y="1940582"/>
            <a:ext cx="2934486" cy="19388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Z:\Projekty\2013070037_Szklarska II\02 Dane wejsciowe\Zdjęcia\szklarska zdjecia do instrukcji\IMG_3844.JPG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7751" r="27742"/>
          <a:stretch/>
        </p:blipFill>
        <p:spPr bwMode="auto">
          <a:xfrm>
            <a:off x="5508102" y="1940582"/>
            <a:ext cx="3007460" cy="199247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49927" t="36851" r="4479" b="34503"/>
          <a:stretch/>
        </p:blipFill>
        <p:spPr bwMode="auto">
          <a:xfrm>
            <a:off x="1133458" y="4208102"/>
            <a:ext cx="2934486" cy="159716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8428" t="28621" r="9388" b="11845"/>
          <a:stretch/>
        </p:blipFill>
        <p:spPr bwMode="auto">
          <a:xfrm>
            <a:off x="5508102" y="4155810"/>
            <a:ext cx="3007460" cy="164945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4300628" y="26369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Turbina I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199792" y="4797150"/>
            <a:ext cx="10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Wirniki</a:t>
            </a:r>
          </a:p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Francisa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15" name="Strzałka w prawo 14"/>
          <p:cNvSpPr/>
          <p:nvPr/>
        </p:nvSpPr>
        <p:spPr>
          <a:xfrm>
            <a:off x="4334136" y="3554540"/>
            <a:ext cx="869409" cy="649860"/>
          </a:xfrm>
          <a:prstGeom prst="rightArrow">
            <a:avLst>
              <a:gd name="adj1" fmla="val 35494"/>
              <a:gd name="adj2" fmla="val 60693"/>
            </a:avLst>
          </a:prstGeom>
          <a:solidFill>
            <a:schemeClr val="bg1">
              <a:lumMod val="75000"/>
              <a:alpha val="4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3" descr="D:\Prezentacje\Prezentacja GreenEvo\TAURO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07" t="9976"/>
          <a:stretch/>
        </p:blipFill>
        <p:spPr bwMode="auto">
          <a:xfrm>
            <a:off x="5731495" y="6093296"/>
            <a:ext cx="1159469" cy="64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20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0"/>
            <a:ext cx="6552728" cy="1152128"/>
          </a:xfrm>
        </p:spPr>
        <p:txBody>
          <a:bodyPr>
            <a:noAutofit/>
          </a:bodyPr>
          <a:lstStyle/>
          <a:p>
            <a:r>
              <a:rPr lang="pl-PL" sz="2800" dirty="0" smtClean="0"/>
              <a:t>EW Szklarska Poręba II – efekt końcowy</a:t>
            </a:r>
            <a:endParaRPr lang="pl-PL" sz="2800" dirty="0"/>
          </a:p>
        </p:txBody>
      </p:sp>
      <p:pic>
        <p:nvPicPr>
          <p:cNvPr id="2052" name="Picture 4" descr="Z:\Projekty\2013070037_Szklarska II\02 Dane wejsciowe\Zdjęcia\szklarska zdjecia do instrukcji\IMG_386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8716" t="6473" r="26234" b="4939"/>
          <a:stretch/>
        </p:blipFill>
        <p:spPr bwMode="auto">
          <a:xfrm>
            <a:off x="6444208" y="1071206"/>
            <a:ext cx="2232248" cy="2394810"/>
          </a:xfrm>
          <a:prstGeom prst="round2DiagRect">
            <a:avLst>
              <a:gd name="adj1" fmla="val 16667"/>
              <a:gd name="adj2" fmla="val 0"/>
            </a:avLst>
          </a:prstGeom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Z:\Wymiana\Praktykant\WWW\Szklarska ANTYRAMY\1 - EW Szklarska Poręba II\modernizacja-2\P1090819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83" t="2053" r="13641" b="29859"/>
          <a:stretch/>
        </p:blipFill>
        <p:spPr bwMode="auto">
          <a:xfrm>
            <a:off x="4031940" y="4583680"/>
            <a:ext cx="1402137" cy="1344141"/>
          </a:xfrm>
          <a:prstGeom prst="round2DiagRect">
            <a:avLst>
              <a:gd name="adj1" fmla="val 16667"/>
              <a:gd name="adj2" fmla="val 0"/>
            </a:avLst>
          </a:prstGeom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Obraz 8" descr="Z:\Wymiana\Praktykant\WWW\Szklarska ANTYRAMY\1 - EW Szklarska Poręba II\modernizacja-2\IMG_8750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379" t="27863" r="30329" b="5174"/>
          <a:stretch/>
        </p:blipFill>
        <p:spPr bwMode="auto">
          <a:xfrm>
            <a:off x="1025345" y="1294155"/>
            <a:ext cx="2346109" cy="2049915"/>
          </a:xfrm>
          <a:prstGeom prst="round2DiagRect">
            <a:avLst>
              <a:gd name="adj1" fmla="val 16667"/>
              <a:gd name="adj2" fmla="val 0"/>
            </a:avLst>
          </a:prstGeom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Obraz 9" descr="Z:\Wymiana\Praktykant\WWW\Szklarska ANTYRAMY\1 - EW Szklarska Poręba II\modernizacja-2\IMAG0125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770" t="3781" r="-230" b="12692"/>
          <a:stretch/>
        </p:blipFill>
        <p:spPr bwMode="auto">
          <a:xfrm>
            <a:off x="1231801" y="3593642"/>
            <a:ext cx="1539999" cy="2331627"/>
          </a:xfrm>
          <a:prstGeom prst="round2DiagRect">
            <a:avLst>
              <a:gd name="adj1" fmla="val 16667"/>
              <a:gd name="adj2" fmla="val 0"/>
            </a:avLst>
          </a:prstGeom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635911" cy="1728192"/>
          </a:xfrm>
          <a:prstGeom prst="round2DiagRect">
            <a:avLst>
              <a:gd name="adj1" fmla="val 16667"/>
              <a:gd name="adj2" fmla="val 0"/>
            </a:avLst>
          </a:prstGeom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705910" y="1976223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</a:rPr>
              <a:t>System regulacji </a:t>
            </a:r>
          </a:p>
          <a:p>
            <a:pPr algn="ctr"/>
            <a:r>
              <a:rPr lang="pl-PL" sz="1600" dirty="0" smtClean="0">
                <a:solidFill>
                  <a:schemeClr val="accent1">
                    <a:lumMod val="75000"/>
                  </a:schemeClr>
                </a:solidFill>
              </a:rPr>
              <a:t>prędkości obrotowej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771800" y="413978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System SCADA, szafa sterownicza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14" name="Strzałka w prawo 13"/>
          <p:cNvSpPr/>
          <p:nvPr/>
        </p:nvSpPr>
        <p:spPr>
          <a:xfrm>
            <a:off x="4034668" y="3140968"/>
            <a:ext cx="869409" cy="649860"/>
          </a:xfrm>
          <a:prstGeom prst="rightArrow">
            <a:avLst>
              <a:gd name="adj1" fmla="val 35494"/>
              <a:gd name="adj2" fmla="val 60693"/>
            </a:avLst>
          </a:prstGeom>
          <a:solidFill>
            <a:schemeClr val="bg1">
              <a:lumMod val="75000"/>
              <a:alpha val="4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3" descr="D:\Prezentacje\Prezentacja GreenEvo\TAUR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07" t="9976"/>
          <a:stretch/>
        </p:blipFill>
        <p:spPr bwMode="auto">
          <a:xfrm>
            <a:off x="5731495" y="6093296"/>
            <a:ext cx="1159469" cy="64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76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EW Szklarska Poręba II </a:t>
            </a:r>
            <a:br>
              <a:rPr lang="pl-PL" sz="2800" dirty="0" smtClean="0"/>
            </a:br>
            <a:r>
              <a:rPr lang="pl-PL" sz="2800" dirty="0" smtClean="0"/>
              <a:t>– nowy rurociąg </a:t>
            </a:r>
            <a:r>
              <a:rPr lang="pl-PL" sz="2800" dirty="0"/>
              <a:t>HOBAS</a:t>
            </a:r>
            <a:r>
              <a:rPr lang="pl-PL" sz="2800" dirty="0">
                <a:latin typeface="Calibri"/>
              </a:rPr>
              <a:t>®</a:t>
            </a:r>
            <a:endParaRPr lang="pl-PL" sz="2800" dirty="0"/>
          </a:p>
        </p:txBody>
      </p:sp>
      <p:pic>
        <p:nvPicPr>
          <p:cNvPr id="1027" name="Picture 3" descr="Z:\Projekty\2013070037_Szklarska II\02 Dane wejsciowe\Zdjęcia\28-08-2014 WR\100_3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320354"/>
            <a:ext cx="4104456" cy="309928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Projekty\2013070037_Szklarska II\02 Dane wejsciowe\Zdjęcia\31.08.2014AT\P83114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133" t="19172"/>
          <a:stretch/>
        </p:blipFill>
        <p:spPr bwMode="auto">
          <a:xfrm>
            <a:off x="4860032" y="1267158"/>
            <a:ext cx="3600400" cy="455700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794" t="6137" r="5915" b="6570"/>
          <a:stretch/>
        </p:blipFill>
        <p:spPr>
          <a:xfrm>
            <a:off x="1970202" y="4666267"/>
            <a:ext cx="1197204" cy="1211089"/>
          </a:xfrm>
          <a:prstGeom prst="rect">
            <a:avLst/>
          </a:prstGeom>
        </p:spPr>
      </p:pic>
      <p:pic>
        <p:nvPicPr>
          <p:cNvPr id="8" name="Picture 3" descr="D:\Prezentacje\Prezentacja GreenEvo\TAUR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07" t="9976"/>
          <a:stretch/>
        </p:blipFill>
        <p:spPr bwMode="auto">
          <a:xfrm>
            <a:off x="5731495" y="6093296"/>
            <a:ext cx="1159469" cy="64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10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 Krosnowice</a:t>
            </a:r>
            <a:endParaRPr lang="pl-PL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95536" y="1340768"/>
            <a:ext cx="8445624" cy="46085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sz="2600" dirty="0" smtClean="0"/>
              <a:t>MEW Krosnowice - Polska</a:t>
            </a:r>
            <a:endParaRPr lang="pl-PL" sz="2600" dirty="0"/>
          </a:p>
          <a:p>
            <a:pPr marL="0" indent="0" algn="ctr">
              <a:buFont typeface="Arial" pitchFamily="34" charset="0"/>
              <a:buNone/>
            </a:pPr>
            <a:endParaRPr lang="pl-PL" sz="1600" dirty="0" smtClean="0"/>
          </a:p>
          <a:p>
            <a:pPr marL="0" indent="0" algn="ctr">
              <a:buFont typeface="Arial" pitchFamily="34" charset="0"/>
              <a:buNone/>
            </a:pPr>
            <a:endParaRPr lang="pl-PL" sz="1600" dirty="0"/>
          </a:p>
          <a:p>
            <a:pPr marL="0" indent="0" algn="ctr">
              <a:buFont typeface="Arial" pitchFamily="34" charset="0"/>
              <a:buNone/>
            </a:pPr>
            <a:endParaRPr lang="pl-PL" sz="1600" i="1" dirty="0" smtClean="0"/>
          </a:p>
          <a:p>
            <a:pPr marL="0" indent="0" algn="ctr">
              <a:buFont typeface="Arial" pitchFamily="34" charset="0"/>
              <a:buNone/>
            </a:pPr>
            <a:endParaRPr lang="pl-PL" sz="1600" dirty="0" smtClean="0"/>
          </a:p>
          <a:p>
            <a:pPr marL="0" indent="0" algn="ctr">
              <a:buFont typeface="Arial" pitchFamily="34" charset="0"/>
              <a:buNone/>
            </a:pPr>
            <a:endParaRPr lang="pl-PL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Projekt, produkcja oraz instalacja dwóch nowych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       turbin Francisa,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Regeneracja kół pasowych oraz układu kierowniczego,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Nowoczesny, zautomatyzowany system zarządzania,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Nowe węzły łożyskowe,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Nowe wały,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900" dirty="0"/>
              <a:t>Nowe generatory.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500" dirty="0"/>
          </a:p>
          <a:p>
            <a:pPr marL="0" indent="0">
              <a:buNone/>
            </a:pPr>
            <a:r>
              <a:rPr lang="pl-PL" sz="1500" b="1" dirty="0"/>
              <a:t>     Modernizacja wpłynęła na wzrost produkowanej </a:t>
            </a:r>
          </a:p>
          <a:p>
            <a:pPr marL="0" indent="0">
              <a:buNone/>
            </a:pPr>
            <a:r>
              <a:rPr lang="pl-PL" sz="1500" b="1" dirty="0"/>
              <a:t>     energii elektrycznej o 25%</a:t>
            </a:r>
          </a:p>
        </p:txBody>
      </p:sp>
      <p:pic>
        <p:nvPicPr>
          <p:cNvPr id="6149" name="Picture 5" descr="C:\Users\maciek\Desktop\Krosnowic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79982" y="4077072"/>
            <a:ext cx="2533802" cy="18445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:\Grafiki, animacje, reklamy,WWW\Zdjęcia firmy\Zdjęcia Wirników Krosnowice\Wirniki Krosnowice\IMG_410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2499" t="3577" r="20974" b="6696"/>
          <a:stretch/>
        </p:blipFill>
        <p:spPr bwMode="auto">
          <a:xfrm>
            <a:off x="6234048" y="1227171"/>
            <a:ext cx="2620837" cy="241785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1214514"/>
              </p:ext>
            </p:extLst>
          </p:nvPr>
        </p:nvGraphicFramePr>
        <p:xfrm>
          <a:off x="755576" y="1844824"/>
          <a:ext cx="432048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088232"/>
              </a:tblGrid>
              <a:tr h="21104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2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 1168 mm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</a:t>
                      </a:r>
                      <a:r>
                        <a:rPr lang="pl-PL" baseline="0" dirty="0" smtClean="0"/>
                        <a:t> 715 mm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200 kW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100</a:t>
                      </a:r>
                      <a:r>
                        <a:rPr lang="pl-PL" baseline="0" dirty="0" smtClean="0"/>
                        <a:t> kW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15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Wirnik Francisa D=1168 mm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133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 smtClean="0"/>
              <a:t>stary wirnik                             nowy wirnik </a:t>
            </a:r>
            <a:endParaRPr lang="pl-PL" sz="2400" dirty="0"/>
          </a:p>
        </p:txBody>
      </p:sp>
      <p:pic>
        <p:nvPicPr>
          <p:cNvPr id="7170" name="Picture 2" descr="Z:\Grafiki, animacje, reklamy,WWW\Zdjęcia firmy\Zdjęcia Wirników Krosnowice\Wirniki Krosnowice\IMG_411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6473" t="6626" r="20652" b="8900"/>
          <a:stretch/>
        </p:blipFill>
        <p:spPr bwMode="auto">
          <a:xfrm>
            <a:off x="611560" y="1916832"/>
            <a:ext cx="3888432" cy="38189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Grafiki, animacje, reklamy,WWW\Zdjęcia firmy\Zdjęcia Wirników Krosnowice\Wirniki Krosnowice\IMG_411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533" t="9160" r="23130"/>
          <a:stretch/>
        </p:blipFill>
        <p:spPr bwMode="auto">
          <a:xfrm>
            <a:off x="4869359" y="1857018"/>
            <a:ext cx="3821831" cy="387875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9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140515"/>
            <a:ext cx="6419056" cy="1152128"/>
          </a:xfrm>
        </p:spPr>
        <p:txBody>
          <a:bodyPr/>
          <a:lstStyle/>
          <a:p>
            <a:r>
              <a:rPr lang="pl-PL" dirty="0" smtClean="0"/>
              <a:t>MEW Krosnowice</a:t>
            </a:r>
            <a:endParaRPr lang="pl-PL" dirty="0"/>
          </a:p>
        </p:txBody>
      </p:sp>
      <p:pic>
        <p:nvPicPr>
          <p:cNvPr id="4" name="Picture 3" descr="Z:\Grafiki, animacje, reklamy,WWW\Zdjęcia firmy\Zdjęcia Wirników Krosnowice\Wirniki Krosnowice\duzy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624" y="1618023"/>
            <a:ext cx="6408712" cy="42724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55776" y="126876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Wirnik turbiny Francisa dla MEW Krosnowice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4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419056" cy="1152128"/>
          </a:xfrm>
        </p:spPr>
        <p:txBody>
          <a:bodyPr>
            <a:normAutofit fontScale="90000"/>
          </a:bodyPr>
          <a:lstStyle/>
          <a:p>
            <a:r>
              <a:rPr lang="pl-PL" sz="4000" dirty="0"/>
              <a:t>MEW Toruń – turbina Francisa jako system odzysku energii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3" y="1340766"/>
            <a:ext cx="7560841" cy="5400601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1200" dirty="0" smtClean="0"/>
              <a:t>MEW </a:t>
            </a:r>
            <a:r>
              <a:rPr lang="pl-PL" sz="11200" dirty="0"/>
              <a:t>Toruń (oczyszczalnia ścieków) </a:t>
            </a:r>
            <a:endParaRPr lang="pl-PL" sz="11200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sz="9600" dirty="0"/>
          </a:p>
          <a:p>
            <a:endParaRPr lang="pl-PL" sz="3500" dirty="0"/>
          </a:p>
          <a:p>
            <a:endParaRPr lang="pl-PL" sz="3500" dirty="0" smtClean="0"/>
          </a:p>
          <a:p>
            <a:endParaRPr lang="pl-PL" sz="3500" dirty="0"/>
          </a:p>
          <a:p>
            <a:endParaRPr lang="pl-PL" sz="3500" dirty="0" smtClean="0"/>
          </a:p>
          <a:p>
            <a:endParaRPr lang="pl-PL" sz="3500" dirty="0"/>
          </a:p>
          <a:p>
            <a:pPr marL="0" indent="0">
              <a:buNone/>
            </a:pPr>
            <a:endParaRPr lang="pl-PL" sz="3500" dirty="0" smtClean="0"/>
          </a:p>
          <a:p>
            <a:pPr marL="0" indent="0">
              <a:buNone/>
            </a:pPr>
            <a:endParaRPr lang="pl-PL" sz="3500" dirty="0" smtClean="0"/>
          </a:p>
          <a:p>
            <a:pPr marL="0" indent="0">
              <a:buNone/>
            </a:pPr>
            <a:endParaRPr lang="pl-PL" sz="10000" dirty="0" smtClean="0"/>
          </a:p>
          <a:p>
            <a:pPr marL="0" indent="0">
              <a:buNone/>
            </a:pPr>
            <a:endParaRPr lang="pl-PL" sz="10000" dirty="0" smtClean="0"/>
          </a:p>
          <a:p>
            <a:pPr marL="0" indent="0">
              <a:buNone/>
            </a:pPr>
            <a:endParaRPr lang="pl-PL" sz="35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9600" dirty="0"/>
              <a:t>Innowacyjny w skali światowej: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9200" dirty="0"/>
              <a:t>system odzysku energii,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7200" dirty="0"/>
              <a:t>Projekt oraz wykonanie: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6800" dirty="0"/>
              <a:t>indywidualnie zaprojektowanej turbiny Francisa,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7200" dirty="0"/>
              <a:t>Zastosowanie pełnej automatyki wraz z systemem SCADA,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7200" b="1" dirty="0"/>
              <a:t>Oszczędność w zakupie energii z sieci – 14%,</a:t>
            </a:r>
            <a:endParaRPr lang="pl-PL" sz="72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7200" dirty="0"/>
              <a:t>Serwis on-line.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15875"/>
              </p:ext>
            </p:extLst>
          </p:nvPr>
        </p:nvGraphicFramePr>
        <p:xfrm>
          <a:off x="899592" y="1916832"/>
          <a:ext cx="2160240" cy="1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3766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 </a:t>
                      </a:r>
                      <a:r>
                        <a:rPr lang="pl-PL" sz="1800" smtClean="0"/>
                        <a:t>= 750 </a:t>
                      </a:r>
                      <a:r>
                        <a:rPr lang="pl-PL" sz="1800" dirty="0" smtClean="0"/>
                        <a:t>mm</a:t>
                      </a:r>
                      <a:endParaRPr lang="pl-PL" sz="1800" dirty="0"/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 = 65 kW</a:t>
                      </a:r>
                      <a:endParaRPr lang="pl-PL" sz="1800" dirty="0"/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Q = 1,2 m</a:t>
                      </a:r>
                      <a:r>
                        <a:rPr lang="pl-PL" sz="1800" baseline="30000" dirty="0" smtClean="0"/>
                        <a:t>3</a:t>
                      </a:r>
                      <a:r>
                        <a:rPr lang="pl-PL" sz="1800" dirty="0" smtClean="0"/>
                        <a:t>/s</a:t>
                      </a:r>
                    </a:p>
                  </a:txBody>
                  <a:tcPr marT="45728" marB="45728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H = 7</a:t>
                      </a:r>
                      <a:r>
                        <a:rPr lang="pl-PL" sz="1800" baseline="0" dirty="0" smtClean="0"/>
                        <a:t> m</a:t>
                      </a:r>
                      <a:endParaRPr lang="pl-PL" sz="1800" dirty="0"/>
                    </a:p>
                  </a:txBody>
                  <a:tcPr marT="45728" marB="45728"/>
                </a:tc>
              </a:tr>
            </a:tbl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8" name="Picture 2" descr="Z:\Grafiki, animacje, reklamy,WWW\WWW\MATERIAŁY NA STRONE\Na strone Czyszczarka Słup Toruń i Żagań\ZDJĘCIA TURBINA FRANCISA\Na strone\LOGO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4612" y="3737157"/>
            <a:ext cx="2567194" cy="128610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aciek\Desktop\TW-napis-logo-1024x18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9742" y="5517232"/>
            <a:ext cx="2241263" cy="4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Grafiki, animacje, reklamy,WWW\WWW\MATERIAŁY NA STRONE\Na strone Czyszczarka Słup Toruń i Żagań\ZDJĘCIA TURBINA FRANCISA\Na strone\LOGO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71455" y="1818848"/>
            <a:ext cx="2527490" cy="189818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Grafiki, animacje, reklamy,WWW\WWW\MATERIAŁY NA STRONE\Na strone Czyszczarka Słup Toruń i Żagań\ZDJĘCIA TURBINA FRANCISA\Na strone\LOGO\MEW Toruń - HYDROERG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923" t="5383" b="3503"/>
          <a:stretch/>
        </p:blipFill>
        <p:spPr bwMode="auto">
          <a:xfrm>
            <a:off x="6012161" y="1818848"/>
            <a:ext cx="2912097" cy="182617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29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696744" cy="1152128"/>
          </a:xfrm>
        </p:spPr>
        <p:txBody>
          <a:bodyPr>
            <a:noAutofit/>
          </a:bodyPr>
          <a:lstStyle/>
          <a:p>
            <a:r>
              <a:rPr lang="pl-PL" sz="3600" dirty="0" smtClean="0"/>
              <a:t>Turbina Francisa dla MEW Toruń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>(oczyszczalnia ścieków)</a:t>
            </a:r>
            <a:endParaRPr lang="pl-PL" sz="3600" dirty="0"/>
          </a:p>
        </p:txBody>
      </p:sp>
      <p:pic>
        <p:nvPicPr>
          <p:cNvPr id="8194" name="Picture 2" descr="Z:\Grafiki, animacje, reklamy,WWW\WWW\MATERIAŁY NA STRONE\Na strone Czyszczarka Słup Toruń i Żagań\ZDJĘCIA TURBINA FRANCISA\Na strone\LOGO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060" y="1525455"/>
            <a:ext cx="4850028" cy="434451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Grafiki, animacje, reklamy,WWW\WWW\MATERIAŁY NA STRONE\Na strone Czyszczarka Słup Toruń i Żagań\ZDJĘCIA TURBINA FRANCISA\Na strone\LOGO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4128" y="3669014"/>
            <a:ext cx="2813091" cy="226792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:\Grafiki, animacje, reklamy,WWW\WWW\MATERIAŁY NA STRONE\Na strone Czyszczarka Słup Toruń i Żagań\ZDJĘCIA TURBINA FRANCISA\Na strone\LOGO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8908" y="1484784"/>
            <a:ext cx="2808311" cy="20340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26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1152128"/>
          </a:xfrm>
        </p:spPr>
        <p:txBody>
          <a:bodyPr>
            <a:noAutofit/>
          </a:bodyPr>
          <a:lstStyle/>
          <a:p>
            <a:r>
              <a:rPr lang="pl-PL" sz="3600" dirty="0"/>
              <a:t>Turbina Francisa dla MEW Toruń</a:t>
            </a:r>
            <a:br>
              <a:rPr lang="pl-PL" sz="3600" dirty="0"/>
            </a:br>
            <a:r>
              <a:rPr lang="pl-PL" sz="3600" dirty="0"/>
              <a:t>(oczyszczalnia ścieków)</a:t>
            </a:r>
          </a:p>
        </p:txBody>
      </p:sp>
      <p:pic>
        <p:nvPicPr>
          <p:cNvPr id="2050" name="Picture 2" descr="C:\Users\uzytkownik\Desktop\MEW Toruń - HYDROERGIA 2 - Kop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394" t="4289"/>
          <a:stretch/>
        </p:blipFill>
        <p:spPr bwMode="auto">
          <a:xfrm>
            <a:off x="4572000" y="1574701"/>
            <a:ext cx="4320480" cy="423056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C:\Users\Public\Documents\KeyShot 5\Animations\3.76\frames\3.14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795" b="100000" l="9078" r="98415">
                        <a14:backgroundMark x1="74496" y1="75128" x2="78242" y2="77692"/>
                        <a14:backgroundMark x1="74352" y1="64872" x2="74496" y2="63333"/>
                        <a14:backgroundMark x1="74784" y1="52564" x2="74784" y2="52564"/>
                        <a14:backgroundMark x1="81124" y1="43077" x2="81124" y2="43077"/>
                        <a14:backgroundMark x1="81124" y1="61538" x2="81124" y2="61538"/>
                        <a14:backgroundMark x1="48559" y1="10256" x2="48559" y2="10256"/>
                        <a14:backgroundMark x1="53026" y1="12051" x2="53026" y2="12051"/>
                        <a14:backgroundMark x1="39769" y1="16923" x2="39769" y2="16923"/>
                        <a14:backgroundMark x1="57781" y1="23846" x2="57781" y2="23846"/>
                        <a14:backgroundMark x1="56196" y1="16923" x2="56196" y2="1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9404"/>
          <a:stretch/>
        </p:blipFill>
        <p:spPr bwMode="auto">
          <a:xfrm>
            <a:off x="479906" y="1574701"/>
            <a:ext cx="3732054" cy="225970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C:\Users\Public\Documents\KeyShot 5\Animations\untitled.55\frames\untitled.175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9420" t="40272" r="28464" b="15759"/>
          <a:stretch/>
        </p:blipFill>
        <p:spPr bwMode="auto">
          <a:xfrm>
            <a:off x="683568" y="4018384"/>
            <a:ext cx="3168352" cy="178687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696744" cy="1152128"/>
          </a:xfrm>
        </p:spPr>
        <p:txBody>
          <a:bodyPr>
            <a:normAutofit/>
          </a:bodyPr>
          <a:lstStyle/>
          <a:p>
            <a:r>
              <a:rPr lang="pl-PL" altLang="pl-PL" sz="3200" dirty="0" smtClean="0"/>
              <a:t>Implementacja technologii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3" y="1340766"/>
            <a:ext cx="7560841" cy="54006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600" dirty="0" smtClean="0"/>
              <a:t> MEW </a:t>
            </a:r>
            <a:r>
              <a:rPr lang="en-US" sz="3600" dirty="0" smtClean="0"/>
              <a:t>PALENA</a:t>
            </a:r>
            <a:r>
              <a:rPr lang="pl-PL" sz="3600" dirty="0" smtClean="0"/>
              <a:t> - Włochy</a:t>
            </a:r>
          </a:p>
          <a:p>
            <a:pPr marL="0" indent="0">
              <a:buNone/>
            </a:pPr>
            <a:endParaRPr lang="pl-PL" sz="1000" dirty="0" smtClean="0"/>
          </a:p>
          <a:p>
            <a:endParaRPr lang="pl-PL" sz="3500" dirty="0" smtClean="0"/>
          </a:p>
          <a:p>
            <a:pPr marL="0" indent="0">
              <a:buNone/>
            </a:pPr>
            <a:endParaRPr lang="pl-PL" sz="3500" dirty="0"/>
          </a:p>
          <a:p>
            <a:pPr marL="0" indent="0">
              <a:buNone/>
            </a:pPr>
            <a:endParaRPr lang="pl-PL" sz="3500" dirty="0"/>
          </a:p>
          <a:p>
            <a:pPr marL="0" indent="0">
              <a:buNone/>
            </a:pPr>
            <a:endParaRPr lang="pl-PL" sz="9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800" dirty="0" smtClean="0"/>
              <a:t>Dwie turbiny Francisa w spirali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Projekt i wykonanie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Indywidualny projekt dwóch turbin Francisa w spiralach zbiorczych wraz z rurami ssącymi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 smtClean="0"/>
              <a:t>Wirniki wykonane ze stali nierdzewnej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0018547"/>
              </p:ext>
            </p:extLst>
          </p:nvPr>
        </p:nvGraphicFramePr>
        <p:xfrm>
          <a:off x="1043608" y="2050012"/>
          <a:ext cx="3708412" cy="208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6"/>
                <a:gridCol w="1854206"/>
              </a:tblGrid>
              <a:tr h="52815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2</a:t>
                      </a:r>
                      <a:endParaRPr lang="pl-PL" dirty="0"/>
                    </a:p>
                  </a:txBody>
                  <a:tcPr anchor="ctr"/>
                </a:tc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 = 600 mm</a:t>
                      </a:r>
                      <a:endParaRPr lang="pl-PL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 = 500 mm</a:t>
                      </a:r>
                      <a:endParaRPr lang="pl-PL" sz="1800" dirty="0"/>
                    </a:p>
                  </a:txBody>
                  <a:tcPr marT="45728" marB="45728" anchor="ctr"/>
                </a:tc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 = 1 035 kW</a:t>
                      </a:r>
                      <a:endParaRPr lang="pl-PL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P= 460 kW</a:t>
                      </a:r>
                      <a:endParaRPr lang="pl-PL" sz="1800" dirty="0"/>
                    </a:p>
                  </a:txBody>
                  <a:tcPr marT="45728" marB="45728" anchor="ctr"/>
                </a:tc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H = 68</a:t>
                      </a:r>
                      <a:r>
                        <a:rPr lang="pl-PL" sz="1800" baseline="0" dirty="0" smtClean="0"/>
                        <a:t> m</a:t>
                      </a:r>
                      <a:endParaRPr lang="pl-PL" sz="1800" dirty="0"/>
                    </a:p>
                  </a:txBody>
                  <a:tcPr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H= 68</a:t>
                      </a:r>
                      <a:r>
                        <a:rPr lang="pl-PL" sz="1800" baseline="0" dirty="0" smtClean="0"/>
                        <a:t> m</a:t>
                      </a:r>
                      <a:endParaRPr lang="pl-PL" sz="1800" dirty="0"/>
                    </a:p>
                  </a:txBody>
                  <a:tcPr marT="45728" marB="45728" anchor="ctr"/>
                </a:tc>
              </a:tr>
            </a:tbl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1" name="Obraz 10" descr="C:\Users\Public\Documents\KeyShot 5\Renderings\untitled.1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308" t="5000" r="11999" b="10000"/>
          <a:stretch/>
        </p:blipFill>
        <p:spPr bwMode="auto">
          <a:xfrm>
            <a:off x="5652120" y="1929262"/>
            <a:ext cx="2985754" cy="221981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9987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5767" y="188640"/>
            <a:ext cx="6336704" cy="1152128"/>
          </a:xfrm>
        </p:spPr>
        <p:txBody>
          <a:bodyPr/>
          <a:lstStyle/>
          <a:p>
            <a:r>
              <a:rPr lang="pl-PL" dirty="0" smtClean="0"/>
              <a:t>Biuro projektowe</a:t>
            </a: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6448" b="9481"/>
          <a:stretch/>
        </p:blipFill>
        <p:spPr bwMode="auto">
          <a:xfrm>
            <a:off x="539552" y="3524552"/>
            <a:ext cx="4032448" cy="2240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Z:\Wymiana\Praktykant\WWW\Moje\17. Zmiana siedziby\Grafiki\P109078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0103" b="31670"/>
          <a:stretch/>
        </p:blipFill>
        <p:spPr bwMode="auto">
          <a:xfrm>
            <a:off x="2171402" y="1344988"/>
            <a:ext cx="5363715" cy="1939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Picture 3" descr="C:\Users\uzytkownik\Desktop\aeeeeeeeeeeeeee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53260" y="3524551"/>
            <a:ext cx="3707977" cy="2240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61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</a:t>
            </a:r>
            <a:r>
              <a:rPr lang="en-US" dirty="0" smtClean="0"/>
              <a:t> </a:t>
            </a:r>
            <a:r>
              <a:rPr lang="en-US" dirty="0"/>
              <a:t>PALENA</a:t>
            </a:r>
            <a:r>
              <a:rPr lang="pl-PL" dirty="0"/>
              <a:t> - </a:t>
            </a:r>
            <a:r>
              <a:rPr lang="pl-PL" dirty="0" smtClean="0"/>
              <a:t>Włochy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46448"/>
            <a:ext cx="8229600" cy="4133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Proces produkcji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272"/>
          <a:stretch/>
        </p:blipFill>
        <p:spPr>
          <a:xfrm>
            <a:off x="526845" y="1736812"/>
            <a:ext cx="2172947" cy="21962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71056" y="1693379"/>
            <a:ext cx="3444962" cy="223967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58865" y="4083320"/>
            <a:ext cx="3457153" cy="16894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7170" name="Picture 2" descr="C:\Users\uzytkownik\Desktop\Francisy\20151203_150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08216" y="1693379"/>
            <a:ext cx="2041760" cy="22430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746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</a:t>
            </a:r>
            <a:r>
              <a:rPr lang="en-US" dirty="0" smtClean="0"/>
              <a:t> </a:t>
            </a:r>
            <a:r>
              <a:rPr lang="en-US" dirty="0"/>
              <a:t>PALENA</a:t>
            </a:r>
            <a:r>
              <a:rPr lang="pl-PL" dirty="0"/>
              <a:t> - </a:t>
            </a:r>
            <a:r>
              <a:rPr lang="pl-PL" dirty="0" smtClean="0"/>
              <a:t>Włochy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46448"/>
            <a:ext cx="8229600" cy="4133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Proces produkcji</a:t>
            </a:r>
            <a:endParaRPr lang="pl-PL" sz="2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6" name="Picture 3" descr="C:\Users\uzytkownik\Desktop\Francisy\DSCN07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133" t="9942" r="10020"/>
          <a:stretch/>
        </p:blipFill>
        <p:spPr bwMode="auto">
          <a:xfrm>
            <a:off x="296169" y="1745208"/>
            <a:ext cx="2486119" cy="178876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zytkownik\Desktop\Francisy\20151207_112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149" y="1700808"/>
            <a:ext cx="2305768" cy="1800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zytkownik\Desktop\Francisy\DSCN0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6399" y="1700808"/>
            <a:ext cx="3366356" cy="178876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zytkownik\Desktop\Francisy\20151009_101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6658" y="4010512"/>
            <a:ext cx="2653677" cy="18459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uzytkownik\Desktop\Francisy\20151009_1013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2041"/>
          <a:stretch/>
        </p:blipFill>
        <p:spPr bwMode="auto">
          <a:xfrm>
            <a:off x="395773" y="3984229"/>
            <a:ext cx="4320005" cy="187796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3352482" y="3543696"/>
            <a:ext cx="4184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Wirnik – wykonany ze stali nierdzewnej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7849089" y="4600046"/>
            <a:ext cx="1154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Kolano</a:t>
            </a:r>
          </a:p>
          <a:p>
            <a:pPr algn="ctr"/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  <a:p>
            <a:pPr algn="ctr"/>
            <a:r>
              <a:rPr lang="pl-PL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ierścień </a:t>
            </a:r>
          </a:p>
          <a:p>
            <a:pPr algn="ctr"/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osadczy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263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</a:t>
            </a:r>
            <a:r>
              <a:rPr lang="en-US" dirty="0" smtClean="0"/>
              <a:t> </a:t>
            </a:r>
            <a:r>
              <a:rPr lang="en-US" dirty="0"/>
              <a:t>PALENA</a:t>
            </a:r>
            <a:r>
              <a:rPr lang="pl-PL" dirty="0"/>
              <a:t> - </a:t>
            </a:r>
            <a:r>
              <a:rPr lang="pl-PL" dirty="0" smtClean="0"/>
              <a:t>Włochy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146448"/>
            <a:ext cx="8229600" cy="4133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Proces produkcji</a:t>
            </a:r>
            <a:endParaRPr lang="pl-PL" sz="2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9218" name="Picture 2" descr="C:\Users\uzytkownik\Desktop\Francisy\Francis_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848" y="1906936"/>
            <a:ext cx="2297493" cy="230425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zytkownik\Desktop\Francisy\Francis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0727" y="2521843"/>
            <a:ext cx="2512814" cy="22649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zytkownik\Desktop\Francisy\P1110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80670" y="3074851"/>
            <a:ext cx="3111398" cy="24423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640557" y="4469630"/>
            <a:ext cx="1279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Rury ssące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398542" y="4991362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Pierścień osadczy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6372200" y="5589240"/>
            <a:ext cx="2182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Kolana rurociągowe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304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840760" cy="1152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MEW</a:t>
            </a:r>
            <a:r>
              <a:rPr lang="en-US" dirty="0" smtClean="0"/>
              <a:t> </a:t>
            </a:r>
            <a:r>
              <a:rPr lang="en-US" dirty="0"/>
              <a:t>PALENA</a:t>
            </a:r>
            <a:r>
              <a:rPr lang="pl-PL" dirty="0"/>
              <a:t> - </a:t>
            </a:r>
            <a:r>
              <a:rPr lang="pl-PL" dirty="0" smtClean="0"/>
              <a:t>Włochy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0242" name="Picture 2" descr="C:\Users\uzytkownik\Desktop\Francisy\20151203_150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5085" y="1738250"/>
            <a:ext cx="2420989" cy="23692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zytkownik\Desktop\Francisy\DSCN0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1738249"/>
            <a:ext cx="2808312" cy="23692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539552" y="989854"/>
            <a:ext cx="8229600" cy="62787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2800" dirty="0" smtClean="0"/>
              <a:t>Proces produkcji – spirala</a:t>
            </a:r>
            <a:endParaRPr lang="pl-PL" sz="2800" dirty="0"/>
          </a:p>
        </p:txBody>
      </p:sp>
      <p:pic>
        <p:nvPicPr>
          <p:cNvPr id="10247" name="Picture 7" descr="C:\Users\uzytkownik\Desktop\Francisy\DSCN1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6631" y="4249647"/>
            <a:ext cx="2345196" cy="16281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zytkownik\Desktop\Francisy\DSCN11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536" t="28389" r="13985"/>
          <a:stretch/>
        </p:blipFill>
        <p:spPr bwMode="auto">
          <a:xfrm>
            <a:off x="559396" y="4249647"/>
            <a:ext cx="2115301" cy="152589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uzytkownik\Desktop\Francisy\DSCN11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1154" y="2330549"/>
            <a:ext cx="2808312" cy="324036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3127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MEW</a:t>
            </a:r>
            <a:r>
              <a:rPr lang="en-US" dirty="0" smtClean="0"/>
              <a:t> </a:t>
            </a:r>
            <a:r>
              <a:rPr lang="en-US" dirty="0"/>
              <a:t>PALENA</a:t>
            </a:r>
            <a:r>
              <a:rPr lang="pl-PL" dirty="0"/>
              <a:t> - </a:t>
            </a:r>
            <a:r>
              <a:rPr lang="pl-PL" dirty="0" smtClean="0"/>
              <a:t>Włochy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1266" name="Picture 2" descr="C:\Users\uzytkownik\Desktop\Francisy\DSCN1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8560" y="1628800"/>
            <a:ext cx="6394198" cy="43094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827584" y="1231576"/>
            <a:ext cx="7429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Odpowiednio zapakowany i zabezpieczony sprzęt gotowy do transportu</a:t>
            </a:r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pl-PL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722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2.3 Turbiny śmigłowe</a:t>
            </a:r>
            <a:endParaRPr lang="pl-PL" dirty="0"/>
          </a:p>
        </p:txBody>
      </p:sp>
      <p:pic>
        <p:nvPicPr>
          <p:cNvPr id="1026" name="Picture 2" descr="Z:\Projekty\2012090004_Michalice\Zdjęcia\Zdjęcia\michalice zdjęcia\IMAG041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661434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604172" y="4860162"/>
            <a:ext cx="3456384" cy="982200"/>
          </a:xfrm>
          <a:prstGeom prst="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Oferta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Produkcja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dirty="0" smtClean="0"/>
              <a:t>Wdrożone technologie</a:t>
            </a:r>
          </a:p>
        </p:txBody>
      </p:sp>
    </p:spTree>
    <p:extLst>
      <p:ext uri="{BB962C8B-B14F-4D97-AF65-F5344CB8AC3E}">
        <p14:creationId xmlns:p14="http://schemas.microsoft.com/office/powerpoint/2010/main" xmlns="" val="367678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04"/>
            <a:ext cx="6419056" cy="1152128"/>
          </a:xfrm>
        </p:spPr>
        <p:txBody>
          <a:bodyPr>
            <a:normAutofit/>
          </a:bodyPr>
          <a:lstStyle/>
          <a:p>
            <a:r>
              <a:rPr lang="pl-PL" sz="4000" dirty="0"/>
              <a:t>Implementacja technologii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84784"/>
            <a:ext cx="4906888" cy="43924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MEW Michalice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endParaRPr lang="pl-PL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 smtClean="0"/>
              <a:t>Wykonanie ekspertyzy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P</a:t>
            </a:r>
            <a:r>
              <a:rPr lang="pl-PL" sz="2000" dirty="0" smtClean="0"/>
              <a:t>oprawa błędów konstrukcyjnych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R</a:t>
            </a:r>
            <a:r>
              <a:rPr lang="pl-PL" sz="2000" dirty="0" smtClean="0"/>
              <a:t>egeneracja turbin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W</a:t>
            </a:r>
            <a:r>
              <a:rPr lang="pl-PL" sz="2000" dirty="0" smtClean="0"/>
              <a:t>ykonanie automatyki wraz z systemem SCADA</a:t>
            </a:r>
            <a:endParaRPr lang="pl-PL" sz="20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4494485"/>
              </p:ext>
            </p:extLst>
          </p:nvPr>
        </p:nvGraphicFramePr>
        <p:xfrm>
          <a:off x="794852" y="2063200"/>
          <a:ext cx="2448272" cy="1943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224136"/>
              </a:tblGrid>
              <a:tr h="445335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</a:t>
                      </a:r>
                      <a:r>
                        <a:rPr lang="pl-PL" baseline="0" dirty="0" smtClean="0"/>
                        <a:t> 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Turbina</a:t>
                      </a:r>
                      <a:r>
                        <a:rPr lang="pl-PL" baseline="0" dirty="0" smtClean="0"/>
                        <a:t> 2</a:t>
                      </a:r>
                      <a:endParaRPr lang="pl-PL" dirty="0" smtClean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D=550 mm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D=550 mm</a:t>
                      </a:r>
                      <a:endParaRPr lang="pl-PL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21 kW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21 kW</a:t>
                      </a:r>
                      <a:endParaRPr lang="pl-PL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1</a:t>
                      </a:r>
                      <a:r>
                        <a:rPr lang="pl-PL" baseline="0" dirty="0" smtClean="0"/>
                        <a:t> 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/s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Q = 1</a:t>
                      </a:r>
                      <a:r>
                        <a:rPr lang="pl-PL" baseline="0" dirty="0" smtClean="0"/>
                        <a:t> m</a:t>
                      </a:r>
                      <a:r>
                        <a:rPr lang="pl-PL" baseline="30000" dirty="0" smtClean="0"/>
                        <a:t>3</a:t>
                      </a:r>
                      <a:r>
                        <a:rPr lang="pl-PL" baseline="0" dirty="0" smtClean="0"/>
                        <a:t>/s</a:t>
                      </a:r>
                      <a:endParaRPr lang="pl-PL" dirty="0"/>
                    </a:p>
                  </a:txBody>
                  <a:tcPr/>
                </a:tc>
              </a:tr>
              <a:tr h="37444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H = 3 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H = 3 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C:\Users\uzytkownik\Desktop\13715525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67117" y="3501008"/>
            <a:ext cx="3456385" cy="230425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Wymiana\Praktykant\WWW\Moje\5. Michalice OK\Zdjęcia\po obróbce\Na stronę\IMAG192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142" t="10870" r="12300" b="7425"/>
          <a:stretch/>
        </p:blipFill>
        <p:spPr bwMode="auto">
          <a:xfrm>
            <a:off x="5759811" y="1196752"/>
            <a:ext cx="3163691" cy="208823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zytkownik\Desktop\13715525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83868" y="1916832"/>
            <a:ext cx="2268252" cy="151216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466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Implementacja technologii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226058" y="1609727"/>
            <a:ext cx="6059016" cy="441156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MEW Słup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000" dirty="0"/>
              <a:t>Nowa indywidualnie zaprojektowana turbina </a:t>
            </a:r>
          </a:p>
          <a:p>
            <a:pPr marL="0" indent="0" defTabSz="540000">
              <a:buNone/>
            </a:pPr>
            <a:r>
              <a:rPr lang="pl-PL" sz="2000" dirty="0"/>
              <a:t>	</a:t>
            </a:r>
            <a:r>
              <a:rPr lang="pl-PL" sz="2000" dirty="0" smtClean="0"/>
              <a:t>typu </a:t>
            </a:r>
            <a:r>
              <a:rPr lang="pl-PL" sz="2000" dirty="0" err="1"/>
              <a:t>Semi</a:t>
            </a:r>
            <a:r>
              <a:rPr lang="pl-PL" sz="2000" dirty="0"/>
              <a:t>-Kaplan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/>
              <a:t>Adaptacja turbozespołu do istniejącego budynku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/>
              <a:t>Instalacja turbiny bez zmian budowlanych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/>
              <a:t>Poprawa warunków BHP – projekt i wykonanie nowych pomostów technologicznych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altLang="pl-PL" sz="2000" b="1" dirty="0"/>
              <a:t>Zastosowanie </a:t>
            </a:r>
            <a:r>
              <a:rPr lang="pl-PL" altLang="pl-PL" sz="2000" b="1" dirty="0" smtClean="0"/>
              <a:t>automatyki wraz z systemem powiadamiania  </a:t>
            </a:r>
            <a:endParaRPr lang="pl-PL" altLang="pl-PL" sz="2000" b="1" dirty="0"/>
          </a:p>
        </p:txBody>
      </p:sp>
      <p:pic>
        <p:nvPicPr>
          <p:cNvPr id="2051" name="Picture 3" descr="Z:\Wymiana\Praktykant\WWW\Moje\7. Słup OK\Zdjęcia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1494310"/>
            <a:ext cx="2909459" cy="4248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Projekty\2014080119_EW SŁUP\02 Dane wejściowe\Zdjęcia 17.02.2015\Zdjęcie0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551" t="3350" r="14691" b="11990"/>
          <a:stretch/>
        </p:blipFill>
        <p:spPr bwMode="auto">
          <a:xfrm>
            <a:off x="3059832" y="1494310"/>
            <a:ext cx="2664296" cy="230500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zytkownik\Desktop\url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598" t="12803" r="10732" b="34967"/>
          <a:stretch/>
        </p:blipFill>
        <p:spPr bwMode="auto">
          <a:xfrm>
            <a:off x="5448233" y="6093020"/>
            <a:ext cx="1948499" cy="5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886450"/>
              </p:ext>
            </p:extLst>
          </p:nvPr>
        </p:nvGraphicFramePr>
        <p:xfrm>
          <a:off x="611560" y="2348880"/>
          <a:ext cx="2232248" cy="110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</a:tblGrid>
              <a:tr h="36520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Turbina 1</a:t>
                      </a:r>
                      <a:endParaRPr lang="pl-PL" dirty="0"/>
                    </a:p>
                  </a:txBody>
                  <a:tcPr/>
                </a:tc>
              </a:tr>
              <a:tr h="37027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 = 500 mm</a:t>
                      </a:r>
                      <a:endParaRPr lang="pl-PL" dirty="0"/>
                    </a:p>
                  </a:txBody>
                  <a:tcPr/>
                </a:tc>
              </a:tr>
              <a:tr h="37027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 = 132 kW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71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 </a:t>
            </a:r>
            <a:r>
              <a:rPr lang="pl-PL" dirty="0"/>
              <a:t>System odzysku energii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Picture 2" descr="Z:\Grafiki, animacje, reklamy,WWW\tła - woda\woda\4968503706_5a6ef253c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7" y="1412775"/>
            <a:ext cx="6984777" cy="3979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82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966986" cy="864096"/>
          </a:xfrm>
        </p:spPr>
        <p:txBody>
          <a:bodyPr>
            <a:no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System odzysku energii</a:t>
            </a:r>
            <a:br>
              <a:rPr lang="pl-PL" sz="3200" dirty="0"/>
            </a:br>
            <a:r>
              <a:rPr lang="pl-PL" sz="3200" dirty="0" smtClean="0"/>
              <a:t>możliwości implementacji technologii</a:t>
            </a:r>
            <a:br>
              <a:rPr lang="pl-PL" sz="3200" dirty="0" smtClean="0"/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7"/>
            <a:ext cx="8229600" cy="345638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Turbiny wodne – jako część</a:t>
            </a:r>
          </a:p>
          <a:p>
            <a:pPr marL="0" indent="0">
              <a:buNone/>
            </a:pPr>
            <a:r>
              <a:rPr lang="pl-PL" sz="2800" dirty="0"/>
              <a:t>	</a:t>
            </a:r>
            <a:r>
              <a:rPr lang="pl-PL" sz="2800" dirty="0" smtClean="0"/>
              <a:t>Systemu Odzysku Energii: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 smtClean="0"/>
              <a:t>Oczyszczalnie ścieków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Kanały wodne zasilające miasta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Procesy technologiczne w przemyśle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Procesy technologiczne w konwencjonalnych elektrowniach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Stacje redukcyjne – redukcja ciśnienia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6" name="Picture 2" descr="http://www.pawelsuder.pl/wp-content/uploads/2009/01/elektrownia_skawina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92124" y="4662100"/>
            <a:ext cx="1830114" cy="12685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ocdn.eu/images/pulscms/N2M7MDQsMCwyMywzZTgsMjMyOzA2LDMyMCwxYzI_/4c0c4331bbefe7a6d73c24e5bef10de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745765"/>
            <a:ext cx="1872208" cy="11639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zytkownik\Desktop\Pompownia_wielun_miejska_oczyszczalnia_scieków_I_hala_pom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99844" y="4724803"/>
            <a:ext cx="1654068" cy="120583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4.ytimg.com/vi/6OILPhd0O-8/hq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4771"/>
          <a:stretch/>
        </p:blipFill>
        <p:spPr bwMode="auto">
          <a:xfrm>
            <a:off x="4788024" y="4673100"/>
            <a:ext cx="1655819" cy="12575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336704" cy="1152128"/>
          </a:xfrm>
        </p:spPr>
        <p:txBody>
          <a:bodyPr/>
          <a:lstStyle/>
          <a:p>
            <a:r>
              <a:rPr lang="pl-PL" dirty="0" smtClean="0"/>
              <a:t>Park maszynowy</a:t>
            </a: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15616" y="1348405"/>
            <a:ext cx="3213454" cy="1938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930868" y="1246881"/>
            <a:ext cx="3314582" cy="203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3366051"/>
            <a:ext cx="3765856" cy="271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3286579"/>
            <a:ext cx="3744416" cy="28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50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System odzysku energii </a:t>
            </a:r>
            <a:br>
              <a:rPr lang="pl-PL" dirty="0"/>
            </a:br>
            <a:r>
              <a:rPr lang="pl-PL" dirty="0"/>
              <a:t>w oczyszczalniach ścieków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146" y="1484784"/>
            <a:ext cx="8229600" cy="4133055"/>
          </a:xfrm>
        </p:spPr>
        <p:txBody>
          <a:bodyPr/>
          <a:lstStyle/>
          <a:p>
            <a:pPr marL="0" indent="0" algn="just">
              <a:buNone/>
            </a:pPr>
            <a:endParaRPr lang="pl-PL" sz="1800" dirty="0"/>
          </a:p>
          <a:p>
            <a:pPr marL="0" indent="0" algn="ctr">
              <a:buNone/>
            </a:pPr>
            <a:r>
              <a:rPr lang="pl-PL" dirty="0"/>
              <a:t>Możliwości produkcji energii elektrycznej przy wykorzystaniu małej elektrowni wodnej w oczyszczalniach </a:t>
            </a:r>
            <a:r>
              <a:rPr lang="pl-PL" dirty="0" smtClean="0"/>
              <a:t>ścieków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6146" name="Picture 2" descr="http://www.mpwik.com.pl/img/original/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4477" y="3645024"/>
            <a:ext cx="3298600" cy="21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ocdn.eu/images/pulscms/N2M7MDQsMCwyMywzZTgsMjMyOzA2LDMyMCwxYzI_/4c0c4331bbefe7a6d73c24e5bef10d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16946" y="3593976"/>
            <a:ext cx="3968441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2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załka zawracania 15"/>
          <p:cNvSpPr/>
          <p:nvPr/>
        </p:nvSpPr>
        <p:spPr>
          <a:xfrm rot="16200000">
            <a:off x="2894460" y="-1196748"/>
            <a:ext cx="3417444" cy="8748466"/>
          </a:xfrm>
          <a:prstGeom prst="uturnArrow">
            <a:avLst>
              <a:gd name="adj1" fmla="val 23315"/>
              <a:gd name="adj2" fmla="val 25000"/>
              <a:gd name="adj3" fmla="val 21359"/>
              <a:gd name="adj4" fmla="val 43750"/>
              <a:gd name="adj5" fmla="val 98188"/>
            </a:avLst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1152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Odzysk energii                 w oczyszczalniach ścieków</a:t>
            </a:r>
            <a:endParaRPr lang="pl-PL" dirty="0"/>
          </a:p>
        </p:txBody>
      </p:sp>
      <p:sp>
        <p:nvSpPr>
          <p:cNvPr id="24" name="Nawias klamrowy otwierający 23"/>
          <p:cNvSpPr/>
          <p:nvPr/>
        </p:nvSpPr>
        <p:spPr>
          <a:xfrm rot="16200000">
            <a:off x="4585428" y="1469679"/>
            <a:ext cx="288568" cy="787048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2979432" y="5623798"/>
            <a:ext cx="3500559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>
                <a:solidFill>
                  <a:schemeClr val="tx1"/>
                </a:solidFill>
              </a:rPr>
              <a:t>Energia zrzutu ścieków oczyszczonych</a:t>
            </a:r>
            <a:endParaRPr lang="pl-PL" sz="1200" dirty="0">
              <a:solidFill>
                <a:schemeClr val="tx1"/>
              </a:solidFill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29" name="Picture 13" descr="http://www.ksb.com/linkableblob/ksb-pl/147966-1904/lightboxLs/KSB-Pumpe_RDLO-lightbox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10" r="14251"/>
          <a:stretch/>
        </p:blipFill>
        <p:spPr bwMode="auto">
          <a:xfrm>
            <a:off x="4012101" y="3594329"/>
            <a:ext cx="1513781" cy="140269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4327709" y="5053946"/>
            <a:ext cx="1008112" cy="20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Pompowanie</a:t>
            </a:r>
            <a:endParaRPr lang="pl-PL" sz="1050" dirty="0"/>
          </a:p>
        </p:txBody>
      </p:sp>
      <p:pic>
        <p:nvPicPr>
          <p:cNvPr id="31" name="Picture 4" descr="http://euroinfrastructure.eu/wp-content/uploads/2012/07/kanalizacja-04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7688" y="3594330"/>
            <a:ext cx="1795128" cy="140269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rostokąt 31"/>
          <p:cNvSpPr/>
          <p:nvPr/>
        </p:nvSpPr>
        <p:spPr>
          <a:xfrm>
            <a:off x="1924538" y="5079497"/>
            <a:ext cx="1368152" cy="213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Oczyszczanie ścieków</a:t>
            </a:r>
          </a:p>
        </p:txBody>
      </p:sp>
      <p:pic>
        <p:nvPicPr>
          <p:cNvPr id="33" name="Picture 2" descr="http://krzeszowiceone.pl/files/kanalizacja-01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24" r="14519"/>
          <a:stretch/>
        </p:blipFill>
        <p:spPr bwMode="auto">
          <a:xfrm>
            <a:off x="6100237" y="3594331"/>
            <a:ext cx="1583103" cy="140269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rostokąt 33"/>
          <p:cNvSpPr/>
          <p:nvPr/>
        </p:nvSpPr>
        <p:spPr>
          <a:xfrm>
            <a:off x="6353149" y="5095038"/>
            <a:ext cx="1086806" cy="165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Kanalizacja</a:t>
            </a:r>
            <a:endParaRPr lang="pl-PL" sz="1050" dirty="0"/>
          </a:p>
        </p:txBody>
      </p:sp>
      <p:pic>
        <p:nvPicPr>
          <p:cNvPr id="41" name="Picture 9" descr="C:\Users\maciek\Desktop\Oława_(rzeka)_w_Oławi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237" y="1693396"/>
            <a:ext cx="1583104" cy="12803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Prostokąt 41"/>
          <p:cNvSpPr/>
          <p:nvPr/>
        </p:nvSpPr>
        <p:spPr>
          <a:xfrm>
            <a:off x="6213012" y="3100839"/>
            <a:ext cx="1367080" cy="209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Woda rzeka/zbiornik</a:t>
            </a:r>
            <a:endParaRPr lang="pl-PL" sz="1050" dirty="0"/>
          </a:p>
        </p:txBody>
      </p:sp>
      <p:pic>
        <p:nvPicPr>
          <p:cNvPr id="43" name="Picture 2" descr="Z:\Projekty\2013070037_Szklarska II\02 Dane wejsciowe\Zdjęcia\31.08.2014AT\P8311466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7788" r="39929"/>
          <a:stretch/>
        </p:blipFill>
        <p:spPr bwMode="auto">
          <a:xfrm>
            <a:off x="1747054" y="1693396"/>
            <a:ext cx="1795128" cy="12803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1996546" y="3071433"/>
            <a:ext cx="1296144" cy="21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Spływ rurociągiem</a:t>
            </a:r>
            <a:endParaRPr lang="pl-PL" sz="1050" dirty="0"/>
          </a:p>
        </p:txBody>
      </p:sp>
      <p:pic>
        <p:nvPicPr>
          <p:cNvPr id="45" name="Picture 4" descr="C:\Users\maciek\Desktop\toruń.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46"/>
          <a:stretch/>
        </p:blipFill>
        <p:spPr bwMode="auto">
          <a:xfrm>
            <a:off x="4012101" y="1693396"/>
            <a:ext cx="1513781" cy="12803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Prostokąt 45"/>
          <p:cNvSpPr/>
          <p:nvPr/>
        </p:nvSpPr>
        <p:spPr>
          <a:xfrm>
            <a:off x="4064901" y="3098481"/>
            <a:ext cx="1408180" cy="21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Turbina HYDROERGIA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xmlns="" val="405523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771800" y="404664"/>
            <a:ext cx="5047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Odzysku Energii</a:t>
            </a:r>
            <a:endParaRPr lang="pl-PL" sz="36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115616" y="1196752"/>
            <a:ext cx="7684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pl-PL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oncepcja </a:t>
            </a:r>
            <a:r>
              <a:rPr lang="pl-PL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pl-PL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 Odzysku Energii jako MEW</a:t>
            </a:r>
            <a:endParaRPr lang="pl-PL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4" descr="http://www.happyendpl.pl/gallery/3_49834/uwaga-energia-elektryczna-folia-15szt-w-arkuszu-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19755" y="4663995"/>
            <a:ext cx="1008678" cy="1008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Prostokąt 10"/>
          <p:cNvSpPr/>
          <p:nvPr/>
        </p:nvSpPr>
        <p:spPr>
          <a:xfrm>
            <a:off x="6312356" y="4526955"/>
            <a:ext cx="1773865" cy="5271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Sprzedaż energii do sieci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6338996" y="5211463"/>
            <a:ext cx="1773865" cy="5713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Na potrzeby własne</a:t>
            </a:r>
            <a:endParaRPr lang="pl-PL" dirty="0"/>
          </a:p>
        </p:txBody>
      </p:sp>
      <p:pic>
        <p:nvPicPr>
          <p:cNvPr id="13" name="Picture 2" descr="C:\Users\uzytkownik\Desktop\toruń.20L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17298" y="4606910"/>
            <a:ext cx="1595801" cy="1277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Strzałka w prawo z wcięciem 13"/>
          <p:cNvSpPr/>
          <p:nvPr/>
        </p:nvSpPr>
        <p:spPr>
          <a:xfrm>
            <a:off x="3870710" y="5138859"/>
            <a:ext cx="425728" cy="21304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prawo z wcięciem 14"/>
          <p:cNvSpPr/>
          <p:nvPr/>
        </p:nvSpPr>
        <p:spPr>
          <a:xfrm rot="20158642">
            <a:off x="5544481" y="4792096"/>
            <a:ext cx="665453" cy="213044"/>
          </a:xfrm>
          <a:prstGeom prst="notchedRightArrow">
            <a:avLst>
              <a:gd name="adj1" fmla="val 50000"/>
              <a:gd name="adj2" fmla="val 70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prawo z wcięciem 15"/>
          <p:cNvSpPr/>
          <p:nvPr/>
        </p:nvSpPr>
        <p:spPr>
          <a:xfrm rot="636136">
            <a:off x="5578474" y="5334267"/>
            <a:ext cx="665453" cy="213044"/>
          </a:xfrm>
          <a:prstGeom prst="notchedRightArrow">
            <a:avLst>
              <a:gd name="adj1" fmla="val 50000"/>
              <a:gd name="adj2" fmla="val 70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3185" t="10588" r="7045" b="13742"/>
          <a:stretch/>
        </p:blipFill>
        <p:spPr bwMode="auto">
          <a:xfrm>
            <a:off x="927367" y="1802423"/>
            <a:ext cx="7185494" cy="2225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trzałka w górę i w dół 16"/>
          <p:cNvSpPr/>
          <p:nvPr/>
        </p:nvSpPr>
        <p:spPr>
          <a:xfrm>
            <a:off x="2466275" y="3789999"/>
            <a:ext cx="289950" cy="7369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880416" y="3405685"/>
            <a:ext cx="576064" cy="1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>
                <a:solidFill>
                  <a:schemeClr val="tx1"/>
                </a:solidFill>
              </a:rPr>
              <a:t>Rzeka</a:t>
            </a: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294644" y="2764547"/>
            <a:ext cx="1020581" cy="20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>
                <a:solidFill>
                  <a:schemeClr val="tx1"/>
                </a:solidFill>
              </a:rPr>
              <a:t>Budynek MEW</a:t>
            </a: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4296438" y="2620352"/>
            <a:ext cx="766140" cy="146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>
                <a:solidFill>
                  <a:schemeClr val="tx1"/>
                </a:solidFill>
              </a:rPr>
              <a:t>Rurociąg</a:t>
            </a: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6702871" y="1851351"/>
            <a:ext cx="1383350" cy="130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dirty="0" smtClean="0">
                <a:solidFill>
                  <a:schemeClr val="tx1"/>
                </a:solidFill>
              </a:rPr>
              <a:t>Zbiornik - osadnik</a:t>
            </a: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 rot="16200000">
            <a:off x="1200268" y="3069701"/>
            <a:ext cx="1057855" cy="232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7m spadu</a:t>
            </a:r>
            <a:endParaRPr lang="pl-PL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6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załka zawracania 8"/>
          <p:cNvSpPr/>
          <p:nvPr/>
        </p:nvSpPr>
        <p:spPr>
          <a:xfrm rot="16200000">
            <a:off x="2894460" y="-1158726"/>
            <a:ext cx="3417444" cy="8748466"/>
          </a:xfrm>
          <a:prstGeom prst="uturnArrow">
            <a:avLst>
              <a:gd name="adj1" fmla="val 23315"/>
              <a:gd name="adj2" fmla="val 25000"/>
              <a:gd name="adj3" fmla="val 21981"/>
              <a:gd name="adj4" fmla="val 43329"/>
              <a:gd name="adj5" fmla="val 97074"/>
            </a:avLst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39175" y="156729"/>
            <a:ext cx="6419056" cy="1152128"/>
          </a:xfrm>
        </p:spPr>
        <p:txBody>
          <a:bodyPr>
            <a:noAutofit/>
          </a:bodyPr>
          <a:lstStyle/>
          <a:p>
            <a:r>
              <a:rPr lang="pl-PL" sz="3200" dirty="0" smtClean="0"/>
              <a:t>Odzysk energii w zakładach przemysłowych/energetycznych</a:t>
            </a:r>
            <a:endParaRPr lang="pl-PL" sz="3200" dirty="0"/>
          </a:p>
        </p:txBody>
      </p:sp>
      <p:sp>
        <p:nvSpPr>
          <p:cNvPr id="5" name="AutoShape 2" descr="https://upload.wikimedia.org/wikipedia/commons/9/9e/O%C5%82awa_(rzeka)_w_O%C5%82aw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https://upload.wikimedia.org/wikipedia/commons/9/9e/O%C5%82awa_(rzeka)_w_O%C5%82awi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https://upload.wikimedia.org/wikipedia/commons/9/9e/O%C5%82awa_(rzeka)_w_O%C5%82awi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8" descr="https://upload.wikimedia.org/wikipedia/commons/9/9e/O%C5%82awa_(rzeka)_w_O%C5%82awie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4035750" y="5068862"/>
            <a:ext cx="952523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Pompowanie</a:t>
            </a:r>
            <a:endParaRPr lang="pl-PL" sz="1050" dirty="0"/>
          </a:p>
        </p:txBody>
      </p:sp>
      <p:sp>
        <p:nvSpPr>
          <p:cNvPr id="17" name="Prostokąt 16"/>
          <p:cNvSpPr/>
          <p:nvPr/>
        </p:nvSpPr>
        <p:spPr>
          <a:xfrm>
            <a:off x="1703748" y="5039754"/>
            <a:ext cx="1422177" cy="274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Proces technologiczny</a:t>
            </a:r>
            <a:endParaRPr lang="pl-PL" sz="1050" dirty="0"/>
          </a:p>
        </p:txBody>
      </p:sp>
      <p:sp>
        <p:nvSpPr>
          <p:cNvPr id="3" name="Nawias klamrowy otwierający 2"/>
          <p:cNvSpPr/>
          <p:nvPr/>
        </p:nvSpPr>
        <p:spPr>
          <a:xfrm rot="16200000">
            <a:off x="4611894" y="1395086"/>
            <a:ext cx="288568" cy="787048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3005898" y="5549205"/>
            <a:ext cx="3500559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>
                <a:solidFill>
                  <a:schemeClr val="tx1"/>
                </a:solidFill>
              </a:rPr>
              <a:t>Energia zrzutu wód chłodniczych/technologicznych</a:t>
            </a:r>
            <a:endParaRPr lang="pl-PL" sz="1200" dirty="0">
              <a:solidFill>
                <a:schemeClr val="tx1"/>
              </a:solidFill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34" name="Picture 13" descr="http://www.ksb.com/linkableblob/ksb-pl/147966-1904/lightboxLs/KSB-Pumpe_RDLO-lightbox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10" r="14251"/>
          <a:stretch/>
        </p:blipFill>
        <p:spPr bwMode="auto">
          <a:xfrm>
            <a:off x="3807079" y="3710086"/>
            <a:ext cx="1259966" cy="126878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Z:\Projekty\2013070037_Szklarska II\02 Dane wejsciowe\Zdjęcia\31.08.2014AT\P831146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7788" r="39929"/>
          <a:stretch/>
        </p:blipFill>
        <p:spPr bwMode="auto">
          <a:xfrm>
            <a:off x="1580289" y="1474026"/>
            <a:ext cx="1795128" cy="150565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rostokąt 37"/>
          <p:cNvSpPr/>
          <p:nvPr/>
        </p:nvSpPr>
        <p:spPr>
          <a:xfrm>
            <a:off x="1829781" y="3035830"/>
            <a:ext cx="1296144" cy="21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Spływ rurociągiem</a:t>
            </a:r>
            <a:endParaRPr lang="pl-PL" sz="1050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417" y="1463922"/>
            <a:ext cx="1794739" cy="143998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Prostokąt 42"/>
          <p:cNvSpPr/>
          <p:nvPr/>
        </p:nvSpPr>
        <p:spPr>
          <a:xfrm>
            <a:off x="6370651" y="3021841"/>
            <a:ext cx="90827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Zrzut wody</a:t>
            </a:r>
            <a:endParaRPr lang="pl-PL" sz="1050" dirty="0"/>
          </a:p>
        </p:txBody>
      </p:sp>
      <p:sp>
        <p:nvSpPr>
          <p:cNvPr id="47" name="Prostokąt 46"/>
          <p:cNvSpPr/>
          <p:nvPr/>
        </p:nvSpPr>
        <p:spPr>
          <a:xfrm>
            <a:off x="7463479" y="5051743"/>
            <a:ext cx="1332684" cy="23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Woda rzeka/zbiornik</a:t>
            </a:r>
            <a:endParaRPr lang="pl-PL" sz="1050" dirty="0"/>
          </a:p>
        </p:txBody>
      </p:sp>
      <p:pic>
        <p:nvPicPr>
          <p:cNvPr id="52" name="Picture 9" descr="C:\Users\maciek\Desktop\Oława_(rzeka)_w_Oławi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921" y="3710086"/>
            <a:ext cx="1701801" cy="126879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http://karlowickadolina.pl/wp-content/uploads/2014/04/wlot-wody-na-turbin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09" t="31328" r="52181" b="36641"/>
          <a:stretch/>
        </p:blipFill>
        <p:spPr bwMode="auto">
          <a:xfrm>
            <a:off x="5443930" y="3710087"/>
            <a:ext cx="1512168" cy="126878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Prostokąt 53"/>
          <p:cNvSpPr/>
          <p:nvPr/>
        </p:nvSpPr>
        <p:spPr>
          <a:xfrm>
            <a:off x="5613351" y="5041390"/>
            <a:ext cx="1008112" cy="250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Ujęcie wody</a:t>
            </a:r>
            <a:endParaRPr lang="pl-PL" sz="1050" dirty="0"/>
          </a:p>
        </p:txBody>
      </p:sp>
      <p:pic>
        <p:nvPicPr>
          <p:cNvPr id="56" name="Picture 2" descr="http://www.idealwater.pl/idealwater/userfiles/image/Untitled%2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715" y="3710087"/>
            <a:ext cx="1820702" cy="126878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Prostokąt 63"/>
          <p:cNvSpPr/>
          <p:nvPr/>
        </p:nvSpPr>
        <p:spPr>
          <a:xfrm>
            <a:off x="4035750" y="3025762"/>
            <a:ext cx="1408180" cy="21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 smtClean="0"/>
              <a:t>Turbina HYDROERGIA</a:t>
            </a:r>
            <a:endParaRPr lang="pl-PL" sz="1050" dirty="0"/>
          </a:p>
        </p:txBody>
      </p:sp>
      <p:pic>
        <p:nvPicPr>
          <p:cNvPr id="65" name="Picture 2" descr="C:\Users\uzytkownik\Desktop\toruń.20L2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7079" y="1474027"/>
            <a:ext cx="1865522" cy="149352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013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System Odzysku </a:t>
            </a:r>
            <a:r>
              <a:rPr lang="pl-PL" dirty="0"/>
              <a:t>E</a:t>
            </a:r>
            <a:r>
              <a:rPr lang="pl-PL" dirty="0" smtClean="0"/>
              <a:t>nergii    wg </a:t>
            </a:r>
            <a:r>
              <a:rPr lang="pl-PL" dirty="0" err="1" smtClean="0"/>
              <a:t>Hydroergii</a:t>
            </a:r>
            <a:r>
              <a:rPr lang="pl-PL" dirty="0" smtClean="0"/>
              <a:t> - korzyści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916833"/>
            <a:ext cx="8229600" cy="4343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Korzyści bezpośrednie: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Zyski pieniężne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Poprawa bilansu </a:t>
            </a:r>
            <a:r>
              <a:rPr lang="pl-PL" sz="2400" dirty="0" smtClean="0"/>
              <a:t>energetycznego</a:t>
            </a:r>
          </a:p>
          <a:p>
            <a:pPr marL="457200" lvl="1" indent="0">
              <a:buNone/>
            </a:pPr>
            <a:r>
              <a:rPr lang="pl-PL" sz="2400" dirty="0" smtClean="0"/>
              <a:t>	przedsiębiorstwa</a:t>
            </a:r>
            <a:endParaRPr lang="pl-PL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/>
              <a:t>Zwiększenie stopnia niezależności </a:t>
            </a:r>
            <a:r>
              <a:rPr lang="pl-PL" sz="2400" dirty="0" smtClean="0"/>
              <a:t>energetycznej</a:t>
            </a:r>
          </a:p>
          <a:p>
            <a:pPr marL="457200" lvl="1" indent="0">
              <a:buNone/>
            </a:pPr>
            <a:r>
              <a:rPr lang="pl-PL" sz="2400" dirty="0"/>
              <a:t>	</a:t>
            </a:r>
            <a:r>
              <a:rPr lang="pl-PL" sz="2400" dirty="0" smtClean="0"/>
              <a:t>przedsiębiorstwa</a:t>
            </a:r>
            <a:endParaRPr lang="pl-PL" sz="2400" dirty="0"/>
          </a:p>
          <a:p>
            <a:pPr marL="457200" lvl="1" indent="0">
              <a:buNone/>
            </a:pPr>
            <a:endParaRPr lang="pl-PL" sz="1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Dodatkowe korzyści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Ekologia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Prestiż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dirty="0" smtClean="0"/>
              <a:t>Wykorzystanie bogatego potencjału energetycznego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6726" t="19841"/>
          <a:stretch/>
        </p:blipFill>
        <p:spPr>
          <a:xfrm>
            <a:off x="6012160" y="1601818"/>
            <a:ext cx="2547085" cy="1623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zytkownik\Desktop\toruń.20L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33056"/>
            <a:ext cx="1888805" cy="1512168"/>
          </a:xfrm>
          <a:prstGeom prst="snip2DiagRect">
            <a:avLst>
              <a:gd name="adj1" fmla="val 190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7657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348" y="188640"/>
            <a:ext cx="7128792" cy="1152128"/>
          </a:xfrm>
        </p:spPr>
        <p:txBody>
          <a:bodyPr>
            <a:normAutofit/>
          </a:bodyPr>
          <a:lstStyle/>
          <a:p>
            <a:r>
              <a:rPr lang="pl-PL" dirty="0"/>
              <a:t>4</a:t>
            </a:r>
            <a:r>
              <a:rPr lang="pl-PL" dirty="0" smtClean="0"/>
              <a:t>. Oferta wyposażenia MEW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026" name="Picture 2" descr="Z:\Projekty 2015\20150511_172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96452" y="1772816"/>
            <a:ext cx="6327198" cy="37444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721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405528" y="1215493"/>
            <a:ext cx="690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/>
              <a:t>Standardowa technologia </a:t>
            </a:r>
            <a:r>
              <a:rPr lang="pl-PL" sz="2000" b="1" dirty="0"/>
              <a:t>wykonania rur ssących - standardowa</a:t>
            </a:r>
          </a:p>
        </p:txBody>
      </p:sp>
      <p:pic>
        <p:nvPicPr>
          <p:cNvPr id="6146" name="Picture 2" descr="Z:\Projekty\2012020001_Wiechlice\07 Produkcja montaż podwykonawcy\Zdjęcia z budowy\Rura ssąca\P10202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743594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Projekty\2012020001_Wiechlice\07 Produkcja montaż podwykonawcy\Zdjęcia z budowy\Rura ssąca\P1020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2608" y="1753224"/>
            <a:ext cx="2769094" cy="19442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Projekty\2012020001_Wiechlice\07 Produkcja montaż podwykonawcy\Zdjęcia z budowy\Rura ssąca\P10203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56177" y="1752590"/>
            <a:ext cx="2736303" cy="19442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37569" y="3933056"/>
            <a:ext cx="537044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d</a:t>
            </a:r>
            <a:r>
              <a:rPr lang="pl-PL" sz="2000" dirty="0" smtClean="0">
                <a:solidFill>
                  <a:schemeClr val="tx2"/>
                </a:solidFill>
              </a:rPr>
              <a:t>uża masa</a:t>
            </a:r>
            <a:endParaRPr lang="pl-PL" sz="2000" dirty="0">
              <a:solidFill>
                <a:schemeClr val="tx2"/>
              </a:solidFill>
            </a:endParaRPr>
          </a:p>
          <a:p>
            <a:pPr marL="17145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d</a:t>
            </a:r>
            <a:r>
              <a:rPr lang="pl-PL" sz="2000" dirty="0" smtClean="0">
                <a:solidFill>
                  <a:schemeClr val="tx2"/>
                </a:solidFill>
              </a:rPr>
              <a:t>rogie rozwiązanie</a:t>
            </a:r>
            <a:endParaRPr lang="pl-PL" sz="2000" dirty="0">
              <a:solidFill>
                <a:schemeClr val="tx2"/>
              </a:solidFill>
            </a:endParaRPr>
          </a:p>
          <a:p>
            <a:pPr marL="17145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tx2"/>
                </a:solidFill>
              </a:rPr>
              <a:t>czasochłonny i trudny proces produkcji </a:t>
            </a:r>
            <a:endParaRPr lang="pl-PL" sz="2000" dirty="0">
              <a:solidFill>
                <a:schemeClr val="tx2"/>
              </a:solidFill>
            </a:endParaRPr>
          </a:p>
          <a:p>
            <a:pPr marL="17145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d</a:t>
            </a:r>
            <a:r>
              <a:rPr lang="pl-PL" sz="2000" dirty="0" smtClean="0">
                <a:solidFill>
                  <a:schemeClr val="tx2"/>
                </a:solidFill>
              </a:rPr>
              <a:t>rogi transport</a:t>
            </a:r>
            <a:endParaRPr lang="pl-PL" sz="2000" dirty="0">
              <a:solidFill>
                <a:schemeClr val="tx2"/>
              </a:solidFill>
            </a:endParaRPr>
          </a:p>
          <a:p>
            <a:pPr marL="17145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t</a:t>
            </a:r>
            <a:r>
              <a:rPr lang="pl-PL" sz="2000" dirty="0" smtClean="0">
                <a:solidFill>
                  <a:schemeClr val="tx2"/>
                </a:solidFill>
              </a:rPr>
              <a:t>rudność odwzorowania wymaganej geometrii</a:t>
            </a:r>
            <a:endParaRPr lang="pl-PL" sz="2000" dirty="0">
              <a:solidFill>
                <a:schemeClr val="tx2"/>
              </a:solidFill>
            </a:endParaRPr>
          </a:p>
          <a:p>
            <a:pPr algn="ctr"/>
            <a:endParaRPr lang="pl-PL" sz="2000" dirty="0">
              <a:solidFill>
                <a:schemeClr val="tx2"/>
              </a:solidFill>
            </a:endParaRPr>
          </a:p>
          <a:p>
            <a:pPr algn="ctr"/>
            <a:endParaRPr lang="pl-PL" dirty="0" smtClean="0"/>
          </a:p>
        </p:txBody>
      </p:sp>
      <p:sp>
        <p:nvSpPr>
          <p:cNvPr id="9" name="Prostokąt 8"/>
          <p:cNvSpPr/>
          <p:nvPr/>
        </p:nvSpPr>
        <p:spPr>
          <a:xfrm>
            <a:off x="1619672" y="116632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Rury ssące</a:t>
            </a:r>
            <a:endParaRPr lang="pl-PL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92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971600" y="978426"/>
            <a:ext cx="766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Specjalna technologia </a:t>
            </a:r>
            <a:r>
              <a:rPr lang="pl-PL" sz="2000" b="1" dirty="0"/>
              <a:t>wykonania rur ssących – </a:t>
            </a:r>
            <a:endParaRPr lang="pl-PL" sz="2000" b="1" dirty="0" smtClean="0"/>
          </a:p>
          <a:p>
            <a:pPr algn="ctr"/>
            <a:r>
              <a:rPr lang="pl-PL" sz="2000" b="1" dirty="0" smtClean="0"/>
              <a:t>innowacyjna </a:t>
            </a:r>
            <a:r>
              <a:rPr lang="pl-PL" sz="2000" b="1" dirty="0"/>
              <a:t>metoda </a:t>
            </a:r>
            <a:r>
              <a:rPr lang="pl-PL" sz="2000" b="1" dirty="0" err="1" smtClean="0"/>
              <a:t>Hydroergii</a:t>
            </a:r>
            <a:r>
              <a:rPr lang="pl-PL" sz="2000" b="1" dirty="0" smtClean="0"/>
              <a:t> wykonania z twardego styropianu</a:t>
            </a:r>
            <a:endParaRPr lang="pl-PL" sz="1600" b="1" dirty="0">
              <a:ea typeface="Calibri"/>
              <a:cs typeface="Times New Roman"/>
            </a:endParaRPr>
          </a:p>
        </p:txBody>
      </p:sp>
      <p:pic>
        <p:nvPicPr>
          <p:cNvPr id="7170" name="Picture 2" descr="Z:\Projekty\2012021502_Witowice 49\Zdjęcia\rura ssąca\DSCN016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6278"/>
          <a:stretch/>
        </p:blipFill>
        <p:spPr bwMode="auto">
          <a:xfrm>
            <a:off x="683568" y="1952386"/>
            <a:ext cx="1980795" cy="187626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Projekty\2012021502_Witowice 49\Zdjęcia\rura ssąca\DSCN01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20171" y="1883081"/>
            <a:ext cx="2772309" cy="195841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62622" y="1847730"/>
            <a:ext cx="2952328" cy="208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trzałka w lewo 5"/>
          <p:cNvSpPr/>
          <p:nvPr/>
        </p:nvSpPr>
        <p:spPr>
          <a:xfrm>
            <a:off x="2483768" y="2733293"/>
            <a:ext cx="476019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lewo 10"/>
          <p:cNvSpPr/>
          <p:nvPr/>
        </p:nvSpPr>
        <p:spPr>
          <a:xfrm rot="10800000">
            <a:off x="5681683" y="2769362"/>
            <a:ext cx="489204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51520" y="3825937"/>
            <a:ext cx="8640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m</a:t>
            </a:r>
            <a:r>
              <a:rPr lang="pl-PL" sz="2000" dirty="0" smtClean="0">
                <a:solidFill>
                  <a:schemeClr val="tx2"/>
                </a:solidFill>
              </a:rPr>
              <a:t>ożliwość zastosowania w istniejących obiektach, bez konieczności ingerencji w konstrukcję budowlaną budynku</a:t>
            </a:r>
          </a:p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tx2"/>
                </a:solidFill>
              </a:rPr>
              <a:t>Wyższa precyzja wykonania i odwzorowania kształtu</a:t>
            </a:r>
          </a:p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p</a:t>
            </a:r>
            <a:r>
              <a:rPr lang="pl-PL" sz="2000" dirty="0" smtClean="0">
                <a:solidFill>
                  <a:schemeClr val="tx2"/>
                </a:solidFill>
              </a:rPr>
              <a:t>rosty proces obróbki i wykonania</a:t>
            </a:r>
            <a:endParaRPr lang="pl-PL" sz="2000" dirty="0">
              <a:solidFill>
                <a:schemeClr val="tx2"/>
              </a:solidFill>
            </a:endParaRPr>
          </a:p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tx2"/>
                </a:solidFill>
              </a:rPr>
              <a:t>ł</a:t>
            </a:r>
            <a:r>
              <a:rPr lang="pl-PL" sz="2000" dirty="0" smtClean="0">
                <a:solidFill>
                  <a:schemeClr val="tx2"/>
                </a:solidFill>
              </a:rPr>
              <a:t>atwiejszy i tańszy transport</a:t>
            </a:r>
            <a:endParaRPr lang="pl-PL" sz="2000" dirty="0">
              <a:solidFill>
                <a:schemeClr val="tx2"/>
              </a:solidFill>
            </a:endParaRPr>
          </a:p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sz="2000" dirty="0" smtClean="0">
                <a:solidFill>
                  <a:schemeClr val="tx2"/>
                </a:solidFill>
              </a:rPr>
              <a:t>Lekka konstrukcja i prosta instalacja </a:t>
            </a:r>
            <a:endParaRPr lang="pl-PL" sz="2000" dirty="0">
              <a:solidFill>
                <a:schemeClr val="tx2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619672" y="116632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Rury ssące</a:t>
            </a:r>
            <a:endParaRPr lang="pl-PL" b="1" dirty="0"/>
          </a:p>
        </p:txBody>
      </p:sp>
      <p:pic>
        <p:nvPicPr>
          <p:cNvPr id="13" name="Picture 2" descr="Z:\Grafiki, animacje, reklamy,WWW\Prezentacje\Innowacyjna koncepcja rur ssących HYDROERGIA\Zdjecia z montażu Rur ssących\3333MG_1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192" y="4318095"/>
            <a:ext cx="2448272" cy="158499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65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619672" y="116632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Rura ssąca</a:t>
            </a:r>
            <a:endParaRPr lang="pl-PL" b="1" dirty="0"/>
          </a:p>
        </p:txBody>
      </p:sp>
      <p:pic>
        <p:nvPicPr>
          <p:cNvPr id="6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1196752"/>
            <a:ext cx="7920880" cy="4830985"/>
          </a:xfrm>
        </p:spPr>
      </p:pic>
      <p:sp>
        <p:nvSpPr>
          <p:cNvPr id="7" name="pole tekstowe 6"/>
          <p:cNvSpPr txBox="1"/>
          <p:nvPr/>
        </p:nvSpPr>
        <p:spPr>
          <a:xfrm>
            <a:off x="2555776" y="764704"/>
            <a:ext cx="465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Porównanie technologii wykonania rur ssących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4136675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3" y="188640"/>
            <a:ext cx="6676349" cy="11521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Czyszczarki mechaniczne </a:t>
            </a:r>
            <a:br>
              <a:rPr lang="pl-PL" dirty="0" smtClean="0"/>
            </a:br>
            <a:r>
              <a:rPr lang="pl-PL" dirty="0" smtClean="0"/>
              <a:t>do krat wlotowych</a:t>
            </a:r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51520" y="1772816"/>
            <a:ext cx="53285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Czyszczarki z systemem </a:t>
            </a:r>
            <a:r>
              <a:rPr lang="pl-PL" sz="2300" dirty="0" smtClean="0">
                <a:solidFill>
                  <a:schemeClr val="tx2"/>
                </a:solidFill>
              </a:rPr>
              <a:t>sterowania:</a:t>
            </a:r>
            <a:endParaRPr lang="pl-PL" sz="2300" dirty="0">
              <a:solidFill>
                <a:schemeClr val="tx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Pneumatycznym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Hydraulicznym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Sterowanie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Czasowe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Różnicą poziomów wody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Radiowo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300" dirty="0">
                <a:solidFill>
                  <a:schemeClr val="tx2"/>
                </a:solidFill>
              </a:rPr>
              <a:t>Kraty wlotowe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300" dirty="0" smtClean="0">
                <a:solidFill>
                  <a:schemeClr val="tx2"/>
                </a:solidFill>
              </a:rPr>
              <a:t>Zadaszenia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300" dirty="0" smtClean="0">
                <a:solidFill>
                  <a:schemeClr val="tx2"/>
                </a:solidFill>
              </a:rPr>
              <a:t>Indywidualny projekt i wykonanie</a:t>
            </a:r>
            <a:endParaRPr lang="pl-PL" sz="23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tx2"/>
              </a:solidFill>
            </a:endParaRPr>
          </a:p>
        </p:txBody>
      </p:sp>
      <p:pic>
        <p:nvPicPr>
          <p:cNvPr id="8" name="Picture 2" descr="Z:\GreenEvo\Formularze zgłoszeniowe do VI Edycji 2015\Zdjęcia czyszczarka\20150211_155537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829" r="19730"/>
          <a:stretch/>
        </p:blipFill>
        <p:spPr bwMode="auto">
          <a:xfrm>
            <a:off x="6359324" y="3351239"/>
            <a:ext cx="2523622" cy="260733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162" t="4238" r="19948"/>
          <a:stretch/>
        </p:blipFill>
        <p:spPr>
          <a:xfrm>
            <a:off x="7621135" y="1316847"/>
            <a:ext cx="1346695" cy="241933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uzytkownik\Desktop\czyszczarka hydraulicz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948" l="4774" r="89931">
                        <a14:backgroundMark x1="25260" y1="36587" x2="25260" y2="36587"/>
                        <a14:backgroundMark x1="25781" y1="33139" x2="25781" y2="33139"/>
                        <a14:backgroundMark x1="55035" y1="45120" x2="55035" y2="45120"/>
                        <a14:backgroundMark x1="18056" y1="58328" x2="18056" y2="58328"/>
                        <a14:backgroundMark x1="16667" y1="63530" x2="16667" y2="63530"/>
                        <a14:backgroundMark x1="17188" y1="68440" x2="17188" y2="68440"/>
                        <a14:backgroundMark x1="21181" y1="65283" x2="21181" y2="65283"/>
                        <a14:backgroundMark x1="21701" y1="70076" x2="21701" y2="70076"/>
                        <a14:backgroundMark x1="22656" y1="60140" x2="22656" y2="60140"/>
                        <a14:backgroundMark x1="21962" y1="53127" x2="21962" y2="53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2235494" cy="332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547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Targi i konferencje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367240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RENEXPO HYDRO Austria - Salzburg, 2015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Misja Ekonomiczna Chile, 2015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/>
              <a:t>Misja Ekonomiczna Bhutan</a:t>
            </a:r>
            <a:r>
              <a:rPr lang="pl-PL" sz="2200" dirty="0" smtClean="0"/>
              <a:t>, 2015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Polska misja Biznesowa na Bałkanach, 2015</a:t>
            </a:r>
          </a:p>
          <a:p>
            <a:pPr marL="0" indent="0">
              <a:buNone/>
            </a:pPr>
            <a:r>
              <a:rPr lang="pl-PL" sz="2200" dirty="0" smtClean="0"/>
              <a:t>     Forum Ekonomiczne w </a:t>
            </a:r>
            <a:r>
              <a:rPr lang="pl-PL" sz="1800" dirty="0" smtClean="0"/>
              <a:t>in Ljubljanie, Zagrzebiu i Belgradzie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Gruzja - Tbilisi, 2014</a:t>
            </a:r>
            <a:endParaRPr lang="pl-P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Forum Biznesowe Polska-Białoruś - Mińsk</a:t>
            </a:r>
            <a:r>
              <a:rPr lang="pl-PL" sz="2200" dirty="0"/>
              <a:t>, </a:t>
            </a:r>
            <a:r>
              <a:rPr lang="pl-PL" sz="2200" dirty="0" smtClean="0"/>
              <a:t>2014</a:t>
            </a:r>
            <a:r>
              <a:rPr lang="pl-PL" sz="2200" dirty="0"/>
              <a:t>;</a:t>
            </a:r>
            <a:r>
              <a:rPr lang="pl-PL" sz="2200" dirty="0" smtClean="0"/>
              <a:t> 2015</a:t>
            </a:r>
            <a:endParaRPr lang="pl-PL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/>
              <a:t>RENEXPO - Poland </a:t>
            </a:r>
            <a:r>
              <a:rPr lang="pl-PL" sz="2200" dirty="0" smtClean="0"/>
              <a:t>– Warszawa, 2012;2013;2014;2015</a:t>
            </a:r>
            <a:endParaRPr lang="pl-PL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smtClean="0"/>
              <a:t>Ukraina - Kijów, </a:t>
            </a:r>
            <a:r>
              <a:rPr lang="pl-PL" sz="2200" dirty="0"/>
              <a:t>2013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/>
              <a:t>Power </a:t>
            </a:r>
            <a:r>
              <a:rPr lang="pl-PL" sz="2200" dirty="0" smtClean="0"/>
              <a:t>Energy, Zagrzeb </a:t>
            </a:r>
            <a:r>
              <a:rPr lang="pl-PL" sz="2200" dirty="0"/>
              <a:t>- </a:t>
            </a:r>
            <a:r>
              <a:rPr lang="pl-PL" sz="2200" dirty="0" smtClean="0"/>
              <a:t>Chorwacja, 2013</a:t>
            </a:r>
            <a:endParaRPr lang="pl-PL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/>
              <a:t>Green </a:t>
            </a:r>
            <a:r>
              <a:rPr lang="pl-PL" sz="2200" dirty="0" smtClean="0"/>
              <a:t>Biz, Wietnam - Hanoi</a:t>
            </a:r>
            <a:r>
              <a:rPr lang="pl-PL" sz="2200" dirty="0"/>
              <a:t>, </a:t>
            </a:r>
            <a:r>
              <a:rPr lang="pl-PL" sz="2200" dirty="0" smtClean="0"/>
              <a:t>2013</a:t>
            </a:r>
            <a:endParaRPr lang="pl-PL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200" dirty="0" err="1" smtClean="0"/>
              <a:t>Hidroenergia</a:t>
            </a:r>
            <a:r>
              <a:rPr lang="pl-PL" sz="2200" dirty="0" smtClean="0"/>
              <a:t> Polska - Wrocław</a:t>
            </a:r>
            <a:r>
              <a:rPr lang="pl-PL" sz="2200" dirty="0"/>
              <a:t>, </a:t>
            </a:r>
            <a:r>
              <a:rPr lang="pl-PL" sz="2200" dirty="0" smtClean="0"/>
              <a:t>2012</a:t>
            </a:r>
          </a:p>
          <a:p>
            <a:pPr marL="0" indent="0">
              <a:buNone/>
            </a:pPr>
            <a:endParaRPr lang="pl-PL" sz="2400" dirty="0"/>
          </a:p>
          <a:p>
            <a:endParaRPr lang="pl-PL" sz="2400" dirty="0"/>
          </a:p>
          <a:p>
            <a:endParaRPr lang="pl-PL" sz="2400" dirty="0" smtClean="0"/>
          </a:p>
          <a:p>
            <a:endParaRPr lang="pl-PL" sz="2400" dirty="0"/>
          </a:p>
        </p:txBody>
      </p:sp>
      <p:pic>
        <p:nvPicPr>
          <p:cNvPr id="3074" name="Picture 2" descr="Z:\Grafiki, animacje, reklamy,WWW\Targi i Konferencje\Wietnam\duże\IMG_09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20691" y="4845044"/>
            <a:ext cx="1724258" cy="10869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1026" name="Picture 2" descr="Z:\GreenEvo\2015\Misja Bhutan październik 2015\Zdjęcia\[000268] - Kopi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8821" b="4730"/>
          <a:stretch/>
        </p:blipFill>
        <p:spPr bwMode="auto">
          <a:xfrm>
            <a:off x="6948264" y="2780928"/>
            <a:ext cx="1983029" cy="138597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GreenEvo\2015\Misja Bałkany wrzesień 2015\Zdjęcia\Zdjęcia na fb\serbia - Kop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051" t="12268" r="8984" b="16549"/>
          <a:stretch/>
        </p:blipFill>
        <p:spPr bwMode="auto">
          <a:xfrm>
            <a:off x="575688" y="4852858"/>
            <a:ext cx="1875675" cy="107911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Grafiki, animacje, reklamy,WWW\Targi i Konferencje\2015 Warszawa - RENEXPO\Zdjęcia Renexpo\100CANON\IMG_2789 - Kop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8264" y="1196753"/>
            <a:ext cx="1944464" cy="13690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Grafiki, animacje, reklamy,WWW\Targi i Konferencje\2015 Warszawa - RENEXPO\Zdjęcia Renexpo\100CANON\IMAG0080 - Kop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8264" y="4365103"/>
            <a:ext cx="1983029" cy="151419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zytkownik\Desktop\AAAAAAAAAAAAAAAAAA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4810828"/>
            <a:ext cx="1817788" cy="112115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5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267743" y="188640"/>
            <a:ext cx="6676349" cy="1152128"/>
          </a:xfrm>
        </p:spPr>
        <p:txBody>
          <a:bodyPr>
            <a:normAutofit/>
          </a:bodyPr>
          <a:lstStyle/>
          <a:p>
            <a:r>
              <a:rPr lang="pl-PL" dirty="0"/>
              <a:t>Czyszczarki mechaniczne </a:t>
            </a:r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98876" y="1271525"/>
            <a:ext cx="8528249" cy="47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31666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1152128"/>
          </a:xfrm>
        </p:spPr>
        <p:txBody>
          <a:bodyPr/>
          <a:lstStyle/>
          <a:p>
            <a:r>
              <a:rPr lang="pl-PL" dirty="0" smtClean="0"/>
              <a:t>Zrealizowane projekty</a:t>
            </a:r>
            <a:endParaRPr lang="pl-PL" dirty="0"/>
          </a:p>
        </p:txBody>
      </p:sp>
      <p:pic>
        <p:nvPicPr>
          <p:cNvPr id="5" name="Picture 4" descr="Z:\Grafiki, animacje, reklamy,WWW\Prezentacje\Realziacje\Wiechlice zdjecia\IMG_78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778" t="7039" r="4233" b="17945"/>
          <a:stretch/>
        </p:blipFill>
        <p:spPr bwMode="auto">
          <a:xfrm>
            <a:off x="323528" y="1196752"/>
            <a:ext cx="3201678" cy="18002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Projekty\2013070038_Nowogrodziec\02 Dane wejsciowe\montaż\20140918_1110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5856" y="1646210"/>
            <a:ext cx="3024336" cy="226825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3391"/>
          <a:stretch/>
        </p:blipFill>
        <p:spPr bwMode="auto">
          <a:xfrm>
            <a:off x="5391313" y="3493778"/>
            <a:ext cx="3519820" cy="24346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23528" y="3917352"/>
            <a:ext cx="52565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Od 2012 wyprodukowaliśmy</a:t>
            </a:r>
          </a:p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11 turbin typu Kaplana i 7 turbin typu Francisa</a:t>
            </a:r>
          </a:p>
          <a:p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 mocy przekraczającej 3,0 MW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kolejne 1,1 </a:t>
            </a:r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MW  </a:t>
            </a: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w realizacji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82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6419056" cy="1152128"/>
          </a:xfrm>
        </p:spPr>
        <p:txBody>
          <a:bodyPr>
            <a:normAutofit fontScale="90000"/>
          </a:bodyPr>
          <a:lstStyle/>
          <a:p>
            <a:r>
              <a:rPr lang="pl-PL" b="1" dirty="0" err="1"/>
              <a:t>Water</a:t>
            </a:r>
            <a:r>
              <a:rPr lang="pl-PL" b="1" dirty="0"/>
              <a:t> Wall </a:t>
            </a:r>
            <a:r>
              <a:rPr lang="pl-PL" b="1" dirty="0" err="1"/>
              <a:t>Turbine</a:t>
            </a:r>
            <a:r>
              <a:rPr lang="pl-PL" b="1" dirty="0"/>
              <a:t> </a:t>
            </a:r>
            <a:r>
              <a:rPr lang="pl-PL" b="1" dirty="0" smtClean="0"/>
              <a:t>Inc. Kanada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1700808"/>
            <a:ext cx="4876800" cy="36576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204864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49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9480" y="260648"/>
            <a:ext cx="6419056" cy="1152128"/>
          </a:xfrm>
        </p:spPr>
        <p:txBody>
          <a:bodyPr/>
          <a:lstStyle/>
          <a:p>
            <a:r>
              <a:rPr lang="pl-PL" dirty="0" smtClean="0"/>
              <a:t>Współpracujemy z:</a:t>
            </a:r>
            <a:endParaRPr lang="pl-PL" dirty="0"/>
          </a:p>
        </p:txBody>
      </p:sp>
      <p:pic>
        <p:nvPicPr>
          <p:cNvPr id="3074" name="Picture 2" descr="C:\Users\uzytkownik\Desktop\part_logo_ekowo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09109" y="3887280"/>
            <a:ext cx="1935709" cy="19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ytkownik\Desktop\tauron-ekoenergia-wybuduje-farme-wiatrowa-w-marszewie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402" b="8024"/>
          <a:stretch/>
        </p:blipFill>
        <p:spPr bwMode="auto">
          <a:xfrm>
            <a:off x="6590203" y="1524874"/>
            <a:ext cx="2309639" cy="11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zytkownik\Desktop\7f431f9789bc5b0b4a66e8e45a76e7cflogo-mpwik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69417" y="2981290"/>
            <a:ext cx="2375401" cy="6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zytkownik\Desktop\url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598" t="12803" r="10732" b="34967"/>
          <a:stretch/>
        </p:blipFill>
        <p:spPr bwMode="auto">
          <a:xfrm>
            <a:off x="485419" y="2981290"/>
            <a:ext cx="2574413" cy="7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zytkownik\Desktop\police - Kopi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446" t="11478" r="18038" b="12675"/>
          <a:stretch/>
        </p:blipFill>
        <p:spPr bwMode="auto">
          <a:xfrm>
            <a:off x="4720328" y="1509402"/>
            <a:ext cx="1479144" cy="115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zytkownik\Desktop\maltadec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5246" y="4192551"/>
            <a:ext cx="2781637" cy="4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zytkownik\Desktop\pwr_2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5419" y="4001574"/>
            <a:ext cx="2845081" cy="6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zytkownik\Desktop\08 Politechnika krakowska.g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4335" y="4773134"/>
            <a:ext cx="1027159" cy="10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zytkownik\Desktop\logo_lubuskie.gif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048" r="4799"/>
          <a:stretch/>
        </p:blipFill>
        <p:spPr bwMode="auto">
          <a:xfrm>
            <a:off x="1702724" y="4948989"/>
            <a:ext cx="1959997" cy="6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zytkownik\Desktop\logo_powiat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94043" y="5047853"/>
            <a:ext cx="2438400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3213" y="1482219"/>
            <a:ext cx="1213699" cy="1213699"/>
          </a:xfrm>
          <a:prstGeom prst="rect">
            <a:avLst/>
          </a:prstGeom>
        </p:spPr>
      </p:pic>
      <p:pic>
        <p:nvPicPr>
          <p:cNvPr id="1026" name="Picture 2" descr="C:\Users\uzytkownik\Desktop\phpegaxyw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362" b="3348"/>
          <a:stretch/>
        </p:blipFill>
        <p:spPr bwMode="auto">
          <a:xfrm>
            <a:off x="485419" y="1509403"/>
            <a:ext cx="2390940" cy="11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zytkownik\Desktop\TW-napis-logo-1024x18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7516" y="2981290"/>
            <a:ext cx="2884596" cy="6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95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336704" cy="1152128"/>
          </a:xfrm>
        </p:spPr>
        <p:txBody>
          <a:bodyPr>
            <a:normAutofit/>
          </a:bodyPr>
          <a:lstStyle/>
          <a:p>
            <a:r>
              <a:rPr lang="pl-PL" dirty="0" smtClean="0"/>
              <a:t>Dane kontaktowe </a:t>
            </a:r>
            <a:endParaRPr lang="en-AU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3924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u="sng" dirty="0" smtClean="0"/>
              <a:t>dr inż. Jarosław Tomalik</a:t>
            </a:r>
          </a:p>
          <a:p>
            <a:pPr marL="0" indent="0" algn="ctr">
              <a:buNone/>
            </a:pPr>
            <a:r>
              <a:rPr lang="pl-PL" sz="3000" dirty="0"/>
              <a:t>t</a:t>
            </a:r>
            <a:r>
              <a:rPr lang="pl-PL" sz="3000" dirty="0" smtClean="0"/>
              <a:t>el. 605-221-114</a:t>
            </a:r>
          </a:p>
          <a:p>
            <a:pPr marL="0" indent="0" algn="ctr">
              <a:buNone/>
            </a:pPr>
            <a:r>
              <a:rPr lang="pl-PL" sz="3000" dirty="0" smtClean="0"/>
              <a:t>e-mail: </a:t>
            </a:r>
            <a:r>
              <a:rPr lang="pl-PL" sz="3000" dirty="0" smtClean="0">
                <a:hlinkClick r:id="rId2"/>
              </a:rPr>
              <a:t>j.tomalik@hydroergia.pl</a:t>
            </a:r>
            <a:endParaRPr lang="pl-PL" sz="3000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2800" dirty="0" smtClean="0"/>
              <a:t>HYDROERGIA Sp. z o.o. Sp.k.</a:t>
            </a:r>
            <a:endParaRPr lang="en-GB" sz="2800" dirty="0" smtClean="0"/>
          </a:p>
          <a:p>
            <a:pPr marL="0" indent="0" algn="ctr">
              <a:buNone/>
            </a:pPr>
            <a:r>
              <a:rPr lang="en-GB" sz="2800" dirty="0" err="1" smtClean="0"/>
              <a:t>ul</a:t>
            </a:r>
            <a:r>
              <a:rPr lang="en-GB" sz="2800" dirty="0" smtClean="0"/>
              <a:t>. </a:t>
            </a:r>
            <a:r>
              <a:rPr lang="en-GB" sz="2800" dirty="0" err="1" smtClean="0"/>
              <a:t>Grafitowa</a:t>
            </a:r>
            <a:r>
              <a:rPr lang="en-GB" sz="2800" dirty="0" smtClean="0"/>
              <a:t> 10</a:t>
            </a:r>
          </a:p>
          <a:p>
            <a:pPr marL="0" indent="0" algn="ctr">
              <a:buNone/>
            </a:pPr>
            <a:r>
              <a:rPr lang="en-GB" sz="2800" dirty="0" smtClean="0"/>
              <a:t>55-010 </a:t>
            </a:r>
            <a:r>
              <a:rPr lang="en-GB" sz="2800" dirty="0" err="1" smtClean="0"/>
              <a:t>Radwanice</a:t>
            </a:r>
            <a:r>
              <a:rPr lang="en-GB" sz="2800" dirty="0" smtClean="0"/>
              <a:t> </a:t>
            </a:r>
            <a:r>
              <a:rPr lang="pl-PL" sz="2800" dirty="0" smtClean="0"/>
              <a:t>k/</a:t>
            </a:r>
            <a:r>
              <a:rPr lang="en-GB" sz="2800" dirty="0" err="1" smtClean="0"/>
              <a:t>Wrocław</a:t>
            </a:r>
            <a:r>
              <a:rPr lang="pl-PL" sz="2800" dirty="0" err="1" smtClean="0"/>
              <a:t>ia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biuro@hydroergia.pl</a:t>
            </a:r>
          </a:p>
          <a:p>
            <a:pPr marL="0" indent="0" algn="ctr">
              <a:buNone/>
            </a:pPr>
            <a:r>
              <a:rPr lang="en-GB" sz="2800" dirty="0" smtClean="0"/>
              <a:t>www.hydroergia.pl</a:t>
            </a:r>
            <a:endParaRPr lang="en-GB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071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820026" y="188640"/>
            <a:ext cx="7323974" cy="1008112"/>
          </a:xfrm>
        </p:spPr>
        <p:txBody>
          <a:bodyPr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l-PL" altLang="pl-PL" sz="3600" dirty="0" smtClean="0"/>
              <a:t>Unikalne wyróżniki technologii</a:t>
            </a:r>
            <a:endParaRPr lang="pl-PL" sz="3600" dirty="0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457200" y="1124744"/>
            <a:ext cx="8229600" cy="4896544"/>
          </a:xfrm>
        </p:spPr>
        <p:txBody>
          <a:bodyPr>
            <a:normAutofit/>
          </a:bodyPr>
          <a:lstStyle>
            <a:defPPr marL="447479" marR="0" lvl="0" indent="-447479" algn="l" rtl="0" hangingPunct="0">
              <a:lnSpc>
                <a:spcPct val="100000"/>
              </a:lnSpc>
              <a:spcBef>
                <a:spcPts val="658"/>
              </a:spcBef>
              <a:spcAft>
                <a:spcPts val="0"/>
              </a:spcAft>
              <a:buSzPts val="2470"/>
              <a:buNone/>
              <a:tabLst>
                <a:tab pos="466560" algn="l"/>
                <a:tab pos="1380959" algn="l"/>
                <a:tab pos="2295360" algn="l"/>
                <a:tab pos="3209760" algn="l"/>
                <a:tab pos="4124160" algn="l"/>
                <a:tab pos="5038560" algn="l"/>
                <a:tab pos="5952960" algn="l"/>
                <a:tab pos="6867360" algn="l"/>
                <a:tab pos="7781760" algn="l"/>
                <a:tab pos="8696160" algn="l"/>
                <a:tab pos="9610560" algn="l"/>
              </a:tabLst>
              <a:defRPr lang="pl-PL" sz="265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defPPr>
            <a:lvl1pPr marL="447479" marR="0" lvl="0" indent="-447479" algn="l" rtl="0" hangingPunct="0">
              <a:lnSpc>
                <a:spcPct val="100000"/>
              </a:lnSpc>
              <a:spcBef>
                <a:spcPts val="658"/>
              </a:spcBef>
              <a:spcAft>
                <a:spcPts val="0"/>
              </a:spcAft>
              <a:buSzPts val="2470"/>
              <a:buBlip>
                <a:blip r:embed="rId3"/>
              </a:buBlip>
              <a:tabLst>
                <a:tab pos="466560" algn="l"/>
                <a:tab pos="1380959" algn="l"/>
                <a:tab pos="2295360" algn="l"/>
                <a:tab pos="3209760" algn="l"/>
                <a:tab pos="4124160" algn="l"/>
                <a:tab pos="5038560" algn="l"/>
                <a:tab pos="5952960" algn="l"/>
                <a:tab pos="6867360" algn="l"/>
                <a:tab pos="7781760" algn="l"/>
                <a:tab pos="8696160" algn="l"/>
                <a:tab pos="9610560" algn="l"/>
              </a:tabLst>
              <a:defRPr lang="pl-PL" sz="265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1pPr>
            <a:lvl2pPr marL="888839" marR="0" lvl="1" indent="-439920" algn="l" rtl="0" hangingPunct="0">
              <a:lnSpc>
                <a:spcPct val="100000"/>
              </a:lnSpc>
              <a:spcBef>
                <a:spcPts val="547"/>
              </a:spcBef>
              <a:spcAft>
                <a:spcPts val="0"/>
              </a:spcAft>
              <a:buSzPts val="2057"/>
              <a:buBlip>
                <a:blip r:embed="rId3"/>
              </a:buBlip>
              <a:tabLst>
                <a:tab pos="25200" algn="l"/>
                <a:tab pos="939600" algn="l"/>
                <a:tab pos="1853999" algn="l"/>
                <a:tab pos="2768400" algn="l"/>
                <a:tab pos="3682799" algn="l"/>
                <a:tab pos="4597200" algn="l"/>
                <a:tab pos="5511600" algn="l"/>
                <a:tab pos="6426000" algn="l"/>
                <a:tab pos="7340400" algn="l"/>
                <a:tab pos="8254800" algn="l"/>
                <a:tab pos="9169200" algn="l"/>
              </a:tabLst>
              <a:defRPr lang="pl-PL" sz="221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2pPr>
            <a:lvl3pPr marL="1293480" marR="0" lvl="2" indent="-403200" algn="l" rtl="0" hangingPunct="0">
              <a:lnSpc>
                <a:spcPct val="100000"/>
              </a:lnSpc>
              <a:spcBef>
                <a:spcPts val="658"/>
              </a:spcBef>
              <a:spcAft>
                <a:spcPts val="0"/>
              </a:spcAft>
              <a:buSzPts val="2470"/>
              <a:buBlip>
                <a:blip r:embed="rId3"/>
              </a:buBlip>
              <a:tabLst>
                <a:tab pos="534960" algn="l"/>
                <a:tab pos="1449360" algn="l"/>
                <a:tab pos="2363760" algn="l"/>
                <a:tab pos="3278160" algn="l"/>
                <a:tab pos="4192559" algn="l"/>
                <a:tab pos="5106960" algn="l"/>
                <a:tab pos="6021360" algn="l"/>
                <a:tab pos="6935759" algn="l"/>
                <a:tab pos="7850160" algn="l"/>
                <a:tab pos="8764560" algn="l"/>
              </a:tabLst>
              <a:defRPr lang="pl-PL" sz="265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3pPr>
            <a:lvl4pPr marL="1680840" marR="0" lvl="3" indent="-3855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147600" algn="l"/>
                <a:tab pos="1062000" algn="l"/>
                <a:tab pos="1976400" algn="l"/>
                <a:tab pos="2890800" algn="l"/>
                <a:tab pos="3805200" algn="l"/>
                <a:tab pos="4719600" algn="l"/>
                <a:tab pos="5634000" algn="l"/>
                <a:tab pos="6548400" algn="l"/>
                <a:tab pos="7462800" algn="l"/>
                <a:tab pos="837720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4pPr>
            <a:lvl5pPr marL="2069999" marR="0" lvl="4" indent="-3873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672840" algn="l"/>
                <a:tab pos="1587240" algn="l"/>
                <a:tab pos="2501640" algn="l"/>
                <a:tab pos="3416040" algn="l"/>
                <a:tab pos="4330440" algn="l"/>
                <a:tab pos="5244840" algn="l"/>
                <a:tab pos="6159240" algn="l"/>
                <a:tab pos="7073640" algn="l"/>
                <a:tab pos="798804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5pPr>
            <a:lvl6pPr marL="2069999" marR="0" lvl="5" indent="-3873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672840" algn="l"/>
                <a:tab pos="1587240" algn="l"/>
                <a:tab pos="2501640" algn="l"/>
                <a:tab pos="3416040" algn="l"/>
                <a:tab pos="4330440" algn="l"/>
                <a:tab pos="5244840" algn="l"/>
                <a:tab pos="6159240" algn="l"/>
                <a:tab pos="7073640" algn="l"/>
                <a:tab pos="798804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6pPr>
            <a:lvl7pPr marL="2069999" marR="0" lvl="6" indent="-3873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672840" algn="l"/>
                <a:tab pos="1587240" algn="l"/>
                <a:tab pos="2501640" algn="l"/>
                <a:tab pos="3416040" algn="l"/>
                <a:tab pos="4330440" algn="l"/>
                <a:tab pos="5244840" algn="l"/>
                <a:tab pos="6159240" algn="l"/>
                <a:tab pos="7073640" algn="l"/>
                <a:tab pos="798804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7pPr>
            <a:lvl8pPr marL="2069999" marR="0" lvl="7" indent="-3873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672840" algn="l"/>
                <a:tab pos="1587240" algn="l"/>
                <a:tab pos="2501640" algn="l"/>
                <a:tab pos="3416040" algn="l"/>
                <a:tab pos="4330440" algn="l"/>
                <a:tab pos="5244840" algn="l"/>
                <a:tab pos="6159240" algn="l"/>
                <a:tab pos="7073640" algn="l"/>
                <a:tab pos="798804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8pPr>
            <a:lvl9pPr marL="2069999" marR="0" lvl="8" indent="-387360" algn="l" rtl="0" hangingPunct="0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SzPts val="1644"/>
              <a:buBlip>
                <a:blip r:embed="rId3"/>
              </a:buBlip>
              <a:tabLst>
                <a:tab pos="672840" algn="l"/>
                <a:tab pos="1587240" algn="l"/>
                <a:tab pos="2501640" algn="l"/>
                <a:tab pos="3416040" algn="l"/>
                <a:tab pos="4330440" algn="l"/>
                <a:tab pos="5244840" algn="l"/>
                <a:tab pos="6159240" algn="l"/>
                <a:tab pos="7073640" algn="l"/>
                <a:tab pos="7988040" algn="l"/>
              </a:tabLst>
              <a:defRPr lang="pl-PL" sz="1760" b="0" i="0" u="none" strike="noStrike" kern="1200" baseline="0">
                <a:ln>
                  <a:noFill/>
                </a:ln>
                <a:solidFill>
                  <a:srgbClr val="58595B"/>
                </a:solidFill>
                <a:latin typeface="Arial" pitchFamily="2"/>
                <a:ea typeface="Microsoft YaHei" pitchFamily="2"/>
                <a:cs typeface="Mangal" pitchFamily="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sz="21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Indywidualny projekt łopat wirnika dla każdej, nawet najmniejszej turbiny. Proces projektowania odbywa się przy użyciu najnowocześniejszego oprogramowania grafiki 3D oraz  </a:t>
            </a:r>
            <a:r>
              <a:rPr lang="en-US" sz="21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1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 wykorzystaniem metod CFD numerycznego modelowania przepływu.</a:t>
            </a:r>
          </a:p>
          <a:p>
            <a:pPr marL="0" indent="0" algn="just">
              <a:buNone/>
            </a:pPr>
            <a:endParaRPr lang="pl-PL" sz="2400" dirty="0" smtClean="0">
              <a:latin typeface="" pitchFamily="16"/>
            </a:endParaRPr>
          </a:p>
          <a:p>
            <a:pPr marL="0" indent="0">
              <a:buNone/>
            </a:pPr>
            <a:endParaRPr lang="pl-PL" sz="3200" dirty="0">
              <a:latin typeface="" pitchFamily="16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Individual composition of the turbine</a:t>
            </a:r>
            <a:endParaRPr lang="pl-PL" sz="21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Precise manufacture</a:t>
            </a:r>
            <a:r>
              <a:rPr lang="pl-PL" sz="21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l-PL" sz="21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1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21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solid construction</a:t>
            </a:r>
            <a:endParaRPr lang="pl-PL" sz="21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pl-PL" dirty="0">
              <a:latin typeface="" pitchFamily="16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9235" t="10046" r="22690" b="10183"/>
          <a:stretch>
            <a:fillRect/>
          </a:stretch>
        </p:blipFill>
        <p:spPr>
          <a:xfrm>
            <a:off x="6926688" y="2543395"/>
            <a:ext cx="1618102" cy="132025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maciek\Desktop\Kamil\DTR Krosnowice\Ryciny\Turbina duża rzut ukośn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00474" y="4269611"/>
            <a:ext cx="1589245" cy="154047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aciek\Desktop\MEW Torun_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605" r="30441"/>
          <a:stretch/>
        </p:blipFill>
        <p:spPr bwMode="auto">
          <a:xfrm>
            <a:off x="6953300" y="4269611"/>
            <a:ext cx="1564783" cy="154047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Grafiki, animacje, reklamy,WWW\WWW\MATERIAŁY NA STRONE\Na strone Czyszczarka Słup Toruń i Żagań\ZDJĘCIA TURBINA FRANCISA\Na strone\LOGO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00475" y="2590666"/>
            <a:ext cx="1589245" cy="12729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 descr="profi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1600" y="2924944"/>
            <a:ext cx="3908484" cy="86409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4" descr="C:\Users\uzytkownik\Desktop\fffffffff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10542" y="5073344"/>
            <a:ext cx="1343870" cy="82488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186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899592" y="188640"/>
            <a:ext cx="8476183" cy="1296144"/>
          </a:xfrm>
        </p:spPr>
        <p:txBody>
          <a:bodyPr>
            <a:normAutofit/>
          </a:bodyPr>
          <a:lstStyle/>
          <a:p>
            <a:r>
              <a:rPr lang="pl-PL" altLang="pl-PL" sz="3600" dirty="0" smtClean="0"/>
              <a:t>Korzyści z indywidualnego </a:t>
            </a:r>
            <a:br>
              <a:rPr lang="pl-PL" altLang="pl-PL" sz="3600" dirty="0" smtClean="0"/>
            </a:br>
            <a:r>
              <a:rPr lang="pl-PL" altLang="pl-PL" sz="3600" dirty="0" smtClean="0"/>
              <a:t>rozwiązania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399" y="1340767"/>
            <a:ext cx="8229090" cy="46957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/>
              <a:t>30 % wzrost produkcji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/>
              <a:t>30 % wzrost przychodów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pl-PL" sz="2400" dirty="0" smtClean="0"/>
              <a:t>długa bezproblemowa</a:t>
            </a:r>
          </a:p>
          <a:p>
            <a:pPr marL="0" indent="0">
              <a:buNone/>
            </a:pPr>
            <a:r>
              <a:rPr lang="pl-PL" altLang="pl-PL" sz="2400" dirty="0" smtClean="0"/>
              <a:t>   praca  </a:t>
            </a:r>
          </a:p>
        </p:txBody>
      </p:sp>
      <p:sp>
        <p:nvSpPr>
          <p:cNvPr id="9221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4154488" y="5661248"/>
            <a:ext cx="4618037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0" tIns="45715" rIns="91430" bIns="45715">
            <a:spAutoFit/>
          </a:bodyPr>
          <a:lstStyle/>
          <a:p>
            <a:endParaRPr lang="pl-PL"/>
          </a:p>
        </p:txBody>
      </p:sp>
      <p:sp>
        <p:nvSpPr>
          <p:cNvPr id="9222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1950" y="5654716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400">
                <a:solidFill>
                  <a:srgbClr val="58595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000">
                <a:solidFill>
                  <a:srgbClr val="58595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400">
                <a:solidFill>
                  <a:srgbClr val="58595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</a:rPr>
              <a:t>Produkcja energii</a:t>
            </a:r>
            <a:endParaRPr lang="pl-PL" altLang="pl-PL" sz="1800" dirty="0">
              <a:solidFill>
                <a:schemeClr val="tx1"/>
              </a:solidFill>
            </a:endParaRPr>
          </a:p>
        </p:txBody>
      </p:sp>
      <p:sp>
        <p:nvSpPr>
          <p:cNvPr id="922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2657574" y="3844112"/>
            <a:ext cx="249625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400">
                <a:solidFill>
                  <a:srgbClr val="58595B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000">
                <a:solidFill>
                  <a:srgbClr val="58595B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2400">
                <a:solidFill>
                  <a:srgbClr val="58595B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890"/>
              </a:buClr>
              <a:buFont typeface="Wingdings" charset="2"/>
              <a:buBlip>
                <a:blip r:embed="rId10"/>
              </a:buBlip>
              <a:defRPr sz="1600">
                <a:solidFill>
                  <a:srgbClr val="58595B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</a:rPr>
              <a:t>Turbiny dedykowane</a:t>
            </a:r>
            <a:endParaRPr lang="pl-PL" altLang="pl-PL" sz="1800" dirty="0">
              <a:solidFill>
                <a:schemeClr val="tx1"/>
              </a:solidFill>
            </a:endParaRPr>
          </a:p>
        </p:txBody>
      </p:sp>
      <p:sp>
        <p:nvSpPr>
          <p:cNvPr id="9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invGray">
          <a:xfrm>
            <a:off x="4289425" y="4365245"/>
            <a:ext cx="1284288" cy="1068388"/>
          </a:xfrm>
          <a:prstGeom prst="round2DiagRect">
            <a:avLst>
              <a:gd name="adj1" fmla="val 16667"/>
              <a:gd name="adj2" fmla="val 891"/>
            </a:avLst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15" tIns="45715" rIns="45715" bIns="45715" anchor="ctr"/>
          <a:lstStyle/>
          <a:p>
            <a:pPr algn="ctr" eaLnBrk="1" hangingPunct="1">
              <a:defRPr lang="pl-PL"/>
            </a:pPr>
            <a:r>
              <a:rPr lang="pl-PL" sz="1600" dirty="0" smtClean="0">
                <a:latin typeface="Segoe Semibold" pitchFamily="34" charset="0"/>
              </a:rPr>
              <a:t>Klasyczne rozwiązania</a:t>
            </a:r>
            <a:endParaRPr lang="pl-PL" sz="1600" dirty="0"/>
          </a:p>
        </p:txBody>
      </p:sp>
      <p:sp>
        <p:nvSpPr>
          <p:cNvPr id="10" name="AutoShape 13"/>
          <p:cNvSpPr>
            <a:spLocks noChangeArrowheads="1"/>
          </p:cNvSpPr>
          <p:nvPr>
            <p:custDataLst>
              <p:tags r:id="rId5"/>
            </p:custDataLst>
          </p:nvPr>
        </p:nvSpPr>
        <p:spPr bwMode="invGray">
          <a:xfrm>
            <a:off x="7382758" y="2652936"/>
            <a:ext cx="1422400" cy="1025525"/>
          </a:xfrm>
          <a:prstGeom prst="round2DiagRect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15" tIns="45715" rIns="45715" bIns="45715" anchor="ctr"/>
          <a:lstStyle/>
          <a:p>
            <a:pPr algn="ctr" eaLnBrk="1" hangingPunct="1">
              <a:defRPr lang="pl-PL"/>
            </a:pPr>
            <a:r>
              <a:rPr lang="pl-PL" sz="2000" dirty="0">
                <a:latin typeface="Segoe Semibold" pitchFamily="34" charset="0"/>
              </a:rPr>
              <a:t>30% </a:t>
            </a:r>
            <a:r>
              <a:rPr lang="pl-PL" sz="2000" dirty="0" smtClean="0"/>
              <a:t>wzrost produkcji</a:t>
            </a:r>
            <a:endParaRPr lang="pl-PL" sz="2000" dirty="0"/>
          </a:p>
        </p:txBody>
      </p:sp>
      <p:sp>
        <p:nvSpPr>
          <p:cNvPr id="11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invGray">
          <a:xfrm>
            <a:off x="5673726" y="3500439"/>
            <a:ext cx="1560513" cy="1196975"/>
          </a:xfrm>
          <a:prstGeom prst="round2DiagRect">
            <a:avLst/>
          </a:prstGeom>
          <a:solidFill>
            <a:schemeClr val="bg1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15" tIns="45715" rIns="45715" bIns="45715" anchor="ctr"/>
          <a:lstStyle/>
          <a:p>
            <a:pPr algn="ctr" eaLnBrk="1" hangingPunct="1">
              <a:defRPr lang="pl-PL"/>
            </a:pPr>
            <a:r>
              <a:rPr lang="pl-PL" sz="1600" dirty="0" smtClean="0">
                <a:latin typeface="Segoe Semibold" pitchFamily="34" charset="0"/>
              </a:rPr>
              <a:t>Indywidualny proces projektowania</a:t>
            </a:r>
            <a:endParaRPr lang="pl-PL" sz="1600" dirty="0"/>
          </a:p>
        </p:txBody>
      </p:sp>
      <p:sp>
        <p:nvSpPr>
          <p:cNvPr id="12" name="Freeform 15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21240482">
            <a:off x="4789376" y="2527260"/>
            <a:ext cx="2536825" cy="1538288"/>
          </a:xfrm>
          <a:custGeom>
            <a:avLst/>
            <a:gdLst/>
            <a:ahLst/>
            <a:cxnLst>
              <a:cxn ang="0">
                <a:pos x="0" y="1390"/>
              </a:cxn>
              <a:cxn ang="0">
                <a:pos x="1529" y="158"/>
              </a:cxn>
              <a:cxn ang="0">
                <a:pos x="1529" y="0"/>
              </a:cxn>
              <a:cxn ang="0">
                <a:pos x="2030" y="360"/>
              </a:cxn>
              <a:cxn ang="0">
                <a:pos x="1523" y="714"/>
              </a:cxn>
              <a:cxn ang="0">
                <a:pos x="1520" y="543"/>
              </a:cxn>
              <a:cxn ang="0">
                <a:pos x="0" y="1390"/>
              </a:cxn>
            </a:cxnLst>
            <a:rect l="0" t="0" r="r" b="b"/>
            <a:pathLst>
              <a:path w="2030" h="1390">
                <a:moveTo>
                  <a:pt x="0" y="1390"/>
                </a:moveTo>
                <a:cubicBezTo>
                  <a:pt x="131" y="796"/>
                  <a:pt x="676" y="220"/>
                  <a:pt x="1529" y="158"/>
                </a:cubicBezTo>
                <a:lnTo>
                  <a:pt x="1529" y="0"/>
                </a:lnTo>
                <a:lnTo>
                  <a:pt x="2030" y="360"/>
                </a:lnTo>
                <a:lnTo>
                  <a:pt x="1523" y="714"/>
                </a:lnTo>
                <a:lnTo>
                  <a:pt x="1520" y="543"/>
                </a:lnTo>
                <a:cubicBezTo>
                  <a:pt x="803" y="447"/>
                  <a:pt x="109" y="1123"/>
                  <a:pt x="0" y="1390"/>
                </a:cubicBezTo>
                <a:close/>
              </a:path>
            </a:pathLst>
          </a:custGeom>
          <a:gradFill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18900000" scaled="1"/>
          </a:gra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eaLnBrk="1" hangingPunct="1">
              <a:defRPr lang="pl-PL"/>
            </a:pPr>
            <a:endParaRPr lang="pl-PL"/>
          </a:p>
        </p:txBody>
      </p:sp>
      <p:sp>
        <p:nvSpPr>
          <p:cNvPr id="9228" name="Line 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4164012" y="2652936"/>
            <a:ext cx="0" cy="3024188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0" tIns="45715" rIns="91430" bIns="45715">
            <a:spAutoFit/>
          </a:bodyPr>
          <a:lstStyle/>
          <a:p>
            <a:endParaRPr lang="pl-PL"/>
          </a:p>
        </p:txBody>
      </p:sp>
      <p:pic>
        <p:nvPicPr>
          <p:cNvPr id="17" name="Picture 4" descr="C:\Users\PawelH\Desktop\t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947" t="42618" r="59625" b="32228"/>
          <a:stretch/>
        </p:blipFill>
        <p:spPr bwMode="auto">
          <a:xfrm>
            <a:off x="343240" y="3313930"/>
            <a:ext cx="1524443" cy="169924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aciek\Desktop\MEW Torun_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02246" y="4626343"/>
            <a:ext cx="2418512" cy="130463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547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CFD metody modelowania i produkcja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4322" t="16949" r="29449" b="3633"/>
          <a:stretch/>
        </p:blipFill>
        <p:spPr>
          <a:xfrm>
            <a:off x="539552" y="1628800"/>
            <a:ext cx="3240360" cy="399559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5000" t="17071" r="11626" b="24210"/>
          <a:stretch/>
        </p:blipFill>
        <p:spPr bwMode="auto">
          <a:xfrm>
            <a:off x="4067944" y="2062350"/>
            <a:ext cx="4756288" cy="293927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5776" y="6093296"/>
            <a:ext cx="1631358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1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97Sh4Wf3q9VkhYZEnvoz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QIQoYhKAdhY0TAjVFgl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sRxtYgFhsQbQR2acPM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rhPVNC2ZkJsgYQvjt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8O3IgLtryNrFUJ6b9lRE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bIsX2HQuOqjOBqXA0jc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6pMcljtk1MJ0De6E19B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YHL0AN4yxWP6rbpeJiil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- eng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1333</Words>
  <Application>Microsoft Office PowerPoint</Application>
  <PresentationFormat>Pokaz na ekranie (4:3)</PresentationFormat>
  <Paragraphs>458</Paragraphs>
  <Slides>64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64</vt:i4>
      </vt:variant>
    </vt:vector>
  </HeadingPairs>
  <TitlesOfParts>
    <vt:vector size="66" baseType="lpstr">
      <vt:lpstr>Motyw pakietu Office</vt:lpstr>
      <vt:lpstr>blank - eng</vt:lpstr>
      <vt:lpstr>Hydroergia  Sp. z o.o. Sp.k.</vt:lpstr>
      <vt:lpstr> Plan prezentacji </vt:lpstr>
      <vt:lpstr>1. Podstawowe informacje</vt:lpstr>
      <vt:lpstr>Biuro projektowe</vt:lpstr>
      <vt:lpstr>Park maszynowy</vt:lpstr>
      <vt:lpstr>Targi i konferencje </vt:lpstr>
      <vt:lpstr>Unikalne wyróżniki technologii</vt:lpstr>
      <vt:lpstr>Korzyści z indywidualnego  rozwiązania</vt:lpstr>
      <vt:lpstr>CFD metody modelowania i produkcja </vt:lpstr>
      <vt:lpstr>2. Oferujemy </vt:lpstr>
      <vt:lpstr>2.1 Turbiny Kaplana</vt:lpstr>
      <vt:lpstr>Slajd 12</vt:lpstr>
      <vt:lpstr>Turbina Kaplana</vt:lpstr>
      <vt:lpstr>Implementacja technologii</vt:lpstr>
      <vt:lpstr>MEW Wiechlice</vt:lpstr>
      <vt:lpstr>Implementacja technologii</vt:lpstr>
      <vt:lpstr> MEW Nowogrodziec </vt:lpstr>
      <vt:lpstr>Implementacja technologii</vt:lpstr>
      <vt:lpstr>EW ŻAGAŃ I</vt:lpstr>
      <vt:lpstr>Slajd 20</vt:lpstr>
      <vt:lpstr>Slajd 21</vt:lpstr>
      <vt:lpstr>Slajd 22</vt:lpstr>
      <vt:lpstr>Slajd 23</vt:lpstr>
      <vt:lpstr>Implementacja technologii</vt:lpstr>
      <vt:lpstr>2.2 Turbiny Francisa</vt:lpstr>
      <vt:lpstr>Slajd 26</vt:lpstr>
      <vt:lpstr>Turbina Francisa</vt:lpstr>
      <vt:lpstr>The implementation of technology</vt:lpstr>
      <vt:lpstr>EW Szklarska Poręba II</vt:lpstr>
      <vt:lpstr>Slajd 30</vt:lpstr>
      <vt:lpstr>EW Szklarska Poręba II – efekt końcowy</vt:lpstr>
      <vt:lpstr>EW Szklarska Poręba II  – nowy rurociąg HOBAS®</vt:lpstr>
      <vt:lpstr>MEW Krosnowice</vt:lpstr>
      <vt:lpstr>Wirnik Francisa D=1168 mm</vt:lpstr>
      <vt:lpstr>MEW Krosnowice</vt:lpstr>
      <vt:lpstr>MEW Toruń – turbina Francisa jako system odzysku energii </vt:lpstr>
      <vt:lpstr>Turbina Francisa dla MEW Toruń (oczyszczalnia ścieków)</vt:lpstr>
      <vt:lpstr>Turbina Francisa dla MEW Toruń (oczyszczalnia ścieków)</vt:lpstr>
      <vt:lpstr>Implementacja technologii</vt:lpstr>
      <vt:lpstr>MEW PALENA - Włochy</vt:lpstr>
      <vt:lpstr>MEW PALENA - Włochy</vt:lpstr>
      <vt:lpstr>MEW PALENA - Włochy</vt:lpstr>
      <vt:lpstr>MEW PALENA - Włochy </vt:lpstr>
      <vt:lpstr>MEW PALENA - Włochy</vt:lpstr>
      <vt:lpstr>2.3 Turbiny śmigłowe</vt:lpstr>
      <vt:lpstr>Implementacja technologii</vt:lpstr>
      <vt:lpstr>Implementacja technologii</vt:lpstr>
      <vt:lpstr>3. System odzysku energii  </vt:lpstr>
      <vt:lpstr> System odzysku energii możliwości implementacji technologii </vt:lpstr>
      <vt:lpstr>System odzysku energii  w oczyszczalniach ścieków</vt:lpstr>
      <vt:lpstr>Odzysk energii                 w oczyszczalniach ścieków</vt:lpstr>
      <vt:lpstr>Slajd 52</vt:lpstr>
      <vt:lpstr>Odzysk energii w zakładach przemysłowych/energetycznych</vt:lpstr>
      <vt:lpstr>System Odzysku Energii    wg Hydroergii - korzyści</vt:lpstr>
      <vt:lpstr>4. Oferta wyposażenia MEW</vt:lpstr>
      <vt:lpstr>Slajd 56</vt:lpstr>
      <vt:lpstr>Slajd 57</vt:lpstr>
      <vt:lpstr>Slajd 58</vt:lpstr>
      <vt:lpstr>Czyszczarki mechaniczne  do krat wlotowych</vt:lpstr>
      <vt:lpstr>Czyszczarki mechaniczne </vt:lpstr>
      <vt:lpstr>Zrealizowane projekty</vt:lpstr>
      <vt:lpstr>Water Wall Turbine Inc. Kanada </vt:lpstr>
      <vt:lpstr>Współpracujemy z:</vt:lpstr>
      <vt:lpstr>Dane kontaktowe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Hydroergia  Sp. z o.o. Sp.k.</dc:title>
  <dc:creator>Adrian Tomkowiak</dc:creator>
  <cp:lastModifiedBy>akanicka</cp:lastModifiedBy>
  <cp:revision>202</cp:revision>
  <dcterms:created xsi:type="dcterms:W3CDTF">2015-01-16T10:07:04Z</dcterms:created>
  <dcterms:modified xsi:type="dcterms:W3CDTF">2017-05-31T12:59:50Z</dcterms:modified>
</cp:coreProperties>
</file>