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9" r:id="rId3"/>
    <p:sldId id="280" r:id="rId4"/>
    <p:sldId id="281" r:id="rId5"/>
    <p:sldId id="266" r:id="rId6"/>
    <p:sldId id="265" r:id="rId7"/>
    <p:sldId id="262" r:id="rId8"/>
    <p:sldId id="258" r:id="rId9"/>
    <p:sldId id="270" r:id="rId10"/>
    <p:sldId id="260" r:id="rId11"/>
    <p:sldId id="261" r:id="rId12"/>
    <p:sldId id="271" r:id="rId13"/>
    <p:sldId id="269" r:id="rId14"/>
    <p:sldId id="283" r:id="rId15"/>
    <p:sldId id="268" r:id="rId16"/>
    <p:sldId id="274" r:id="rId17"/>
    <p:sldId id="272" r:id="rId18"/>
    <p:sldId id="273" r:id="rId19"/>
    <p:sldId id="277" r:id="rId20"/>
    <p:sldId id="275" r:id="rId21"/>
    <p:sldId id="276" r:id="rId22"/>
    <p:sldId id="282" r:id="rId23"/>
    <p:sldId id="284" r:id="rId24"/>
    <p:sldId id="278" r:id="rId25"/>
  </p:sldIdLst>
  <p:sldSz cx="9144000" cy="6858000" type="screen4x3"/>
  <p:notesSz cx="6562725" cy="86868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A1"/>
    <a:srgbClr val="A719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Objects="1">
      <p:cViewPr varScale="1">
        <p:scale>
          <a:sx n="65" d="100"/>
          <a:sy n="65" d="100"/>
        </p:scale>
        <p:origin x="5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pl-PL" sz="1200"/>
              <a:t>Transport kontenerów na Renie w jednostkach  TEU</a:t>
            </a:r>
            <a:endParaRPr lang="en-US" sz="1200"/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833333333333345"/>
          <c:y val="0.15972222222222232"/>
          <c:w val="0.68125000000000036"/>
          <c:h val="0.60763888888888928"/>
        </c:manualLayout>
      </c:layout>
      <c:scatterChart>
        <c:scatterStyle val="smoothMarker"/>
        <c:varyColors val="0"/>
        <c:ser>
          <c:idx val="0"/>
          <c:order val="0"/>
          <c:tx>
            <c:v>Transport kontenerów na Renie</c:v>
          </c:tx>
          <c:spPr>
            <a:ln w="19050"/>
          </c:spPr>
          <c:xVal>
            <c:numRef>
              <c:f>Arkusz2!$B$3:$W$3</c:f>
              <c:numCache>
                <c:formatCode>General</c:formatCode>
                <c:ptCount val="22"/>
                <c:pt idx="0">
                  <c:v>1977</c:v>
                </c:pt>
                <c:pt idx="1">
                  <c:v>1980</c:v>
                </c:pt>
                <c:pt idx="2">
                  <c:v>1983</c:v>
                </c:pt>
                <c:pt idx="3">
                  <c:v>1986</c:v>
                </c:pt>
                <c:pt idx="4">
                  <c:v>1994</c:v>
                </c:pt>
                <c:pt idx="5">
                  <c:v>1997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</c:numCache>
            </c:numRef>
          </c:xVal>
          <c:yVal>
            <c:numRef>
              <c:f>Arkusz2!$B$4:$W$4</c:f>
              <c:numCache>
                <c:formatCode>General</c:formatCode>
                <c:ptCount val="22"/>
                <c:pt idx="0">
                  <c:v>43000</c:v>
                </c:pt>
                <c:pt idx="1">
                  <c:v>80000</c:v>
                </c:pt>
                <c:pt idx="2">
                  <c:v>140000</c:v>
                </c:pt>
                <c:pt idx="3">
                  <c:v>230000</c:v>
                </c:pt>
                <c:pt idx="4">
                  <c:v>670000</c:v>
                </c:pt>
                <c:pt idx="5">
                  <c:v>830000</c:v>
                </c:pt>
                <c:pt idx="6">
                  <c:v>1233670</c:v>
                </c:pt>
                <c:pt idx="7">
                  <c:v>1198866</c:v>
                </c:pt>
                <c:pt idx="8">
                  <c:v>1289424</c:v>
                </c:pt>
                <c:pt idx="9">
                  <c:v>1541996</c:v>
                </c:pt>
                <c:pt idx="10">
                  <c:v>1810669</c:v>
                </c:pt>
                <c:pt idx="11">
                  <c:v>1960870</c:v>
                </c:pt>
                <c:pt idx="12">
                  <c:v>1935023</c:v>
                </c:pt>
                <c:pt idx="13">
                  <c:v>1968958</c:v>
                </c:pt>
                <c:pt idx="14">
                  <c:v>1868590</c:v>
                </c:pt>
                <c:pt idx="15">
                  <c:v>1690570</c:v>
                </c:pt>
                <c:pt idx="16">
                  <c:v>1894535</c:v>
                </c:pt>
                <c:pt idx="17">
                  <c:v>1975130</c:v>
                </c:pt>
                <c:pt idx="18">
                  <c:v>1980000</c:v>
                </c:pt>
                <c:pt idx="19">
                  <c:v>2000000</c:v>
                </c:pt>
                <c:pt idx="20">
                  <c:v>2200000</c:v>
                </c:pt>
                <c:pt idx="21">
                  <c:v>2050000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1855536"/>
        <c:axId val="167170256"/>
      </c:scatterChart>
      <c:valAx>
        <c:axId val="1981855536"/>
        <c:scaling>
          <c:orientation val="minMax"/>
          <c:max val="2016"/>
          <c:min val="1976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l-PL"/>
                  <a:t>lata</a:t>
                </a:r>
              </a:p>
            </c:rich>
          </c:tx>
          <c:layout>
            <c:manualLayout>
              <c:xMode val="edge"/>
              <c:yMode val="edge"/>
              <c:x val="0.9270833333333337"/>
              <c:y val="0.7916666666666665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  <c:crossAx val="167170256"/>
        <c:crosses val="autoZero"/>
        <c:crossBetween val="midCat"/>
        <c:majorUnit val="5"/>
      </c:valAx>
      <c:valAx>
        <c:axId val="16717025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 algn="ctr"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l-PL"/>
                  <a:t>ilość</a:t>
                </a:r>
              </a:p>
            </c:rich>
          </c:tx>
          <c:layout>
            <c:manualLayout>
              <c:xMode val="edge"/>
              <c:yMode val="edge"/>
              <c:x val="0.10833333333333336"/>
              <c:y val="0.1875000000000000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6350"/>
        </c:spPr>
        <c:crossAx val="198185553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704156479217618"/>
          <c:y val="6.1611374407582908E-2"/>
          <c:w val="0.70161980101276433"/>
          <c:h val="0.70038788913632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Bizon+2xBP500</c:v>
                </c:pt>
              </c:strCache>
            </c:strRef>
          </c:tx>
          <c:spPr>
            <a:solidFill>
              <a:srgbClr val="9933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Arkusz1!$B$1:$D$1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Arkusz1!$B$2:$D$2</c:f>
              <c:numCache>
                <c:formatCode>General</c:formatCode>
                <c:ptCount val="3"/>
                <c:pt idx="0">
                  <c:v>0.12050000000000001</c:v>
                </c:pt>
                <c:pt idx="1">
                  <c:v>0.1164</c:v>
                </c:pt>
                <c:pt idx="2">
                  <c:v>0.11320000000000001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PNG+2xBPN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Arkusz1!$B$1:$D$1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Arkusz1!$B$3:$D$3</c:f>
              <c:numCache>
                <c:formatCode>General</c:formatCode>
                <c:ptCount val="3"/>
                <c:pt idx="0">
                  <c:v>0.1133</c:v>
                </c:pt>
                <c:pt idx="1">
                  <c:v>0.11119999999999998</c:v>
                </c:pt>
                <c:pt idx="2">
                  <c:v>0.10390000000000002</c:v>
                </c:pt>
              </c:numCache>
            </c:numRef>
          </c:val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BMN+BP500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Arkusz1!$B$1:$D$1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Arkusz1!$B$4:$D$4</c:f>
              <c:numCache>
                <c:formatCode>General</c:formatCode>
                <c:ptCount val="3"/>
                <c:pt idx="0">
                  <c:v>9.6000000000000002E-2</c:v>
                </c:pt>
                <c:pt idx="1">
                  <c:v>9.240000000000001E-2</c:v>
                </c:pt>
                <c:pt idx="2">
                  <c:v>9.0300000000000005E-2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171888"/>
        <c:axId val="167168624"/>
      </c:barChart>
      <c:catAx>
        <c:axId val="167171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l-PL"/>
                  <a:t>mln t/rok</a:t>
                </a:r>
              </a:p>
            </c:rich>
          </c:tx>
          <c:layout>
            <c:manualLayout>
              <c:xMode val="edge"/>
              <c:yMode val="edge"/>
              <c:x val="0.86189506724264431"/>
              <c:y val="0.7622421658429208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7168624"/>
        <c:crosses val="autoZero"/>
        <c:auto val="1"/>
        <c:lblAlgn val="ctr"/>
        <c:lblOffset val="100"/>
        <c:tickMarkSkip val="1"/>
        <c:noMultiLvlLbl val="0"/>
      </c:catAx>
      <c:valAx>
        <c:axId val="167168624"/>
        <c:scaling>
          <c:orientation val="minMax"/>
          <c:max val="0.125"/>
          <c:min val="8.0000000000000043E-2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l-PL"/>
                  <a:t>zł/tkm</a:t>
                </a:r>
              </a:p>
            </c:rich>
          </c:tx>
          <c:layout>
            <c:manualLayout>
              <c:xMode val="edge"/>
              <c:yMode val="edge"/>
              <c:x val="9.2909535452322708E-2"/>
              <c:y val="5.4502369668246481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71718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450210341724292"/>
          <c:y val="9.4907450742399854E-2"/>
          <c:w val="0.13936430317848422"/>
          <c:h val="0.1516587677725118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pase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30363"/>
            <a:ext cx="1660525" cy="5235575"/>
          </a:xfrm>
          <a:prstGeom prst="rect">
            <a:avLst/>
          </a:prstGeom>
          <a:noFill/>
        </p:spPr>
      </p:pic>
      <p:pic>
        <p:nvPicPr>
          <p:cNvPr id="35842" name="Picture 2" descr="logo pw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463"/>
            <a:ext cx="7740650" cy="164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655763" y="1628775"/>
            <a:ext cx="7524750" cy="5229225"/>
          </a:xfrm>
          <a:prstGeom prst="rect">
            <a:avLst/>
          </a:prstGeom>
          <a:solidFill>
            <a:srgbClr val="A7190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71663" y="2130425"/>
            <a:ext cx="7092950" cy="2019300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71663" y="5697538"/>
            <a:ext cx="7092950" cy="900112"/>
          </a:xfrm>
        </p:spPr>
        <p:txBody>
          <a:bodyPr anchor="b"/>
          <a:lstStyle>
            <a:lvl1pPr marL="0" indent="0" algn="ctr">
              <a:buFontTx/>
              <a:buNone/>
              <a:defRPr sz="2000">
                <a:solidFill>
                  <a:srgbClr val="FFD3A1"/>
                </a:solidFill>
              </a:defRPr>
            </a:lvl1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31025" y="630238"/>
            <a:ext cx="2105025" cy="61118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11188" y="630238"/>
            <a:ext cx="6167437" cy="61118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11188" y="1881188"/>
            <a:ext cx="4135437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99025" y="1881188"/>
            <a:ext cx="4137025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 descr="logo pw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7463"/>
            <a:ext cx="2339975" cy="49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03238" y="481013"/>
            <a:ext cx="8640762" cy="1292225"/>
          </a:xfrm>
          <a:prstGeom prst="rect">
            <a:avLst/>
          </a:prstGeom>
          <a:solidFill>
            <a:srgbClr val="A7190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 flipH="1">
            <a:off x="0" y="1773238"/>
            <a:ext cx="503238" cy="5084762"/>
          </a:xfrm>
          <a:prstGeom prst="rect">
            <a:avLst/>
          </a:prstGeom>
          <a:solidFill>
            <a:srgbClr val="A7190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630238"/>
            <a:ext cx="8424862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881188"/>
            <a:ext cx="8424862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randomBar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package" Target="../embeddings/Dokument_programu_Microsoft_Word2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package" Target="../embeddings/Dokument_programu_Microsoft_Word3.docx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Arkusz_programu_Microsoft_Excel_97_20031.xls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2800" dirty="0" smtClean="0"/>
              <a:t>Logistyczne uwarunkowania </a:t>
            </a:r>
            <a:r>
              <a:rPr lang="pl-PL" sz="2800" dirty="0" err="1" smtClean="0"/>
              <a:t>transportu</a:t>
            </a:r>
            <a:r>
              <a:rPr lang="pl-PL" sz="2800" dirty="0" smtClean="0"/>
              <a:t>  na Odrzańskiej Drodze Wodnej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000" dirty="0"/>
              <a:t>J</a:t>
            </a:r>
            <a:r>
              <a:rPr lang="pl-PL" sz="2000" dirty="0" smtClean="0"/>
              <a:t>an Kulczyk </a:t>
            </a:r>
            <a:br>
              <a:rPr lang="pl-PL" sz="2000" dirty="0" smtClean="0"/>
            </a:br>
            <a:r>
              <a:rPr lang="pl-PL" sz="2000" dirty="0" smtClean="0"/>
              <a:t>Politechnika Wrocławska</a:t>
            </a:r>
            <a:endParaRPr lang="pl-PL" sz="2000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1663" y="5445224"/>
            <a:ext cx="7092950" cy="1152426"/>
          </a:xfrm>
        </p:spPr>
        <p:txBody>
          <a:bodyPr/>
          <a:lstStyle/>
          <a:p>
            <a:r>
              <a:rPr lang="pl-PL" dirty="0" smtClean="0"/>
              <a:t> </a:t>
            </a:r>
          </a:p>
          <a:p>
            <a:r>
              <a:rPr lang="pl-PL" dirty="0" smtClean="0"/>
              <a:t>Urząd Marszałkowski Województwa Dolnośląskiego</a:t>
            </a:r>
          </a:p>
          <a:p>
            <a:r>
              <a:rPr lang="pl-PL" dirty="0" smtClean="0"/>
              <a:t>Politechnika Wrocławska</a:t>
            </a:r>
            <a:endParaRPr lang="pl-PL" dirty="0"/>
          </a:p>
          <a:p>
            <a:r>
              <a:rPr lang="pl-PL" dirty="0" smtClean="0"/>
              <a:t> Wrocław 2017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V="1">
            <a:off x="755576" y="2177559"/>
            <a:ext cx="3008313" cy="374441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99592" y="2154560"/>
            <a:ext cx="3008313" cy="3992563"/>
          </a:xfrm>
        </p:spPr>
        <p:txBody>
          <a:bodyPr/>
          <a:lstStyle/>
          <a:p>
            <a:r>
              <a:rPr lang="pl-PL" sz="1600" b="1" dirty="0" smtClean="0"/>
              <a:t>Podstawowa infrastruktura o znaczeniu międzynarodowym:</a:t>
            </a:r>
          </a:p>
          <a:p>
            <a:endParaRPr lang="pl-PL" sz="1600" b="1" dirty="0" smtClean="0"/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zespół portowy Szczecin- Świnoujście</a:t>
            </a:r>
          </a:p>
          <a:p>
            <a:endParaRPr lang="pl-PL" b="1" dirty="0" smtClean="0"/>
          </a:p>
          <a:p>
            <a:pPr>
              <a:buFont typeface="Arial" pitchFamily="34" charset="0"/>
              <a:buChar char="•"/>
            </a:pPr>
            <a:r>
              <a:rPr lang="pl-PL" b="1" dirty="0"/>
              <a:t>s</a:t>
            </a:r>
            <a:r>
              <a:rPr lang="pl-PL" b="1" dirty="0" smtClean="0"/>
              <a:t>ieć kolejowa: E59, E30, E26, </a:t>
            </a:r>
          </a:p>
          <a:p>
            <a:r>
              <a:rPr lang="pl-PL" b="1" dirty="0" smtClean="0"/>
              <a:t>C – E59/2, </a:t>
            </a:r>
          </a:p>
          <a:p>
            <a:pPr>
              <a:buFont typeface="Arial" pitchFamily="34" charset="0"/>
              <a:buChar char="•"/>
            </a:pPr>
            <a:endParaRPr lang="pl-PL" b="1" dirty="0"/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sieć drogowa: A4, S8, S3, S5</a:t>
            </a:r>
          </a:p>
          <a:p>
            <a:pPr>
              <a:buFont typeface="Arial" pitchFamily="34" charset="0"/>
              <a:buChar char="•"/>
            </a:pPr>
            <a:endParaRPr lang="pl-PL" b="1" dirty="0"/>
          </a:p>
          <a:p>
            <a:pPr>
              <a:buFont typeface="Arial" pitchFamily="34" charset="0"/>
              <a:buChar char="•"/>
            </a:pPr>
            <a:endParaRPr lang="pl-PL" b="1" dirty="0" smtClean="0"/>
          </a:p>
          <a:p>
            <a:pPr>
              <a:buFont typeface="Arial" pitchFamily="34" charset="0"/>
              <a:buChar char="•"/>
            </a:pPr>
            <a:endParaRPr lang="pl-PL" b="1" dirty="0"/>
          </a:p>
          <a:p>
            <a:r>
              <a:rPr lang="pl-PL" sz="1200" b="1" dirty="0"/>
              <a:t>Ź</a:t>
            </a:r>
            <a:r>
              <a:rPr lang="pl-PL" sz="1200" b="1" dirty="0" smtClean="0"/>
              <a:t>ródło:</a:t>
            </a:r>
          </a:p>
          <a:p>
            <a:r>
              <a:rPr lang="pl-PL" sz="1200" b="1" dirty="0" smtClean="0"/>
              <a:t>Wrocławska </a:t>
            </a:r>
            <a:r>
              <a:rPr lang="pl-PL" sz="1200" b="1" dirty="0"/>
              <a:t>A</a:t>
            </a:r>
            <a:r>
              <a:rPr lang="pl-PL" sz="1200" b="1" dirty="0" smtClean="0"/>
              <a:t>gencja Rozwoju Regionalnego</a:t>
            </a:r>
          </a:p>
          <a:p>
            <a:endParaRPr lang="pl-PL" b="1" dirty="0"/>
          </a:p>
        </p:txBody>
      </p:sp>
      <p:pic>
        <p:nvPicPr>
          <p:cNvPr id="5" name="Picture 11" descr="aa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2287" y="2133600"/>
            <a:ext cx="3277275" cy="4535488"/>
          </a:xfrm>
          <a:noFill/>
          <a:ln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225" y="620688"/>
            <a:ext cx="8229600" cy="796950"/>
          </a:xfrm>
        </p:spPr>
        <p:txBody>
          <a:bodyPr/>
          <a:lstStyle/>
          <a:p>
            <a:pPr algn="ctr"/>
            <a:r>
              <a:rPr lang="pl-PL" sz="2800" dirty="0" smtClean="0"/>
              <a:t>ODW jako element korytarza transportowego Północ - Południe</a:t>
            </a: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44823"/>
            <a:ext cx="4040188" cy="713878"/>
          </a:xfrm>
        </p:spPr>
        <p:txBody>
          <a:bodyPr/>
          <a:lstStyle/>
          <a:p>
            <a:pPr algn="ctr"/>
            <a:r>
              <a:rPr lang="pl-PL" sz="1800" dirty="0" smtClean="0"/>
              <a:t>Korytarz Północ - Południe</a:t>
            </a:r>
            <a:endParaRPr lang="pl-PL" sz="18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844823"/>
            <a:ext cx="4041775" cy="713878"/>
          </a:xfrm>
        </p:spPr>
        <p:txBody>
          <a:bodyPr/>
          <a:lstStyle/>
          <a:p>
            <a:pPr algn="ctr"/>
            <a:r>
              <a:rPr lang="pl-PL" sz="1800" dirty="0" smtClean="0"/>
              <a:t>Przebieg korytarza na terenie Polski</a:t>
            </a:r>
            <a:endParaRPr lang="pl-PL" sz="1800" dirty="0"/>
          </a:p>
        </p:txBody>
      </p:sp>
      <p:pic>
        <p:nvPicPr>
          <p:cNvPr id="7" name="Picture 13" descr="cetc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3764" y="2636912"/>
            <a:ext cx="3147060" cy="3873077"/>
          </a:xfrm>
          <a:noFill/>
          <a:ln/>
        </p:spPr>
      </p:pic>
      <p:pic>
        <p:nvPicPr>
          <p:cNvPr id="8" name="Picture 11" descr="aa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38342" y="2558701"/>
            <a:ext cx="2855141" cy="3951288"/>
          </a:xfrm>
          <a:noFill/>
          <a:ln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800" dirty="0" smtClean="0"/>
              <a:t>Transport łamany w korytarzu ODW</a:t>
            </a:r>
            <a:endParaRPr lang="pl-PL" sz="2800" dirty="0"/>
          </a:p>
        </p:txBody>
      </p:sp>
      <p:pic>
        <p:nvPicPr>
          <p:cNvPr id="4" name="Symbol zastępczy zawartości 3" descr="wegiel0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2856"/>
            <a:ext cx="3960440" cy="4464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84115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633874"/>
            <a:ext cx="8424862" cy="1035050"/>
          </a:xfrm>
        </p:spPr>
        <p:txBody>
          <a:bodyPr/>
          <a:lstStyle/>
          <a:p>
            <a:pPr algn="ctr"/>
            <a:r>
              <a:rPr lang="pl-PL" sz="2800" dirty="0" smtClean="0"/>
              <a:t>Technologia a systemy </a:t>
            </a:r>
            <a:r>
              <a:rPr lang="pl-PL" sz="2800" dirty="0"/>
              <a:t>floty w transporcie </a:t>
            </a:r>
            <a:r>
              <a:rPr lang="pl-PL" sz="2800" dirty="0" smtClean="0"/>
              <a:t> śródlądowym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l-PL" altLang="pl-PL" sz="2400" b="1" dirty="0" smtClean="0"/>
          </a:p>
          <a:p>
            <a:pPr algn="ctr">
              <a:buNone/>
            </a:pPr>
            <a:r>
              <a:rPr lang="pl-PL" altLang="pl-PL" sz="2400" b="1" dirty="0" smtClean="0"/>
              <a:t>W </a:t>
            </a:r>
            <a:r>
              <a:rPr lang="pl-PL" altLang="pl-PL" sz="2400" b="1" dirty="0"/>
              <a:t>śródlądowym transporcie wodnym  eksploatuje się     następujące systemy floty:</a:t>
            </a:r>
          </a:p>
          <a:p>
            <a:pPr algn="ctr">
              <a:buNone/>
            </a:pPr>
            <a:endParaRPr lang="pl-PL" altLang="pl-PL" sz="2400" b="1" dirty="0"/>
          </a:p>
          <a:p>
            <a:pPr algn="ctr">
              <a:buNone/>
            </a:pPr>
            <a:endParaRPr lang="pl-PL" altLang="pl-PL" sz="1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altLang="pl-PL" sz="2000" b="1" dirty="0"/>
              <a:t>barki z własnym napędem – barki motorowe (BM)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altLang="pl-PL" sz="2000" b="1" dirty="0"/>
              <a:t>system pchany; pchacz  + barki pchane (P+BP)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altLang="pl-PL" sz="2000" b="1" dirty="0"/>
              <a:t>system KOMBI; barka motorowa + barka pchana (BM+BP)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9772486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103233"/>
              </p:ext>
            </p:extLst>
          </p:nvPr>
        </p:nvGraphicFramePr>
        <p:xfrm>
          <a:off x="611188" y="1881188"/>
          <a:ext cx="8424862" cy="486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625875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400" dirty="0"/>
              <a:t>Koncepcja barki motorowej nowej generacji </a:t>
            </a:r>
            <a:r>
              <a:rPr lang="pl-PL" sz="2400" dirty="0" smtClean="0"/>
              <a:t>BMN dla </a:t>
            </a:r>
            <a:r>
              <a:rPr lang="pl-PL" sz="2400" dirty="0"/>
              <a:t>warunków </a:t>
            </a:r>
            <a:r>
              <a:rPr lang="pl-PL" sz="2400" dirty="0" smtClean="0"/>
              <a:t>ODW.</a:t>
            </a:r>
            <a:endParaRPr lang="pl-PL" sz="24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219" y="1881188"/>
            <a:ext cx="6416799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60330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800" dirty="0" smtClean="0"/>
              <a:t>Parametry eksploatacyjne BMN</a:t>
            </a:r>
            <a:endParaRPr lang="pl-PL" sz="28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14298" y="1967421"/>
            <a:ext cx="7218643" cy="468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28600" algn="l"/>
              </a:tabLst>
            </a:pPr>
            <a:r>
              <a:rPr kumimoji="0" lang="pl-PL" alt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Podstawowe parametry techniczne BMN:</a:t>
            </a:r>
          </a:p>
          <a:p>
            <a:pPr algn="just">
              <a:spcBef>
                <a:spcPct val="0"/>
              </a:spcBef>
            </a:pPr>
            <a:r>
              <a:rPr kumimoji="0" lang="pl-PL" alt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długość całkowita  	           L</a:t>
            </a:r>
            <a:r>
              <a:rPr kumimoji="0" lang="pl-PL" altLang="pl-PL" sz="1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pl-PL" alt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70 m.</a:t>
            </a:r>
            <a:endParaRPr kumimoji="0" lang="pl-PL" alt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just">
              <a:spcBef>
                <a:spcPct val="0"/>
              </a:spcBef>
            </a:pPr>
            <a:r>
              <a:rPr kumimoji="0" lang="pl-PL" alt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szerokość całkowita 	           B</a:t>
            </a:r>
            <a:r>
              <a:rPr kumimoji="0" lang="pl-PL" altLang="pl-PL" sz="1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pl-PL" alt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=9,0 – 9,1m.</a:t>
            </a:r>
            <a:endParaRPr kumimoji="0" lang="pl-PL" alt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just">
              <a:spcBef>
                <a:spcPct val="0"/>
              </a:spcBef>
            </a:pPr>
            <a:r>
              <a:rPr kumimoji="0" lang="pl-PL" alt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zanurzenie   nominalne             T= 1,7m,</a:t>
            </a:r>
            <a:endParaRPr kumimoji="0" lang="pl-PL" alt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just">
              <a:spcBef>
                <a:spcPct val="0"/>
              </a:spcBef>
            </a:pPr>
            <a:r>
              <a:rPr kumimoji="0" lang="pl-PL" alt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zanurzenie statku pustego         T</a:t>
            </a:r>
            <a:r>
              <a:rPr kumimoji="0" lang="pl-PL" altLang="pl-PL" sz="1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pl-PL" alt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0,55m</a:t>
            </a:r>
            <a:endParaRPr kumimoji="0" lang="pl-PL" alt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just">
              <a:spcBef>
                <a:spcPct val="0"/>
              </a:spcBef>
            </a:pPr>
            <a:r>
              <a:rPr kumimoji="0" lang="pl-PL" alt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wysokość                  	           H=1,8m,</a:t>
            </a:r>
            <a:endParaRPr kumimoji="0" lang="pl-PL" alt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just">
              <a:spcBef>
                <a:spcPct val="0"/>
              </a:spcBef>
            </a:pPr>
            <a:r>
              <a:rPr kumimoji="0" lang="pl-PL" alt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ładowność przy zanurzeniu nominalnym P</a:t>
            </a:r>
            <a:r>
              <a:rPr kumimoji="0" lang="pl-PL" altLang="pl-PL" sz="1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Ł</a:t>
            </a:r>
            <a:r>
              <a:rPr kumimoji="0" lang="pl-PL" alt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≈ 660 t.  </a:t>
            </a:r>
            <a:endParaRPr kumimoji="0" lang="pl-PL" alt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just">
              <a:spcBef>
                <a:spcPct val="0"/>
              </a:spcBef>
            </a:pPr>
            <a:r>
              <a:rPr kumimoji="0" lang="pl-PL" alt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długość ładowni                         </a:t>
            </a:r>
            <a:r>
              <a:rPr kumimoji="0" lang="pl-PL" alt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pl-PL" altLang="pl-PL" sz="16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łąd</a:t>
            </a:r>
            <a:r>
              <a:rPr kumimoji="0" lang="pl-PL" altLang="pl-PL" sz="1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alt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=51 m</a:t>
            </a:r>
            <a:endParaRPr kumimoji="0" lang="pl-PL" alt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just">
              <a:spcBef>
                <a:spcPct val="0"/>
              </a:spcBef>
            </a:pPr>
            <a:r>
              <a:rPr kumimoji="0" lang="pl-PL" alt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szerokość ładowni 	           b = 7,0/7,512 m </a:t>
            </a:r>
          </a:p>
          <a:p>
            <a:pPr algn="just">
              <a:spcBef>
                <a:spcPct val="0"/>
              </a:spcBef>
            </a:pP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iczba kontenerów (1 warstwa)  20/24</a:t>
            </a:r>
            <a:endParaRPr kumimoji="0" lang="pl-PL" alt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just">
              <a:spcBef>
                <a:spcPct val="0"/>
              </a:spcBef>
            </a:pPr>
            <a:r>
              <a:rPr kumimoji="0" lang="pl-PL" alt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eksploatacyjna objętość zbiorników balastowych    V=268 m</a:t>
            </a:r>
            <a:r>
              <a:rPr kumimoji="0" lang="pl-PL" altLang="pl-PL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  <a:p>
            <a:pPr algn="just">
              <a:spcBef>
                <a:spcPct val="0"/>
              </a:spcBef>
              <a:buFont typeface="+mj-lt"/>
              <a:buAutoNum type="arabicPeriod"/>
            </a:pPr>
            <a:endParaRPr kumimoji="0" lang="pl-PL" altLang="pl-PL" sz="16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pl-PL" sz="1600" b="1" dirty="0" smtClean="0"/>
              <a:t>W  </a:t>
            </a:r>
            <a:r>
              <a:rPr lang="pl-PL" sz="1600" b="1" dirty="0"/>
              <a:t>określaniu liczby rejsów  przyjęto następujące założenia: </a:t>
            </a:r>
          </a:p>
          <a:p>
            <a:pPr lvl="0"/>
            <a:r>
              <a:rPr lang="pl-PL" sz="1400" b="1" dirty="0"/>
              <a:t>ogólna liczba dni nawigacji w roku:   275,</a:t>
            </a:r>
          </a:p>
          <a:p>
            <a:pPr lvl="0"/>
            <a:r>
              <a:rPr lang="pl-PL" sz="1400" b="1" dirty="0"/>
              <a:t>liczba godzin pracy śluz na dobę:   16,</a:t>
            </a:r>
          </a:p>
          <a:p>
            <a:pPr lvl="0"/>
            <a:r>
              <a:rPr lang="pl-PL" sz="1400" b="1" dirty="0"/>
              <a:t>liczba statków śluzujących jednocześnie:  1,</a:t>
            </a:r>
          </a:p>
          <a:p>
            <a:pPr lvl="0"/>
            <a:r>
              <a:rPr lang="pl-PL" sz="1400" b="1" dirty="0"/>
              <a:t>współczynnik przeciętnego wykorzystania statku i nieregularności ruchu  0,85,</a:t>
            </a:r>
          </a:p>
          <a:p>
            <a:pPr lvl="0"/>
            <a:r>
              <a:rPr lang="pl-PL" sz="1400" b="1" dirty="0"/>
              <a:t>dodatkowy zapas na czas rejsu 10%.</a:t>
            </a:r>
          </a:p>
          <a:p>
            <a:pPr marL="0" indent="0" algn="just">
              <a:spcBef>
                <a:spcPct val="0"/>
              </a:spcBef>
              <a:buNone/>
            </a:pPr>
            <a:endParaRPr kumimoji="0" lang="pl-PL" altLang="pl-PL" sz="18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3093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400" dirty="0" smtClean="0"/>
              <a:t>Czas trwania i koszty rejsu okrężnego na ODW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z="1400" b="1" dirty="0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637546"/>
              </p:ext>
            </p:extLst>
          </p:nvPr>
        </p:nvGraphicFramePr>
        <p:xfrm>
          <a:off x="971600" y="1881188"/>
          <a:ext cx="7920434" cy="5224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Dokument" r:id="rId4" imgW="6451647" imgH="4252473" progId="Word.Document.12">
                  <p:embed/>
                </p:oleObj>
              </mc:Choice>
              <mc:Fallback>
                <p:oleObj name="Dokument" r:id="rId4" imgW="6451647" imgH="4252473" progId="Word.Document.12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881188"/>
                        <a:ext cx="7920434" cy="5224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088332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400" dirty="0" smtClean="0"/>
              <a:t>Koszty transportu dla wybranych relacji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527575"/>
              </p:ext>
            </p:extLst>
          </p:nvPr>
        </p:nvGraphicFramePr>
        <p:xfrm>
          <a:off x="1547664" y="2332037"/>
          <a:ext cx="6883679" cy="426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Dokument" r:id="rId4" imgW="6491877" imgH="4035025" progId="Word.Document.12">
                  <p:embed/>
                </p:oleObj>
              </mc:Choice>
              <mc:Fallback>
                <p:oleObj name="Dokument" r:id="rId4" imgW="6491877" imgH="4035025" progId="Word.Documen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332037"/>
                        <a:ext cx="6883679" cy="42653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809443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19432" y="5085184"/>
            <a:ext cx="8280920" cy="1104222"/>
          </a:xfrm>
        </p:spPr>
        <p:txBody>
          <a:bodyPr/>
          <a:lstStyle/>
          <a:p>
            <a:r>
              <a:rPr lang="pl-PL" b="1" dirty="0"/>
              <a:t>Dodatkowo określono koszty transportu składem pociągu składającego  się z 40 wagonów   platform,  rodzaju S, typu </a:t>
            </a:r>
            <a:r>
              <a:rPr lang="pl-PL" b="1" dirty="0" err="1"/>
              <a:t>Sgs</a:t>
            </a:r>
            <a:r>
              <a:rPr lang="pl-PL" b="1" dirty="0"/>
              <a:t>.     Jedna platforma wagon, może transportować 3 kontenery 20’,  co oznacza transport w składzie 120 jednostek TEU,   lub jeden kontener  40’ (40 kontenerów w składzie). Przyjęto, że połowa liczby załadowanych kontenerów jest pusta</a:t>
            </a:r>
            <a:r>
              <a:rPr lang="pl-PL" sz="1200" dirty="0"/>
              <a:t>.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580080"/>
              </p:ext>
            </p:extLst>
          </p:nvPr>
        </p:nvGraphicFramePr>
        <p:xfrm>
          <a:off x="755578" y="1988839"/>
          <a:ext cx="8208912" cy="279455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307227"/>
                <a:gridCol w="1180337"/>
                <a:gridCol w="1180337"/>
                <a:gridCol w="1180337"/>
                <a:gridCol w="1180337"/>
                <a:gridCol w="1180337"/>
              </a:tblGrid>
              <a:tr h="310506">
                <a:tc rowSpan="3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Relacja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Koszty zł/TEU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1050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Kolej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Woda</a:t>
                      </a:r>
                      <a:endParaRPr lang="pl-PL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24202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20’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40’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Koszty zewnętrzne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20’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Koszty zewnętrzne</a:t>
                      </a:r>
                      <a:endParaRPr lang="pl-PL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06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Gliwice – Wrocław</a:t>
                      </a:r>
                      <a:endParaRPr lang="pl-PL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1194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1722</a:t>
                      </a:r>
                      <a:endParaRPr lang="pl-PL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53,0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581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38,0</a:t>
                      </a:r>
                      <a:endParaRPr lang="pl-PL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06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Gliwice - Szczecin</a:t>
                      </a:r>
                      <a:endParaRPr lang="pl-PL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3147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4532</a:t>
                      </a:r>
                      <a:endParaRPr lang="pl-PL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180,0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1605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128,0</a:t>
                      </a:r>
                      <a:endParaRPr lang="pl-PL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06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Szczecin - Wrocław</a:t>
                      </a:r>
                      <a:endParaRPr lang="pl-PL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2354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3390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128,0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45253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800" dirty="0" smtClean="0"/>
              <a:t>Plan wystąpienia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pl-PL" sz="2800" b="1" dirty="0" smtClean="0"/>
          </a:p>
          <a:p>
            <a:pPr marL="0" indent="0">
              <a:buNone/>
            </a:pPr>
            <a:endParaRPr lang="pl-PL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pl-PL" sz="2800" b="1" dirty="0" smtClean="0"/>
              <a:t>Transport w krajach UE.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b="1" dirty="0"/>
              <a:t>ODW – jako element korytarza transportowego</a:t>
            </a:r>
            <a:r>
              <a:rPr lang="pl-PL" sz="2800" b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b="1" dirty="0" smtClean="0"/>
              <a:t>Technologia transportu, flota.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b="1" dirty="0" smtClean="0"/>
              <a:t>Transport kontenerów na ODW.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b="1" dirty="0" smtClean="0"/>
              <a:t>Koszty transportu wodnego i kolejowego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73075122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800" dirty="0" smtClean="0"/>
              <a:t>Wymagany prześwit pod przeszkodami (mostami)</a:t>
            </a:r>
            <a:endParaRPr lang="pl-PL" sz="28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0922" y="2060848"/>
            <a:ext cx="7894439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7287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800" dirty="0" smtClean="0"/>
              <a:t>BMN. Zależność zanurzenia od masy brutto kontenera 20’</a:t>
            </a:r>
            <a:endParaRPr lang="pl-PL" sz="2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155137"/>
            <a:ext cx="7272808" cy="437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2298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420888"/>
            <a:ext cx="846510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83" y="2337447"/>
            <a:ext cx="8623917" cy="404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3346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71663" y="2924944"/>
            <a:ext cx="7092950" cy="2019300"/>
          </a:xfrm>
        </p:spPr>
        <p:txBody>
          <a:bodyPr/>
          <a:lstStyle/>
          <a:p>
            <a:r>
              <a:rPr lang="pl-PL" dirty="0" smtClean="0"/>
              <a:t>Dziękuję  za uwagę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030005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800" dirty="0" smtClean="0"/>
              <a:t>Główne korytarze </a:t>
            </a:r>
            <a:r>
              <a:rPr lang="pl-PL" sz="2800" dirty="0" err="1" smtClean="0"/>
              <a:t>transportu</a:t>
            </a:r>
            <a:r>
              <a:rPr lang="pl-PL" sz="2800" dirty="0" smtClean="0"/>
              <a:t>  śródlądowego</a:t>
            </a:r>
            <a:endParaRPr lang="pl-PL" sz="2800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4611" y="1881188"/>
            <a:ext cx="5498016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800" dirty="0" smtClean="0"/>
              <a:t>Terminale kontenerowe w Europie</a:t>
            </a:r>
            <a:endParaRPr lang="pl-PL" sz="2800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6707" y="1881188"/>
            <a:ext cx="5993824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800" dirty="0" smtClean="0"/>
              <a:t>Zmiany w strukturze ładunków na Renie</a:t>
            </a:r>
            <a:endParaRPr lang="pl-PL" sz="2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9965" y="2132856"/>
            <a:ext cx="7106270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8735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400" dirty="0" smtClean="0"/>
              <a:t>Transport kontenerów na Renie i wielkość przeładunków w wybranych terminalach portowych</a:t>
            </a:r>
            <a:endParaRPr lang="pl-PL" sz="2400" dirty="0"/>
          </a:p>
        </p:txBody>
      </p:sp>
      <p:pic>
        <p:nvPicPr>
          <p:cNvPr id="5" name="Symbol zastępczy zawartości 3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0146" y="2492896"/>
            <a:ext cx="4228957" cy="3456384"/>
          </a:xfrm>
          <a:prstGeom prst="rect">
            <a:avLst/>
          </a:prstGeom>
        </p:spPr>
      </p:pic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54281402"/>
              </p:ext>
            </p:extLst>
          </p:nvPr>
        </p:nvGraphicFramePr>
        <p:xfrm>
          <a:off x="611188" y="1881188"/>
          <a:ext cx="4135437" cy="486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994649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800" dirty="0" smtClean="0"/>
              <a:t>Ładowność floty eksploatowanej na Renie</a:t>
            </a:r>
            <a:endParaRPr lang="pl-PL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55600" indent="-355600">
              <a:lnSpc>
                <a:spcPct val="90000"/>
              </a:lnSpc>
              <a:buNone/>
            </a:pPr>
            <a:r>
              <a:rPr lang="pl-PL" altLang="pl-PL" sz="1600" b="1" dirty="0"/>
              <a:t>Uwzględniając liczbowo w latach 2008 do 2011,  oddano do eksploatacji:   </a:t>
            </a:r>
          </a:p>
          <a:p>
            <a:pPr marL="355600" indent="-355600">
              <a:lnSpc>
                <a:spcPct val="90000"/>
              </a:lnSpc>
            </a:pPr>
            <a:r>
              <a:rPr lang="pl-PL" altLang="pl-PL" sz="1600" b="1" dirty="0"/>
              <a:t>  237  barek motorowych przystosowanych  do ładunków suchych     i transportu kontenerów,</a:t>
            </a:r>
          </a:p>
          <a:p>
            <a:pPr marL="355600" indent="-355600">
              <a:lnSpc>
                <a:spcPct val="90000"/>
              </a:lnSpc>
            </a:pPr>
            <a:r>
              <a:rPr lang="pl-PL" altLang="pl-PL" sz="1600" b="1" dirty="0"/>
              <a:t>  352 barek motorowych zbiornikowych,</a:t>
            </a:r>
          </a:p>
          <a:p>
            <a:pPr marL="355600" indent="-355600">
              <a:lnSpc>
                <a:spcPct val="90000"/>
              </a:lnSpc>
            </a:pPr>
            <a:r>
              <a:rPr lang="pl-PL" altLang="pl-PL" sz="1600" b="1" dirty="0"/>
              <a:t>  173 barek pchanych  na ładunki suche,  </a:t>
            </a:r>
          </a:p>
          <a:p>
            <a:pPr marL="355600" indent="-355600">
              <a:lnSpc>
                <a:spcPct val="90000"/>
              </a:lnSpc>
            </a:pPr>
            <a:r>
              <a:rPr lang="pl-PL" altLang="pl-PL" sz="1600" b="1" dirty="0"/>
              <a:t>      8 barek pchanych  zbiornikowych,   </a:t>
            </a:r>
          </a:p>
          <a:p>
            <a:pPr marL="355600" indent="-355600">
              <a:lnSpc>
                <a:spcPct val="90000"/>
              </a:lnSpc>
            </a:pPr>
            <a:r>
              <a:rPr lang="pl-PL" altLang="pl-PL" sz="1600" b="1" dirty="0"/>
              <a:t>    26 pchaczy i holowników.  </a:t>
            </a:r>
          </a:p>
          <a:p>
            <a:pPr marL="0" indent="0">
              <a:buNone/>
            </a:pPr>
            <a:r>
              <a:rPr lang="pl-PL" sz="1600" b="1" dirty="0" smtClean="0"/>
              <a:t>Udział barek motorowych w roku 2014 o </a:t>
            </a:r>
            <a:r>
              <a:rPr lang="pl-PL" sz="1600" b="1" dirty="0"/>
              <a:t>ł</a:t>
            </a:r>
            <a:r>
              <a:rPr lang="pl-PL" sz="1600" b="1" dirty="0" smtClean="0"/>
              <a:t>adowności powyżej 3000 t. stanowił 8% całości (5% w oku 2007).</a:t>
            </a:r>
          </a:p>
          <a:p>
            <a:pPr marL="0" indent="0">
              <a:buNone/>
            </a:pPr>
            <a:r>
              <a:rPr lang="pl-PL" sz="1600" b="1" dirty="0" smtClean="0"/>
              <a:t>Od roku 2014 powrót do jednostek mniejszych: ładowność do 1200 t., długość do 86 m.</a:t>
            </a:r>
            <a:endParaRPr lang="pl-PL" sz="1600" b="1" dirty="0"/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4781296"/>
              </p:ext>
            </p:extLst>
          </p:nvPr>
        </p:nvGraphicFramePr>
        <p:xfrm>
          <a:off x="611188" y="2276872"/>
          <a:ext cx="4135437" cy="3360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Wykres" r:id="rId4" imgW="4962600" imgH="3181260" progId="Excel.Sheet.8">
                  <p:embed followColorScheme="full"/>
                </p:oleObj>
              </mc:Choice>
              <mc:Fallback>
                <p:oleObj name="Wykres" r:id="rId4" imgW="4962600" imgH="3181260" progId="Excel.Sheet.8">
                  <p:embed followColorScheme="full"/>
                  <p:pic>
                    <p:nvPicPr>
                      <p:cNvPr id="0" name="Picture 3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276872"/>
                        <a:ext cx="4135437" cy="33603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957743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800" dirty="0" smtClean="0"/>
              <a:t>ODW jako element korytarza transportowego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Oś Odry jako naturalny element korytarza transportowego a stąd  systemu </a:t>
            </a:r>
            <a:r>
              <a:rPr lang="pl-PL" sz="2000" b="1" dirty="0" err="1" smtClean="0">
                <a:latin typeface="Times New Roman" pitchFamily="18" charset="0"/>
                <a:cs typeface="Times New Roman" pitchFamily="18" charset="0"/>
              </a:rPr>
              <a:t>transportu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 intermodalnego.</a:t>
            </a:r>
          </a:p>
          <a:p>
            <a:pPr algn="ctr">
              <a:buNone/>
            </a:pPr>
            <a:endParaRPr lang="pl-PL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jest elementem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Ś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rodkowo Europejskiego Korytarza Transportowego Północ - Południe </a:t>
            </a:r>
          </a:p>
          <a:p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ł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ączy, integruje regiony gospodarcze Polski o znaczącym udziale w tworzeniu produktu krajowego brutto i wymianie zagranicznej, </a:t>
            </a:r>
          </a:p>
          <a:p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bezpośrednie połączenia  i przenikania kierunków </a:t>
            </a:r>
            <a:r>
              <a:rPr lang="pl-PL" sz="1800" b="1" dirty="0" err="1" smtClean="0">
                <a:latin typeface="Times New Roman" pitchFamily="18" charset="0"/>
                <a:cs typeface="Times New Roman" pitchFamily="18" charset="0"/>
              </a:rPr>
              <a:t>transportu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 ładunków  z systemem </a:t>
            </a:r>
            <a:r>
              <a:rPr lang="pl-PL" sz="1800" b="1" dirty="0" err="1" smtClean="0">
                <a:latin typeface="Times New Roman" pitchFamily="18" charset="0"/>
                <a:cs typeface="Times New Roman" pitchFamily="18" charset="0"/>
              </a:rPr>
              <a:t>transportu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 drogowego i kolejowego,</a:t>
            </a:r>
          </a:p>
          <a:p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duża liczba portów i nabrzeży przeładunkowych, które mogą być podstawą do budowy centrum logistycznych,</a:t>
            </a:r>
            <a:endParaRPr lang="pl-PL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800" dirty="0" smtClean="0"/>
              <a:t>Korzyści z rozwoju transportu na ODW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pl-PL" sz="20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pl-PL" sz="2000" b="1" dirty="0" smtClean="0"/>
              <a:t>Wspieranie </a:t>
            </a:r>
            <a:r>
              <a:rPr lang="pl-PL" sz="2000" b="1" dirty="0"/>
              <a:t>wzrostu intermodalności transportu towarowego.</a:t>
            </a:r>
            <a:r>
              <a:rPr lang="pl-PL" sz="2000" dirty="0"/>
              <a:t>  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sz="2000" b="1" dirty="0"/>
              <a:t>Integrowanie regionów gospodarczych. </a:t>
            </a:r>
            <a:r>
              <a:rPr lang="pl-PL" sz="2000" dirty="0"/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sz="2000" b="1" dirty="0"/>
              <a:t>Konsolidacja przepływu towarów i tworzenie dużych strumieni ładunków. </a:t>
            </a:r>
            <a:r>
              <a:rPr lang="pl-PL" sz="2000" dirty="0"/>
              <a:t>    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sz="2000" b="1" dirty="0"/>
              <a:t>Tworzenie warunków do wzrostu </a:t>
            </a:r>
            <a:r>
              <a:rPr lang="pl-PL" sz="2000" b="1" dirty="0" err="1"/>
              <a:t>komodalności</a:t>
            </a:r>
            <a:r>
              <a:rPr lang="pl-PL" sz="2000" b="1" dirty="0"/>
              <a:t> transportu. </a:t>
            </a:r>
            <a:r>
              <a:rPr lang="pl-PL" sz="2000" dirty="0"/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sz="2000" b="1" dirty="0"/>
              <a:t>Zwiększenie możliwości pozyskiwania ładunków powrotnych dla środków transportu.</a:t>
            </a:r>
            <a:r>
              <a:rPr lang="pl-PL" sz="2000" dirty="0"/>
              <a:t>  .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sz="2000" b="1" dirty="0"/>
              <a:t>Zwiększenie aktywności zawodowej mieszkańców regionu </a:t>
            </a:r>
            <a:endParaRPr lang="pl-PL" sz="2000" dirty="0"/>
          </a:p>
          <a:p>
            <a:pPr marL="457200" lvl="0" indent="-457200">
              <a:buFont typeface="+mj-lt"/>
              <a:buAutoNum type="arabicPeriod"/>
            </a:pPr>
            <a:r>
              <a:rPr lang="pl-PL" sz="2000" b="1" dirty="0"/>
              <a:t>Rozwój sektora usługowego.</a:t>
            </a:r>
            <a:r>
              <a:rPr lang="pl-PL" sz="2000" dirty="0"/>
              <a:t>    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sz="2000" b="1" dirty="0"/>
              <a:t>Wzrost dochodów do budżetu gmin 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10403660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ablon2-PL">
  <a:themeElements>
    <a:clrScheme name="szablon pwr1 1">
      <a:dk1>
        <a:srgbClr val="000000"/>
      </a:dk1>
      <a:lt1>
        <a:srgbClr val="FFFFFF"/>
      </a:lt1>
      <a:dk2>
        <a:srgbClr val="FFEBD5"/>
      </a:dk2>
      <a:lt2>
        <a:srgbClr val="78120A"/>
      </a:lt2>
      <a:accent1>
        <a:srgbClr val="E32213"/>
      </a:accent1>
      <a:accent2>
        <a:srgbClr val="FFD3A1"/>
      </a:accent2>
      <a:accent3>
        <a:srgbClr val="FFFFFF"/>
      </a:accent3>
      <a:accent4>
        <a:srgbClr val="000000"/>
      </a:accent4>
      <a:accent5>
        <a:srgbClr val="EFABAA"/>
      </a:accent5>
      <a:accent6>
        <a:srgbClr val="E7BF91"/>
      </a:accent6>
      <a:hlink>
        <a:srgbClr val="FFD9AF"/>
      </a:hlink>
      <a:folHlink>
        <a:srgbClr val="FFB25D"/>
      </a:folHlink>
    </a:clrScheme>
    <a:fontScheme name="szablon pwr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zablon pwr1 1">
        <a:dk1>
          <a:srgbClr val="000000"/>
        </a:dk1>
        <a:lt1>
          <a:srgbClr val="FFFFFF"/>
        </a:lt1>
        <a:dk2>
          <a:srgbClr val="FFEBD5"/>
        </a:dk2>
        <a:lt2>
          <a:srgbClr val="78120A"/>
        </a:lt2>
        <a:accent1>
          <a:srgbClr val="E32213"/>
        </a:accent1>
        <a:accent2>
          <a:srgbClr val="FFD3A1"/>
        </a:accent2>
        <a:accent3>
          <a:srgbClr val="FFFFFF"/>
        </a:accent3>
        <a:accent4>
          <a:srgbClr val="000000"/>
        </a:accent4>
        <a:accent5>
          <a:srgbClr val="EFABAA"/>
        </a:accent5>
        <a:accent6>
          <a:srgbClr val="E7BF91"/>
        </a:accent6>
        <a:hlink>
          <a:srgbClr val="FFD9AF"/>
        </a:hlink>
        <a:folHlink>
          <a:srgbClr val="FFB2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szablon pwr1 1">
    <a:dk1>
      <a:srgbClr val="000000"/>
    </a:dk1>
    <a:lt1>
      <a:srgbClr val="FFFFFF"/>
    </a:lt1>
    <a:dk2>
      <a:srgbClr val="FFEBD5"/>
    </a:dk2>
    <a:lt2>
      <a:srgbClr val="78120A"/>
    </a:lt2>
    <a:accent1>
      <a:srgbClr val="E32213"/>
    </a:accent1>
    <a:accent2>
      <a:srgbClr val="FFD3A1"/>
    </a:accent2>
    <a:accent3>
      <a:srgbClr val="FFFFFF"/>
    </a:accent3>
    <a:accent4>
      <a:srgbClr val="000000"/>
    </a:accent4>
    <a:accent5>
      <a:srgbClr val="EFABAA"/>
    </a:accent5>
    <a:accent6>
      <a:srgbClr val="E7BF91"/>
    </a:accent6>
    <a:hlink>
      <a:srgbClr val="FFD9AF"/>
    </a:hlink>
    <a:folHlink>
      <a:srgbClr val="FFB25D"/>
    </a:folHlink>
  </a:clrScheme>
  <a:fontScheme name="szablon pwr1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szablon2-PL</Template>
  <TotalTime>607</TotalTime>
  <Words>572</Words>
  <Application>Microsoft Office PowerPoint</Application>
  <PresentationFormat>Pokaz na ekranie (4:3)</PresentationFormat>
  <Paragraphs>127</Paragraphs>
  <Slides>24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24</vt:i4>
      </vt:variant>
    </vt:vector>
  </HeadingPairs>
  <TitlesOfParts>
    <vt:vector size="32" baseType="lpstr">
      <vt:lpstr>Arial</vt:lpstr>
      <vt:lpstr>Calibri</vt:lpstr>
      <vt:lpstr>Times New Roman</vt:lpstr>
      <vt:lpstr>Trebuchet MS</vt:lpstr>
      <vt:lpstr>Wingdings</vt:lpstr>
      <vt:lpstr>szablon2-PL</vt:lpstr>
      <vt:lpstr>Wykres</vt:lpstr>
      <vt:lpstr>Dokument</vt:lpstr>
      <vt:lpstr>Logistyczne uwarunkowania transportu  na Odrzańskiej Drodze Wodnej  Jan Kulczyk  Politechnika Wrocławska</vt:lpstr>
      <vt:lpstr>Plan wystąpienia</vt:lpstr>
      <vt:lpstr>Główne korytarze transportu  śródlądowego</vt:lpstr>
      <vt:lpstr>Terminale kontenerowe w Europie</vt:lpstr>
      <vt:lpstr>Zmiany w strukturze ładunków na Renie</vt:lpstr>
      <vt:lpstr>Transport kontenerów na Renie i wielkość przeładunków w wybranych terminalach portowych</vt:lpstr>
      <vt:lpstr>Ładowność floty eksploatowanej na Renie</vt:lpstr>
      <vt:lpstr>ODW jako element korytarza transportowego</vt:lpstr>
      <vt:lpstr>Korzyści z rozwoju transportu na ODW</vt:lpstr>
      <vt:lpstr>Prezentacja programu PowerPoint</vt:lpstr>
      <vt:lpstr>ODW jako element korytarza transportowego Północ - Południe</vt:lpstr>
      <vt:lpstr>Transport łamany w korytarzu ODW</vt:lpstr>
      <vt:lpstr>Technologia a systemy floty w transporcie  śródlądowym</vt:lpstr>
      <vt:lpstr>Prezentacja programu PowerPoint</vt:lpstr>
      <vt:lpstr>Koncepcja barki motorowej nowej generacji BMN dla warunków ODW.</vt:lpstr>
      <vt:lpstr>Parametry eksploatacyjne BMN</vt:lpstr>
      <vt:lpstr>Czas trwania i koszty rejsu okrężnego na ODW</vt:lpstr>
      <vt:lpstr>Koszty transportu dla wybranych relacji</vt:lpstr>
      <vt:lpstr>Prezentacja programu PowerPoint</vt:lpstr>
      <vt:lpstr>Wymagany prześwit pod przeszkodami (mostami)</vt:lpstr>
      <vt:lpstr>BMN. Zależność zanurzenia od masy brutto kontenera 20’</vt:lpstr>
      <vt:lpstr>Prezentacja programu PowerPoint</vt:lpstr>
      <vt:lpstr>Prezentacja programu PowerPoint</vt:lpstr>
      <vt:lpstr>Dziękuję 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Logistyczne uwarunkowania transportu  na Odrzańskiej Drodze Wodnej  Jan Kulczyk  Politechnika Wrocławska</dc:title>
  <dc:creator>Jan</dc:creator>
  <cp:lastModifiedBy>Jan</cp:lastModifiedBy>
  <cp:revision>59</cp:revision>
  <dcterms:created xsi:type="dcterms:W3CDTF">2017-05-22T08:03:06Z</dcterms:created>
  <dcterms:modified xsi:type="dcterms:W3CDTF">2017-05-26T10:25:49Z</dcterms:modified>
</cp:coreProperties>
</file>