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9" r:id="rId4"/>
    <p:sldId id="263" r:id="rId5"/>
    <p:sldId id="264" r:id="rId6"/>
    <p:sldId id="270" r:id="rId7"/>
    <p:sldId id="266" r:id="rId8"/>
    <p:sldId id="267" r:id="rId9"/>
    <p:sldId id="268" r:id="rId10"/>
    <p:sldId id="271" r:id="rId11"/>
    <p:sldId id="272" r:id="rId12"/>
    <p:sldId id="273" r:id="rId13"/>
    <p:sldId id="274" r:id="rId14"/>
    <p:sldId id="277" r:id="rId15"/>
    <p:sldId id="278" r:id="rId16"/>
    <p:sldId id="276" r:id="rId17"/>
    <p:sldId id="279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91CB"/>
    <a:srgbClr val="002749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94660"/>
  </p:normalViewPr>
  <p:slideViewPr>
    <p:cSldViewPr>
      <p:cViewPr>
        <p:scale>
          <a:sx n="69" d="100"/>
          <a:sy n="69" d="100"/>
        </p:scale>
        <p:origin x="-87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BDEC7-9987-4D95-9506-2ADFBF6F5BCD}" type="datetimeFigureOut">
              <a:rPr lang="de-DE" smtClean="0"/>
              <a:pPr/>
              <a:t>25.11.2014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F8DAE-5E32-4C4A-BFBA-4F98B1BEE95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13301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AD574-AFBE-46FC-BE85-56429ADAEEA1}" type="datetimeFigureOut">
              <a:rPr lang="de-DE" smtClean="0"/>
              <a:pPr/>
              <a:t>25.11.2014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4528E-F436-4B2B-93EA-E9FD1033FED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3910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EA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916832"/>
            <a:ext cx="7848550" cy="1008112"/>
          </a:xfrm>
        </p:spPr>
        <p:txBody>
          <a:bodyPr anchor="ctr">
            <a:normAutofit/>
          </a:bodyPr>
          <a:lstStyle>
            <a:lvl1pPr marL="0" indent="0">
              <a:buNone/>
              <a:defRPr sz="2800" baseline="0">
                <a:solidFill>
                  <a:srgbClr val="002749"/>
                </a:solidFill>
                <a:latin typeface="Tw Cen MT" panose="020B0602020104020603" pitchFamily="34" charset="0"/>
              </a:defRPr>
            </a:lvl1pPr>
            <a:lvl5pPr>
              <a:defRPr/>
            </a:lvl5pPr>
          </a:lstStyle>
          <a:p>
            <a:pPr lvl="0"/>
            <a:r>
              <a:rPr lang="de-DE" dirty="0" smtClean="0"/>
              <a:t>Titel der Präsentation (maximal dreizeilig)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24049" y="3284017"/>
            <a:ext cx="4463975" cy="505023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6E91CB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de-DE" dirty="0" smtClean="0"/>
              <a:t>Name des Vortragenden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4355976" y="4512832"/>
            <a:ext cx="1004400" cy="100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3"/>
          </p:nvPr>
        </p:nvSpPr>
        <p:spPr>
          <a:xfrm>
            <a:off x="5796136" y="4512063"/>
            <a:ext cx="1004400" cy="100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14"/>
          </p:nvPr>
        </p:nvSpPr>
        <p:spPr>
          <a:xfrm>
            <a:off x="7232584" y="4512063"/>
            <a:ext cx="1004400" cy="100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67386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EA_Diagramm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116632"/>
            <a:ext cx="8712497" cy="57606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4"/>
          </p:nvPr>
        </p:nvSpPr>
        <p:spPr>
          <a:xfrm>
            <a:off x="971600" y="1268760"/>
            <a:ext cx="7200800" cy="4320480"/>
          </a:xfrm>
        </p:spPr>
        <p:txBody>
          <a:bodyPr>
            <a:normAutofit/>
          </a:bodyPr>
          <a:lstStyle>
            <a:lvl1pPr>
              <a:buClr>
                <a:srgbClr val="6E91CB"/>
              </a:buClr>
              <a:defRPr sz="20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1923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EA_Text-Diagramm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116632"/>
            <a:ext cx="8712497" cy="57606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4"/>
          </p:nvPr>
        </p:nvSpPr>
        <p:spPr>
          <a:xfrm>
            <a:off x="4788024" y="1124744"/>
            <a:ext cx="4104456" cy="4752528"/>
          </a:xfrm>
        </p:spPr>
        <p:txBody>
          <a:bodyPr>
            <a:normAutofit/>
          </a:bodyPr>
          <a:lstStyle>
            <a:lvl1pPr>
              <a:buClr>
                <a:srgbClr val="6E91CB"/>
              </a:buClr>
              <a:defRPr sz="20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251520" y="1124744"/>
            <a:ext cx="4320480" cy="4752528"/>
          </a:xfrm>
        </p:spPr>
        <p:txBody>
          <a:bodyPr>
            <a:noAutofit/>
          </a:bodyPr>
          <a:lstStyle>
            <a:lvl1pPr marL="342900" indent="-342900">
              <a:buClr>
                <a:srgbClr val="6E91CB"/>
              </a:buClr>
              <a:buFont typeface="Arial" panose="020B0604020202020204" pitchFamily="34" charset="0"/>
              <a:buChar char="•"/>
              <a:defRPr sz="2000">
                <a:solidFill>
                  <a:srgbClr val="002749"/>
                </a:solidFill>
                <a:latin typeface="Tw Cen MT" panose="020B0602020104020603" pitchFamily="34" charset="0"/>
              </a:defRPr>
            </a:lvl1pPr>
            <a:lvl2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2pPr>
            <a:lvl3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3pPr>
            <a:lvl4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4pPr>
            <a:lvl5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36211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EA_Tabell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116632"/>
            <a:ext cx="8712497" cy="57606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14"/>
          </p:nvPr>
        </p:nvSpPr>
        <p:spPr>
          <a:xfrm>
            <a:off x="971550" y="1268413"/>
            <a:ext cx="7200850" cy="4320827"/>
          </a:xfrm>
        </p:spPr>
        <p:txBody>
          <a:bodyPr>
            <a:normAutofit/>
          </a:bodyPr>
          <a:lstStyle>
            <a:lvl1pPr>
              <a:buClr>
                <a:srgbClr val="6E91CB"/>
              </a:buClr>
              <a:defRPr sz="20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21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EA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01_Verwaltung\03_Abbildungen_Grafiken\03_Logos\02_MUT Energiesysteme\MUT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82662"/>
            <a:ext cx="1740470" cy="5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feld 29"/>
          <p:cNvSpPr txBox="1"/>
          <p:nvPr userDrawn="1"/>
        </p:nvSpPr>
        <p:spPr>
          <a:xfrm>
            <a:off x="107504" y="11663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2749"/>
                </a:solidFill>
                <a:latin typeface="Tw Cen MT" panose="020B0602020104020603" pitchFamily="34" charset="0"/>
                <a:sym typeface="Symbol"/>
              </a:rPr>
              <a:t>Kontakt und Ansprechpartner</a:t>
            </a:r>
            <a:endParaRPr lang="de-DE" sz="2400" dirty="0" smtClean="0">
              <a:solidFill>
                <a:srgbClr val="002749"/>
              </a:solidFill>
              <a:latin typeface="Tw Cen MT" panose="020B0602020104020603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69475" y="1268760"/>
            <a:ext cx="1657281" cy="50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 userDrawn="1"/>
        </p:nvSpPr>
        <p:spPr>
          <a:xfrm>
            <a:off x="870773" y="2348880"/>
            <a:ext cx="2093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>
                <a:solidFill>
                  <a:srgbClr val="002749"/>
                </a:solidFill>
                <a:latin typeface="Tw Cen MT" panose="020B0602020104020603" pitchFamily="34" charset="0"/>
              </a:rPr>
              <a:t>KEEA-Kompetenzteam</a:t>
            </a:r>
            <a:endParaRPr lang="de-DE" sz="1600" b="1" dirty="0">
              <a:solidFill>
                <a:srgbClr val="002749"/>
              </a:solidFill>
              <a:latin typeface="Tw Cen MT" panose="020B0602020104020603" pitchFamily="34" charset="0"/>
            </a:endParaRPr>
          </a:p>
        </p:txBody>
      </p:sp>
      <p:pic>
        <p:nvPicPr>
          <p:cNvPr id="32" name="Grafik 0" descr="logoTransparent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0308" y="3133725"/>
            <a:ext cx="9763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Grafik 13" descr="limon_Logo_einzeilig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969752"/>
            <a:ext cx="953672" cy="43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feld 5"/>
          <p:cNvSpPr txBox="1">
            <a:spLocks noChangeArrowheads="1"/>
          </p:cNvSpPr>
          <p:nvPr userDrawn="1"/>
        </p:nvSpPr>
        <p:spPr bwMode="auto">
          <a:xfrm>
            <a:off x="899592" y="3573016"/>
            <a:ext cx="3786188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600" dirty="0">
                <a:solidFill>
                  <a:srgbClr val="002749"/>
                </a:solidFill>
                <a:latin typeface="Tw Cen MT" panose="020B0602020104020603" pitchFamily="34" charset="0"/>
              </a:rPr>
              <a:t>Hellmut-von-Gerlach-Str. 18</a:t>
            </a:r>
          </a:p>
          <a:p>
            <a:pPr eaLnBrk="1" hangingPunct="1"/>
            <a:r>
              <a:rPr lang="de-DE" altLang="de-DE" sz="1600" dirty="0">
                <a:solidFill>
                  <a:srgbClr val="002749"/>
                </a:solidFill>
                <a:latin typeface="Tw Cen MT" panose="020B0602020104020603" pitchFamily="34" charset="0"/>
              </a:rPr>
              <a:t>D-34121 Kassel</a:t>
            </a:r>
          </a:p>
          <a:p>
            <a:pPr eaLnBrk="1" hangingPunct="1"/>
            <a:r>
              <a:rPr lang="de-DE" altLang="de-DE" sz="1600" dirty="0">
                <a:solidFill>
                  <a:srgbClr val="002749"/>
                </a:solidFill>
                <a:latin typeface="Tw Cen MT" panose="020B0602020104020603" pitchFamily="34" charset="0"/>
              </a:rPr>
              <a:t>Tel.: +49 </a:t>
            </a:r>
            <a:r>
              <a:rPr lang="de-DE" altLang="de-DE" sz="1600" dirty="0" smtClean="0">
                <a:solidFill>
                  <a:srgbClr val="002749"/>
                </a:solidFill>
                <a:latin typeface="Tw Cen MT" panose="020B0602020104020603" pitchFamily="34" charset="0"/>
              </a:rPr>
              <a:t>561-316 12 00</a:t>
            </a:r>
            <a:endParaRPr lang="de-DE" altLang="de-DE" sz="1600" dirty="0">
              <a:solidFill>
                <a:srgbClr val="002749"/>
              </a:solidFill>
              <a:latin typeface="Tw Cen MT" panose="020B0602020104020603" pitchFamily="34" charset="0"/>
            </a:endParaRPr>
          </a:p>
          <a:p>
            <a:pPr eaLnBrk="1" hangingPunct="1"/>
            <a:r>
              <a:rPr lang="de-DE" altLang="de-DE" sz="1600" dirty="0">
                <a:solidFill>
                  <a:srgbClr val="002749"/>
                </a:solidFill>
                <a:latin typeface="Tw Cen MT" panose="020B0602020104020603" pitchFamily="34" charset="0"/>
              </a:rPr>
              <a:t>Fax: +49 </a:t>
            </a:r>
            <a:r>
              <a:rPr lang="de-DE" altLang="de-DE" sz="1600" dirty="0" smtClean="0">
                <a:solidFill>
                  <a:srgbClr val="002749"/>
                </a:solidFill>
                <a:latin typeface="Tw Cen MT" panose="020B0602020104020603" pitchFamily="34" charset="0"/>
              </a:rPr>
              <a:t>561-316 12 01</a:t>
            </a:r>
            <a:endParaRPr lang="de-DE" altLang="de-DE" sz="1600" dirty="0">
              <a:solidFill>
                <a:srgbClr val="002749"/>
              </a:solidFill>
              <a:latin typeface="Tw Cen MT" panose="020B0602020104020603" pitchFamily="34" charset="0"/>
            </a:endParaRPr>
          </a:p>
          <a:p>
            <a:pPr eaLnBrk="1" hangingPunct="1"/>
            <a:r>
              <a:rPr lang="de-DE" altLang="de-DE" sz="1600" dirty="0">
                <a:solidFill>
                  <a:srgbClr val="002749"/>
                </a:solidFill>
                <a:latin typeface="Tw Cen MT" panose="020B0602020104020603" pitchFamily="34" charset="0"/>
              </a:rPr>
              <a:t>www.mut-energiesysteme.de</a:t>
            </a:r>
          </a:p>
          <a:p>
            <a:pPr eaLnBrk="1" hangingPunct="1"/>
            <a:endParaRPr lang="de-DE" altLang="de-DE" sz="1600" dirty="0">
              <a:solidFill>
                <a:srgbClr val="002749"/>
              </a:solidFill>
              <a:latin typeface="Tw Cen MT" panose="020B0602020104020603" pitchFamily="34" charset="0"/>
            </a:endParaRPr>
          </a:p>
          <a:p>
            <a:pPr eaLnBrk="1" hangingPunct="1"/>
            <a:r>
              <a:rPr lang="de-DE" altLang="de-DE" sz="1600" b="1" dirty="0">
                <a:solidFill>
                  <a:srgbClr val="002749"/>
                </a:solidFill>
                <a:latin typeface="Tw Cen MT" panose="020B0602020104020603" pitchFamily="34" charset="0"/>
              </a:rPr>
              <a:t>Ansprechpartner:</a:t>
            </a:r>
          </a:p>
          <a:p>
            <a:pPr eaLnBrk="1" hangingPunct="1"/>
            <a:r>
              <a:rPr lang="de-DE" altLang="de-DE" sz="1600" dirty="0">
                <a:solidFill>
                  <a:srgbClr val="002749"/>
                </a:solidFill>
                <a:latin typeface="Tw Cen MT" panose="020B0602020104020603" pitchFamily="34" charset="0"/>
              </a:rPr>
              <a:t>Armin </a:t>
            </a:r>
            <a:r>
              <a:rPr lang="de-DE" altLang="de-DE" sz="1600" dirty="0" err="1">
                <a:solidFill>
                  <a:srgbClr val="002749"/>
                </a:solidFill>
                <a:latin typeface="Tw Cen MT" panose="020B0602020104020603" pitchFamily="34" charset="0"/>
              </a:rPr>
              <a:t>Raatz</a:t>
            </a:r>
            <a:endParaRPr lang="de-DE" altLang="de-DE" sz="1600" dirty="0">
              <a:solidFill>
                <a:srgbClr val="002749"/>
              </a:solidFill>
              <a:latin typeface="Tw Cen MT" panose="020B0602020104020603" pitchFamily="34" charset="0"/>
            </a:endParaRPr>
          </a:p>
          <a:p>
            <a:pPr eaLnBrk="1" hangingPunct="1"/>
            <a:r>
              <a:rPr lang="de-DE" altLang="de-DE" sz="1600" dirty="0">
                <a:solidFill>
                  <a:srgbClr val="002749"/>
                </a:solidFill>
                <a:latin typeface="Tw Cen MT" panose="020B0602020104020603" pitchFamily="34" charset="0"/>
              </a:rPr>
              <a:t>raatz@mut-energiesysteme.de</a:t>
            </a:r>
          </a:p>
          <a:p>
            <a:pPr eaLnBrk="1" hangingPunct="1"/>
            <a:endParaRPr lang="de-DE" altLang="de-DE" sz="1600" dirty="0">
              <a:solidFill>
                <a:srgbClr val="002749"/>
              </a:solidFill>
              <a:latin typeface="Tw Cen MT" panose="020B0602020104020603" pitchFamily="34" charset="0"/>
            </a:endParaRPr>
          </a:p>
        </p:txBody>
      </p:sp>
      <p:sp>
        <p:nvSpPr>
          <p:cNvPr id="36" name="Textfeld 6"/>
          <p:cNvSpPr txBox="1">
            <a:spLocks noChangeArrowheads="1"/>
          </p:cNvSpPr>
          <p:nvPr userDrawn="1"/>
        </p:nvSpPr>
        <p:spPr bwMode="auto">
          <a:xfrm>
            <a:off x="3805014" y="3573016"/>
            <a:ext cx="31432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600" dirty="0">
                <a:solidFill>
                  <a:srgbClr val="002749"/>
                </a:solidFill>
                <a:latin typeface="Tw Cen MT" panose="020B0602020104020603" pitchFamily="34" charset="0"/>
              </a:rPr>
              <a:t>Königstor 37</a:t>
            </a:r>
          </a:p>
          <a:p>
            <a:pPr eaLnBrk="1" hangingPunct="1"/>
            <a:r>
              <a:rPr lang="de-DE" altLang="de-DE" sz="1600" dirty="0">
                <a:solidFill>
                  <a:srgbClr val="002749"/>
                </a:solidFill>
                <a:latin typeface="Tw Cen MT" panose="020B0602020104020603" pitchFamily="34" charset="0"/>
              </a:rPr>
              <a:t>D-34117 Kassel</a:t>
            </a:r>
          </a:p>
          <a:p>
            <a:pPr eaLnBrk="1" hangingPunct="1"/>
            <a:r>
              <a:rPr lang="de-DE" altLang="de-DE" sz="1600" dirty="0">
                <a:solidFill>
                  <a:srgbClr val="002749"/>
                </a:solidFill>
                <a:latin typeface="Tw Cen MT" panose="020B0602020104020603" pitchFamily="34" charset="0"/>
              </a:rPr>
              <a:t>Tel.: +49 561-4500 77 72</a:t>
            </a:r>
          </a:p>
          <a:p>
            <a:pPr eaLnBrk="1" hangingPunct="1"/>
            <a:r>
              <a:rPr lang="de-DE" altLang="de-DE" sz="1600" dirty="0">
                <a:solidFill>
                  <a:srgbClr val="002749"/>
                </a:solidFill>
                <a:latin typeface="Tw Cen MT" panose="020B0602020104020603" pitchFamily="34" charset="0"/>
              </a:rPr>
              <a:t>Fax:  +49 561-4500 77 73</a:t>
            </a:r>
          </a:p>
          <a:p>
            <a:pPr eaLnBrk="1" hangingPunct="1"/>
            <a:r>
              <a:rPr lang="de-DE" altLang="de-DE" sz="1600" dirty="0">
                <a:solidFill>
                  <a:srgbClr val="002749"/>
                </a:solidFill>
                <a:latin typeface="Tw Cen MT" panose="020B0602020104020603" pitchFamily="34" charset="0"/>
              </a:rPr>
              <a:t>www.synovativ.de            </a:t>
            </a:r>
          </a:p>
          <a:p>
            <a:pPr eaLnBrk="1" hangingPunct="1"/>
            <a:endParaRPr lang="de-DE" altLang="de-DE" sz="1600" dirty="0">
              <a:solidFill>
                <a:srgbClr val="002749"/>
              </a:solidFill>
              <a:latin typeface="Tw Cen MT" panose="020B0602020104020603" pitchFamily="34" charset="0"/>
            </a:endParaRPr>
          </a:p>
          <a:p>
            <a:pPr eaLnBrk="1" hangingPunct="1"/>
            <a:r>
              <a:rPr lang="de-DE" altLang="de-DE" sz="1600" b="1" dirty="0">
                <a:solidFill>
                  <a:srgbClr val="002749"/>
                </a:solidFill>
                <a:latin typeface="Tw Cen MT" panose="020B0602020104020603" pitchFamily="34" charset="0"/>
              </a:rPr>
              <a:t>Ansprechpartner:</a:t>
            </a:r>
          </a:p>
          <a:p>
            <a:pPr eaLnBrk="1" hangingPunct="1"/>
            <a:r>
              <a:rPr lang="de-DE" altLang="de-DE" sz="1600" dirty="0">
                <a:solidFill>
                  <a:srgbClr val="002749"/>
                </a:solidFill>
                <a:latin typeface="Tw Cen MT" panose="020B0602020104020603" pitchFamily="34" charset="0"/>
              </a:rPr>
              <a:t>Dr. Heiko Rüppel</a:t>
            </a:r>
          </a:p>
          <a:p>
            <a:pPr eaLnBrk="1" hangingPunct="1"/>
            <a:r>
              <a:rPr lang="de-DE" altLang="de-DE" sz="1600" dirty="0">
                <a:solidFill>
                  <a:srgbClr val="002749"/>
                </a:solidFill>
                <a:latin typeface="Tw Cen MT" panose="020B0602020104020603" pitchFamily="34" charset="0"/>
              </a:rPr>
              <a:t>rueppel@synovativ.de</a:t>
            </a:r>
          </a:p>
          <a:p>
            <a:pPr eaLnBrk="1" hangingPunct="1"/>
            <a:endParaRPr lang="de-DE" altLang="de-DE" sz="1600" dirty="0">
              <a:solidFill>
                <a:srgbClr val="002749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xtfeld 12"/>
          <p:cNvSpPr txBox="1">
            <a:spLocks noChangeArrowheads="1"/>
          </p:cNvSpPr>
          <p:nvPr userDrawn="1"/>
        </p:nvSpPr>
        <p:spPr bwMode="auto">
          <a:xfrm>
            <a:off x="6448724" y="3573016"/>
            <a:ext cx="28860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600" dirty="0">
                <a:solidFill>
                  <a:srgbClr val="002749"/>
                </a:solidFill>
                <a:latin typeface="Tw Cen MT" panose="020B0602020104020603" pitchFamily="34" charset="0"/>
              </a:rPr>
              <a:t>Große Rosenstraße 21 </a:t>
            </a:r>
          </a:p>
          <a:p>
            <a:pPr eaLnBrk="1" hangingPunct="1"/>
            <a:r>
              <a:rPr lang="de-DE" altLang="de-DE" sz="1600" dirty="0">
                <a:solidFill>
                  <a:srgbClr val="002749"/>
                </a:solidFill>
                <a:latin typeface="Tw Cen MT" panose="020B0602020104020603" pitchFamily="34" charset="0"/>
              </a:rPr>
              <a:t>D-34117 Kassel</a:t>
            </a:r>
          </a:p>
          <a:p>
            <a:pPr eaLnBrk="1" hangingPunct="1"/>
            <a:r>
              <a:rPr lang="de-DE" altLang="de-DE" sz="1600" dirty="0">
                <a:solidFill>
                  <a:srgbClr val="002749"/>
                </a:solidFill>
                <a:latin typeface="Tw Cen MT" panose="020B0602020104020603" pitchFamily="34" charset="0"/>
              </a:rPr>
              <a:t>Tel.: +49 561-220 701 </a:t>
            </a:r>
            <a:r>
              <a:rPr lang="de-DE" altLang="de-DE" sz="1600" dirty="0" smtClean="0">
                <a:solidFill>
                  <a:srgbClr val="002749"/>
                </a:solidFill>
                <a:latin typeface="Tw Cen MT" panose="020B0602020104020603" pitchFamily="34" charset="0"/>
              </a:rPr>
              <a:t>30</a:t>
            </a:r>
            <a:endParaRPr lang="de-DE" altLang="de-DE" sz="1600" dirty="0">
              <a:solidFill>
                <a:srgbClr val="002749"/>
              </a:solidFill>
              <a:latin typeface="Tw Cen MT" panose="020B0602020104020603" pitchFamily="34" charset="0"/>
            </a:endParaRPr>
          </a:p>
          <a:p>
            <a:pPr eaLnBrk="1" hangingPunct="1"/>
            <a:r>
              <a:rPr lang="de-DE" altLang="de-DE" sz="1600" dirty="0">
                <a:solidFill>
                  <a:srgbClr val="002749"/>
                </a:solidFill>
                <a:latin typeface="Tw Cen MT" panose="020B0602020104020603" pitchFamily="34" charset="0"/>
              </a:rPr>
              <a:t>Fax:  +49 561-220 701 </a:t>
            </a:r>
            <a:r>
              <a:rPr lang="de-DE" altLang="de-DE" sz="1600" dirty="0" smtClean="0">
                <a:solidFill>
                  <a:srgbClr val="002749"/>
                </a:solidFill>
                <a:latin typeface="Tw Cen MT" panose="020B0602020104020603" pitchFamily="34" charset="0"/>
              </a:rPr>
              <a:t>49</a:t>
            </a:r>
            <a:endParaRPr lang="de-DE" altLang="de-DE" sz="1600" dirty="0">
              <a:solidFill>
                <a:srgbClr val="002749"/>
              </a:solidFill>
              <a:latin typeface="Tw Cen MT" panose="020B0602020104020603" pitchFamily="34" charset="0"/>
            </a:endParaRPr>
          </a:p>
          <a:p>
            <a:pPr eaLnBrk="1" hangingPunct="1"/>
            <a:r>
              <a:rPr lang="de-DE" altLang="de-DE" sz="1600" dirty="0">
                <a:solidFill>
                  <a:srgbClr val="002749"/>
                </a:solidFill>
                <a:latin typeface="Tw Cen MT" panose="020B0602020104020603" pitchFamily="34" charset="0"/>
              </a:rPr>
              <a:t>www.limon-gmbh.de</a:t>
            </a:r>
          </a:p>
          <a:p>
            <a:pPr eaLnBrk="1" hangingPunct="1"/>
            <a:endParaRPr lang="de-DE" altLang="de-DE" sz="1600" b="1" dirty="0">
              <a:solidFill>
                <a:srgbClr val="002749"/>
              </a:solidFill>
              <a:latin typeface="Tw Cen MT" panose="020B0602020104020603" pitchFamily="34" charset="0"/>
            </a:endParaRPr>
          </a:p>
          <a:p>
            <a:pPr eaLnBrk="1" hangingPunct="1"/>
            <a:r>
              <a:rPr lang="de-DE" altLang="de-DE" sz="1600" b="1" dirty="0">
                <a:solidFill>
                  <a:srgbClr val="002749"/>
                </a:solidFill>
                <a:latin typeface="Tw Cen MT" panose="020B0602020104020603" pitchFamily="34" charset="0"/>
              </a:rPr>
              <a:t>Ansprechpartner:</a:t>
            </a:r>
          </a:p>
          <a:p>
            <a:pPr eaLnBrk="1" hangingPunct="1"/>
            <a:r>
              <a:rPr lang="de-DE" altLang="de-DE" sz="1600" dirty="0">
                <a:solidFill>
                  <a:srgbClr val="002749"/>
                </a:solidFill>
                <a:latin typeface="Tw Cen MT" panose="020B0602020104020603" pitchFamily="34" charset="0"/>
              </a:rPr>
              <a:t>Dr. Mark Junge</a:t>
            </a:r>
          </a:p>
          <a:p>
            <a:pPr eaLnBrk="1" hangingPunct="1"/>
            <a:r>
              <a:rPr lang="de-DE" altLang="de-DE" sz="1600" dirty="0">
                <a:solidFill>
                  <a:srgbClr val="002749"/>
                </a:solidFill>
                <a:latin typeface="Tw Cen MT" panose="020B0602020104020603" pitchFamily="34" charset="0"/>
              </a:rPr>
              <a:t>junge@limon-gmbh.de</a:t>
            </a:r>
          </a:p>
          <a:p>
            <a:pPr eaLnBrk="1" hangingPunct="1">
              <a:lnSpc>
                <a:spcPts val="2400"/>
              </a:lnSpc>
              <a:spcBef>
                <a:spcPct val="20000"/>
              </a:spcBef>
            </a:pPr>
            <a:endParaRPr lang="de-DE" altLang="de-DE" sz="1600" dirty="0">
              <a:solidFill>
                <a:srgbClr val="002749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ts val="2400"/>
              </a:lnSpc>
              <a:spcBef>
                <a:spcPct val="20000"/>
              </a:spcBef>
            </a:pPr>
            <a:endParaRPr lang="de-DE" altLang="de-DE" sz="1600" dirty="0">
              <a:solidFill>
                <a:srgbClr val="002749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3059832" y="1268760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rgbClr val="002749"/>
                </a:solidFill>
                <a:latin typeface="Tw Cen MT" panose="020B0602020104020603" pitchFamily="34" charset="0"/>
              </a:rPr>
              <a:t>Esmarchstraße</a:t>
            </a:r>
            <a:r>
              <a:rPr lang="de-DE" sz="1600" dirty="0" smtClean="0">
                <a:solidFill>
                  <a:srgbClr val="002749"/>
                </a:solidFill>
                <a:latin typeface="Tw Cen MT" panose="020B0602020104020603" pitchFamily="34" charset="0"/>
              </a:rPr>
              <a:t> 60  D-34121 Kassel</a:t>
            </a:r>
            <a:br>
              <a:rPr lang="de-DE" sz="1600" dirty="0" smtClean="0">
                <a:solidFill>
                  <a:srgbClr val="002749"/>
                </a:solidFill>
                <a:latin typeface="Tw Cen MT" panose="020B0602020104020603" pitchFamily="34" charset="0"/>
              </a:rPr>
            </a:br>
            <a:r>
              <a:rPr lang="de-DE" sz="1600" dirty="0" smtClean="0">
                <a:solidFill>
                  <a:srgbClr val="002749"/>
                </a:solidFill>
                <a:latin typeface="Tw Cen MT" panose="020B0602020104020603" pitchFamily="34" charset="0"/>
              </a:rPr>
              <a:t>Tel: +49 561 25770  Fax: +49 561 31 61 201</a:t>
            </a:r>
            <a:br>
              <a:rPr lang="de-DE" sz="1600" dirty="0" smtClean="0">
                <a:solidFill>
                  <a:srgbClr val="002749"/>
                </a:solidFill>
                <a:latin typeface="Tw Cen MT" panose="020B0602020104020603" pitchFamily="34" charset="0"/>
              </a:rPr>
            </a:br>
            <a:r>
              <a:rPr lang="de-DE" sz="1600" dirty="0" smtClean="0">
                <a:solidFill>
                  <a:srgbClr val="002749"/>
                </a:solidFill>
                <a:latin typeface="Tw Cen MT" panose="020B0602020104020603" pitchFamily="34" charset="0"/>
              </a:rPr>
              <a:t>email: info@keea.de    web: www.keea.de</a:t>
            </a:r>
            <a:endParaRPr lang="de-DE" sz="1600" dirty="0">
              <a:solidFill>
                <a:srgbClr val="002749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6906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EA_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116632"/>
            <a:ext cx="8712497" cy="57606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971600" y="6448251"/>
            <a:ext cx="6120680" cy="365125"/>
          </a:xfrm>
        </p:spPr>
        <p:txBody>
          <a:bodyPr/>
          <a:lstStyle/>
          <a:p>
            <a:r>
              <a:rPr lang="en-US" dirty="0" smtClean="0"/>
              <a:t>A roadmap to energy efficient community-different </a:t>
            </a:r>
            <a:r>
              <a:rPr lang="en-US" dirty="0" err="1" smtClean="0"/>
              <a:t>approaches,the</a:t>
            </a:r>
            <a:r>
              <a:rPr lang="en-US" dirty="0" smtClean="0"/>
              <a:t> same aim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22884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EA_4_Abbildungen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116632"/>
            <a:ext cx="8712497" cy="57606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250824" y="1268637"/>
            <a:ext cx="4104000" cy="2016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5"/>
          </p:nvPr>
        </p:nvSpPr>
        <p:spPr>
          <a:xfrm>
            <a:off x="4788480" y="1268984"/>
            <a:ext cx="4104000" cy="2016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51520" y="3788917"/>
            <a:ext cx="4104000" cy="2016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789176" y="3789264"/>
            <a:ext cx="4104000" cy="2016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3284985"/>
            <a:ext cx="4176464" cy="216024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de-DE" dirty="0" smtClean="0"/>
              <a:t>Abbildungstitel (ggf. Urheber)</a:t>
            </a:r>
            <a:endParaRPr lang="de-DE" dirty="0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788024" y="3284984"/>
            <a:ext cx="4176464" cy="216024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Abbildungstitel (ggf. Urheber)</a:t>
            </a:r>
            <a:endParaRPr lang="de-DE" dirty="0"/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51520" y="5805265"/>
            <a:ext cx="4176464" cy="216024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Abbildungstitel (ggf. Urheber)</a:t>
            </a:r>
            <a:endParaRPr lang="de-DE" dirty="0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788024" y="5805264"/>
            <a:ext cx="4176464" cy="216024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Abbildungstitel (ggf. Urheber)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en-US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92848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EA_2_Abbildungen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116632"/>
            <a:ext cx="8712497" cy="57606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250824" y="1268637"/>
            <a:ext cx="4104000" cy="2016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789176" y="3789264"/>
            <a:ext cx="4104000" cy="2016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3284985"/>
            <a:ext cx="4176464" cy="216024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de-DE" dirty="0" smtClean="0"/>
              <a:t>Abbildungstitel (ggf. Urheber)</a:t>
            </a:r>
            <a:endParaRPr lang="de-DE" dirty="0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788024" y="5805264"/>
            <a:ext cx="4176464" cy="216024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Abbildungstitel (ggf. Urheber)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en-US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5091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EA_2_Abbildungen-Textfelder-Foli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116632"/>
            <a:ext cx="8712497" cy="57606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250824" y="1268637"/>
            <a:ext cx="4104000" cy="2016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789176" y="3789264"/>
            <a:ext cx="4104000" cy="2016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3284985"/>
            <a:ext cx="4176464" cy="216024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de-DE" dirty="0" smtClean="0"/>
              <a:t>Abbildungstitel (ggf. Urheber)</a:t>
            </a:r>
            <a:endParaRPr lang="de-DE" dirty="0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788024" y="5805264"/>
            <a:ext cx="4176464" cy="216024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Abbildungstitel (ggf. Urheber)</a:t>
            </a:r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23"/>
          </p:nvPr>
        </p:nvSpPr>
        <p:spPr>
          <a:xfrm>
            <a:off x="251976" y="3717032"/>
            <a:ext cx="4104000" cy="2232248"/>
          </a:xfrm>
        </p:spPr>
        <p:txBody>
          <a:bodyPr>
            <a:noAutofit/>
          </a:bodyPr>
          <a:lstStyle>
            <a:lvl1pPr marL="342900" indent="-342900">
              <a:buClr>
                <a:srgbClr val="6E91CB"/>
              </a:buClr>
              <a:buFont typeface="Arial" panose="020B0604020202020204" pitchFamily="34" charset="0"/>
              <a:buChar char="•"/>
              <a:defRPr sz="2000">
                <a:solidFill>
                  <a:srgbClr val="002749"/>
                </a:solidFill>
                <a:latin typeface="Tw Cen MT" panose="020B0602020104020603" pitchFamily="34" charset="0"/>
              </a:defRPr>
            </a:lvl1pPr>
            <a:lvl2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2pPr>
            <a:lvl3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3pPr>
            <a:lvl4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4pPr>
            <a:lvl5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4788024" y="1124744"/>
            <a:ext cx="4104000" cy="2232248"/>
          </a:xfrm>
        </p:spPr>
        <p:txBody>
          <a:bodyPr>
            <a:noAutofit/>
          </a:bodyPr>
          <a:lstStyle>
            <a:lvl1pPr marL="342900" indent="-342900">
              <a:buClr>
                <a:srgbClr val="6E91CB"/>
              </a:buClr>
              <a:buFont typeface="Arial" panose="020B0604020202020204" pitchFamily="34" charset="0"/>
              <a:buChar char="•"/>
              <a:defRPr sz="2000">
                <a:solidFill>
                  <a:srgbClr val="002749"/>
                </a:solidFill>
                <a:latin typeface="Tw Cen MT" panose="020B0602020104020603" pitchFamily="34" charset="0"/>
              </a:defRPr>
            </a:lvl1pPr>
            <a:lvl2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2pPr>
            <a:lvl3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3pPr>
            <a:lvl4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4pPr>
            <a:lvl5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58764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EA_2_Abbildungen-Textfelder-Foli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3"/>
          <p:cNvSpPr>
            <a:spLocks noGrp="1"/>
          </p:cNvSpPr>
          <p:nvPr>
            <p:ph type="body" sz="quarter" idx="23"/>
          </p:nvPr>
        </p:nvSpPr>
        <p:spPr>
          <a:xfrm>
            <a:off x="4788024" y="3645024"/>
            <a:ext cx="4104000" cy="2232248"/>
          </a:xfrm>
        </p:spPr>
        <p:txBody>
          <a:bodyPr>
            <a:noAutofit/>
          </a:bodyPr>
          <a:lstStyle>
            <a:lvl1pPr marL="342900" indent="-342900">
              <a:buClr>
                <a:srgbClr val="6E91CB"/>
              </a:buClr>
              <a:buFont typeface="Arial" panose="020B0604020202020204" pitchFamily="34" charset="0"/>
              <a:buChar char="•"/>
              <a:defRPr sz="2000">
                <a:solidFill>
                  <a:srgbClr val="002749"/>
                </a:solidFill>
                <a:latin typeface="Tw Cen MT" panose="020B0602020104020603" pitchFamily="34" charset="0"/>
              </a:defRPr>
            </a:lvl1pPr>
            <a:lvl2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2pPr>
            <a:lvl3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3pPr>
            <a:lvl4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4pPr>
            <a:lvl5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4788024" y="1124744"/>
            <a:ext cx="4104000" cy="2232248"/>
          </a:xfrm>
        </p:spPr>
        <p:txBody>
          <a:bodyPr>
            <a:noAutofit/>
          </a:bodyPr>
          <a:lstStyle>
            <a:lvl1pPr marL="342900" indent="-342900">
              <a:buClr>
                <a:srgbClr val="6E91CB"/>
              </a:buClr>
              <a:buFont typeface="Arial" panose="020B0604020202020204" pitchFamily="34" charset="0"/>
              <a:buChar char="•"/>
              <a:defRPr sz="2000">
                <a:solidFill>
                  <a:srgbClr val="002749"/>
                </a:solidFill>
                <a:latin typeface="Tw Cen MT" panose="020B0602020104020603" pitchFamily="34" charset="0"/>
              </a:defRPr>
            </a:lvl1pPr>
            <a:lvl2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2pPr>
            <a:lvl3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3pPr>
            <a:lvl4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4pPr>
            <a:lvl5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116632"/>
            <a:ext cx="8712497" cy="57606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250824" y="1268637"/>
            <a:ext cx="4104000" cy="2016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51520" y="3788917"/>
            <a:ext cx="4104000" cy="2016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3284985"/>
            <a:ext cx="4176464" cy="216024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de-DE" dirty="0" smtClean="0"/>
              <a:t>Abbildungstitel (ggf. Urheber)</a:t>
            </a:r>
            <a:endParaRPr lang="de-DE" dirty="0"/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51520" y="5805265"/>
            <a:ext cx="4176464" cy="216024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Abbildungstitel (ggf. Urheber)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4185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EA_1_Abbildung_Textfel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251520" y="1124744"/>
            <a:ext cx="4320480" cy="4752528"/>
          </a:xfrm>
        </p:spPr>
        <p:txBody>
          <a:bodyPr>
            <a:noAutofit/>
          </a:bodyPr>
          <a:lstStyle>
            <a:lvl1pPr marL="342900" indent="-342900">
              <a:buClr>
                <a:srgbClr val="6E91CB"/>
              </a:buClr>
              <a:buFont typeface="Arial" panose="020B0604020202020204" pitchFamily="34" charset="0"/>
              <a:buChar char="•"/>
              <a:defRPr sz="2000">
                <a:solidFill>
                  <a:srgbClr val="002749"/>
                </a:solidFill>
                <a:latin typeface="Tw Cen MT" panose="020B0602020104020603" pitchFamily="34" charset="0"/>
              </a:defRPr>
            </a:lvl1pPr>
            <a:lvl2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2pPr>
            <a:lvl3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3pPr>
            <a:lvl4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4pPr>
            <a:lvl5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116632"/>
            <a:ext cx="8712497" cy="57606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5"/>
          </p:nvPr>
        </p:nvSpPr>
        <p:spPr>
          <a:xfrm>
            <a:off x="4788480" y="1268984"/>
            <a:ext cx="4104000" cy="45362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788024" y="5805264"/>
            <a:ext cx="4176464" cy="216024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Abbildungstitel (ggf. Urheber)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16079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EA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251520" y="1124744"/>
            <a:ext cx="8640504" cy="4752528"/>
          </a:xfrm>
        </p:spPr>
        <p:txBody>
          <a:bodyPr>
            <a:noAutofit/>
          </a:bodyPr>
          <a:lstStyle>
            <a:lvl1pPr marL="342900" indent="-342900">
              <a:buClr>
                <a:srgbClr val="6E91CB"/>
              </a:buClr>
              <a:buFont typeface="Arial" panose="020B0604020202020204" pitchFamily="34" charset="0"/>
              <a:buChar char="•"/>
              <a:defRPr sz="2000">
                <a:solidFill>
                  <a:srgbClr val="002749"/>
                </a:solidFill>
                <a:latin typeface="Tw Cen MT" panose="020B0602020104020603" pitchFamily="34" charset="0"/>
              </a:defRPr>
            </a:lvl1pPr>
            <a:lvl2pPr>
              <a:buFont typeface="Wingdings" pitchFamily="2" charset="2"/>
              <a:buChar char="Ø"/>
              <a:defRPr sz="2000">
                <a:solidFill>
                  <a:srgbClr val="002749"/>
                </a:solidFill>
                <a:latin typeface="Tw Cen MT" panose="020B0602020104020603" pitchFamily="34" charset="0"/>
              </a:defRPr>
            </a:lvl2pPr>
            <a:lvl3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3pPr>
            <a:lvl4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4pPr>
            <a:lvl5pPr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5pPr>
          </a:lstStyle>
          <a:p>
            <a:pPr lvl="0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116632"/>
            <a:ext cx="8712497" cy="57606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4"/>
          </p:nvPr>
        </p:nvSpPr>
        <p:spPr>
          <a:xfrm>
            <a:off x="971600" y="6448251"/>
            <a:ext cx="5904656" cy="365125"/>
          </a:xfrm>
        </p:spPr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en-US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1249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EA_Medi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116632"/>
            <a:ext cx="8712497" cy="57606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Medienplatzhalter 2"/>
          <p:cNvSpPr>
            <a:spLocks noGrp="1"/>
          </p:cNvSpPr>
          <p:nvPr>
            <p:ph type="media" sz="quarter" idx="14"/>
          </p:nvPr>
        </p:nvSpPr>
        <p:spPr>
          <a:xfrm>
            <a:off x="971599" y="1268760"/>
            <a:ext cx="7200801" cy="4320480"/>
          </a:xfrm>
        </p:spPr>
        <p:txBody>
          <a:bodyPr>
            <a:normAutofit/>
          </a:bodyPr>
          <a:lstStyle>
            <a:lvl1pPr>
              <a:buClr>
                <a:srgbClr val="6E91CB"/>
              </a:buClr>
              <a:defRPr sz="2000">
                <a:latin typeface="Tw Cen MT" panose="020B06020201040206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85290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62936" y="6448251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r>
              <a:rPr lang="de-DE" smtClean="0"/>
              <a:t>2014-11-25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716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smtClean="0"/>
              <a:t>A roadmap to energy efficient community-different approaches,the same aim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448251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2749"/>
                </a:solidFill>
                <a:latin typeface="Tw Cen MT" panose="020B0602020104020603" pitchFamily="34" charset="0"/>
              </a:defRPr>
            </a:lvl1pPr>
          </a:lstStyle>
          <a:p>
            <a:fld id="{70D693BA-7C34-4915-A70A-DD8C623D567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8322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2" r:id="rId6"/>
    <p:sldLayoutId id="2147483655" r:id="rId7"/>
    <p:sldLayoutId id="2147483656" r:id="rId8"/>
    <p:sldLayoutId id="2147483657" r:id="rId9"/>
    <p:sldLayoutId id="2147483658" r:id="rId10"/>
    <p:sldLayoutId id="2147483676" r:id="rId11"/>
    <p:sldLayoutId id="2147483659" r:id="rId12"/>
    <p:sldLayoutId id="2147483690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A roadmap to energy efficient community-different approaches</a:t>
            </a:r>
            <a:r>
              <a:rPr lang="en-US" b="1" dirty="0" smtClean="0"/>
              <a:t>, the </a:t>
            </a:r>
            <a:r>
              <a:rPr lang="en-US" b="1" dirty="0"/>
              <a:t>same aim </a:t>
            </a:r>
            <a:r>
              <a:rPr lang="en-US" dirty="0"/>
              <a:t>	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Thomas Duwe</a:t>
            </a:r>
            <a:endParaRPr lang="de-DE" dirty="0"/>
          </a:p>
        </p:txBody>
      </p:sp>
      <p:pic>
        <p:nvPicPr>
          <p:cNvPr id="7" name="Bildplatzhalter 6" descr="Bild1.tif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8" name="Bildplatzhalter 7" descr="IMG_3607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9" name="Bildplatzhalter 8" descr="Bild1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/>
          <a:srcRect l="16364" r="16364"/>
          <a:stretch>
            <a:fillRect/>
          </a:stretch>
        </p:blipFill>
        <p:spPr/>
      </p:pic>
      <p:grpSp>
        <p:nvGrpSpPr>
          <p:cNvPr id="10" name="Gruppieren 9"/>
          <p:cNvGrpSpPr/>
          <p:nvPr/>
        </p:nvGrpSpPr>
        <p:grpSpPr>
          <a:xfrm>
            <a:off x="2051720" y="6237312"/>
            <a:ext cx="2529297" cy="362736"/>
            <a:chOff x="1619672" y="3140968"/>
            <a:chExt cx="2529297" cy="362736"/>
          </a:xfrm>
        </p:grpSpPr>
        <p:pic>
          <p:nvPicPr>
            <p:cNvPr id="11" name="Grafik 4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tretch>
              <a:fillRect/>
            </a:stretch>
          </p:blipFill>
          <p:spPr bwMode="auto">
            <a:xfrm>
              <a:off x="3536494" y="3145205"/>
              <a:ext cx="612475" cy="358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rafik 5" descr="E:\_Projekte\02_Forschungsprojekte\1004_ENERGYREGION\06_Material\Logos\logos_CEEUerdf_forweb_01.jpg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140968"/>
              <a:ext cx="1918611" cy="35976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18502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22"/>
          </p:nvPr>
        </p:nvSpPr>
        <p:spPr>
          <a:xfrm>
            <a:off x="251520" y="1124744"/>
            <a:ext cx="4536504" cy="4752528"/>
          </a:xfrm>
        </p:spPr>
        <p:txBody>
          <a:bodyPr/>
          <a:lstStyle/>
          <a:p>
            <a:r>
              <a:rPr lang="de-DE" sz="2200" dirty="0" smtClean="0"/>
              <a:t>Mobility </a:t>
            </a:r>
            <a:r>
              <a:rPr lang="de-DE" sz="2200" dirty="0" err="1" smtClean="0"/>
              <a:t>main</a:t>
            </a:r>
            <a:r>
              <a:rPr lang="de-DE" sz="2200" dirty="0" smtClean="0"/>
              <a:t> </a:t>
            </a:r>
            <a:r>
              <a:rPr lang="de-DE" sz="2200" dirty="0" err="1" smtClean="0"/>
              <a:t>issue</a:t>
            </a:r>
            <a:r>
              <a:rPr lang="de-DE" sz="2200" dirty="0" smtClean="0"/>
              <a:t> after </a:t>
            </a:r>
            <a:r>
              <a:rPr lang="de-DE" sz="2200" dirty="0" err="1" smtClean="0"/>
              <a:t>heating</a:t>
            </a:r>
            <a:endParaRPr lang="de-DE" sz="2200" dirty="0" smtClean="0"/>
          </a:p>
          <a:p>
            <a:r>
              <a:rPr lang="de-DE" sz="2200" dirty="0" smtClean="0"/>
              <a:t>Next </a:t>
            </a:r>
            <a:r>
              <a:rPr lang="de-DE" sz="2200" dirty="0" err="1" smtClean="0"/>
              <a:t>to</a:t>
            </a:r>
            <a:r>
              <a:rPr lang="de-DE" sz="2200" dirty="0" smtClean="0"/>
              <a:t> Marburg, </a:t>
            </a:r>
            <a:r>
              <a:rPr lang="de-DE" sz="2200" dirty="0" err="1" smtClean="0"/>
              <a:t>shuttle</a:t>
            </a:r>
            <a:r>
              <a:rPr lang="de-DE" sz="2200" dirty="0" smtClean="0"/>
              <a:t> </a:t>
            </a:r>
            <a:r>
              <a:rPr lang="de-DE" sz="2200" dirty="0" err="1" smtClean="0"/>
              <a:t>traffic</a:t>
            </a:r>
            <a:r>
              <a:rPr lang="de-DE" sz="2200" dirty="0" smtClean="0"/>
              <a:t>, </a:t>
            </a:r>
            <a:r>
              <a:rPr lang="de-DE" sz="2200" dirty="0" err="1" smtClean="0"/>
              <a:t>distance</a:t>
            </a:r>
            <a:r>
              <a:rPr lang="de-DE" sz="2200" dirty="0" smtClean="0"/>
              <a:t> 12 km</a:t>
            </a:r>
          </a:p>
          <a:p>
            <a:r>
              <a:rPr lang="de-DE" sz="2200" dirty="0" smtClean="0"/>
              <a:t>Also: </a:t>
            </a:r>
            <a:r>
              <a:rPr lang="de-DE" sz="2200" dirty="0" err="1" smtClean="0"/>
              <a:t>railway</a:t>
            </a:r>
            <a:r>
              <a:rPr lang="de-DE" sz="2200" dirty="0" smtClean="0"/>
              <a:t> </a:t>
            </a:r>
            <a:r>
              <a:rPr lang="de-DE" sz="2200" dirty="0" err="1" smtClean="0"/>
              <a:t>station</a:t>
            </a:r>
            <a:r>
              <a:rPr lang="de-DE" sz="2200" dirty="0" smtClean="0"/>
              <a:t>: 6km</a:t>
            </a:r>
          </a:p>
          <a:p>
            <a:pPr>
              <a:buFont typeface="Wingdings" pitchFamily="2" charset="2"/>
              <a:buChar char="Ø"/>
            </a:pPr>
            <a:r>
              <a:rPr lang="de-DE" sz="2200" dirty="0" smtClean="0"/>
              <a:t>Ideal </a:t>
            </a:r>
            <a:r>
              <a:rPr lang="de-DE" sz="2200" dirty="0" err="1" smtClean="0"/>
              <a:t>for</a:t>
            </a:r>
            <a:r>
              <a:rPr lang="de-DE" sz="2200" dirty="0" smtClean="0"/>
              <a:t> E-</a:t>
            </a:r>
            <a:r>
              <a:rPr lang="de-DE" sz="2200" dirty="0" err="1" smtClean="0"/>
              <a:t>bikes</a:t>
            </a:r>
            <a:r>
              <a:rPr lang="de-DE" sz="2200" dirty="0" smtClean="0"/>
              <a:t>!</a:t>
            </a:r>
          </a:p>
          <a:p>
            <a:pPr>
              <a:buFont typeface="Wingdings" pitchFamily="2" charset="2"/>
              <a:buChar char="Ø"/>
            </a:pPr>
            <a:r>
              <a:rPr lang="de-DE" sz="2200" dirty="0" smtClean="0"/>
              <a:t>Need </a:t>
            </a:r>
            <a:r>
              <a:rPr lang="de-DE" sz="2200" dirty="0" err="1" smtClean="0"/>
              <a:t>for</a:t>
            </a:r>
            <a:r>
              <a:rPr lang="de-DE" sz="2200" dirty="0" smtClean="0"/>
              <a:t> </a:t>
            </a:r>
            <a:r>
              <a:rPr lang="de-DE" sz="2200" dirty="0" err="1" smtClean="0"/>
              <a:t>bike</a:t>
            </a:r>
            <a:r>
              <a:rPr lang="de-DE" sz="2200" dirty="0" smtClean="0"/>
              <a:t> </a:t>
            </a:r>
            <a:r>
              <a:rPr lang="de-DE" sz="2200" dirty="0" err="1" smtClean="0"/>
              <a:t>boxes</a:t>
            </a:r>
            <a:r>
              <a:rPr lang="de-DE" sz="2200" dirty="0" smtClean="0"/>
              <a:t> </a:t>
            </a:r>
            <a:r>
              <a:rPr lang="de-DE" sz="2200" dirty="0" err="1" smtClean="0"/>
              <a:t>against</a:t>
            </a:r>
            <a:r>
              <a:rPr lang="de-DE" sz="2200" dirty="0" smtClean="0"/>
              <a:t> </a:t>
            </a:r>
            <a:r>
              <a:rPr lang="de-DE" sz="2200" dirty="0" err="1" smtClean="0"/>
              <a:t>theft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whether</a:t>
            </a:r>
            <a:endParaRPr lang="de-DE" sz="2200" dirty="0" smtClean="0"/>
          </a:p>
          <a:p>
            <a:pPr>
              <a:buFont typeface="Wingdings" pitchFamily="2" charset="2"/>
              <a:buChar char="Ø"/>
            </a:pPr>
            <a:r>
              <a:rPr lang="de-DE" sz="2200" dirty="0" err="1" smtClean="0"/>
              <a:t>App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</a:t>
            </a:r>
            <a:r>
              <a:rPr lang="de-DE" sz="2200" dirty="0" err="1" smtClean="0"/>
              <a:t>reserving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checking</a:t>
            </a:r>
            <a:r>
              <a:rPr lang="de-DE" sz="2200" dirty="0" smtClean="0"/>
              <a:t> </a:t>
            </a:r>
            <a:r>
              <a:rPr lang="de-DE" sz="2200" dirty="0" err="1" smtClean="0"/>
              <a:t>availability</a:t>
            </a:r>
            <a:endParaRPr lang="de-DE" sz="2200" dirty="0" smtClean="0"/>
          </a:p>
          <a:p>
            <a:pPr>
              <a:buFont typeface="Wingdings" pitchFamily="2" charset="2"/>
              <a:buChar char="Ø"/>
            </a:pPr>
            <a:r>
              <a:rPr lang="de-DE" sz="2200" dirty="0" smtClean="0"/>
              <a:t>Can </a:t>
            </a:r>
            <a:r>
              <a:rPr lang="de-DE" sz="2200" dirty="0" err="1" smtClean="0"/>
              <a:t>build</a:t>
            </a:r>
            <a:r>
              <a:rPr lang="de-DE" sz="2200" dirty="0" smtClean="0"/>
              <a:t> on </a:t>
            </a:r>
            <a:r>
              <a:rPr lang="de-DE" sz="2200" dirty="0" err="1" smtClean="0"/>
              <a:t>carsharing</a:t>
            </a:r>
            <a:r>
              <a:rPr lang="de-DE" sz="2200" dirty="0" smtClean="0"/>
              <a:t> </a:t>
            </a:r>
            <a:r>
              <a:rPr lang="de-DE" sz="2200" dirty="0" err="1" smtClean="0"/>
              <a:t>community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service</a:t>
            </a:r>
            <a:endParaRPr lang="de-DE" sz="2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8" name="Grafik 11" descr="C:\Users\pieper\AppData\Local\Microsoft\Windows\Temporary Internet Files\Content.Word\GT_org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88632" y="14662"/>
            <a:ext cx="3419872" cy="33866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Different Approaches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 - </a:t>
            </a:r>
            <a:r>
              <a:rPr lang="de-DE" dirty="0" err="1" smtClean="0"/>
              <a:t>Cölbe</a:t>
            </a:r>
            <a:r>
              <a:rPr lang="de-DE" dirty="0" smtClean="0"/>
              <a:t>	</a:t>
            </a:r>
            <a:endParaRPr lang="de-DE" dirty="0"/>
          </a:p>
        </p:txBody>
      </p:sp>
      <p:pic>
        <p:nvPicPr>
          <p:cNvPr id="7170" name="Picture 2" descr="coelb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84984"/>
            <a:ext cx="4267200" cy="3095625"/>
          </a:xfrm>
          <a:prstGeom prst="rect">
            <a:avLst/>
          </a:prstGeom>
          <a:noFill/>
        </p:spPr>
      </p:pic>
      <p:sp>
        <p:nvSpPr>
          <p:cNvPr id="9" name="Textplatzhalter 7"/>
          <p:cNvSpPr txBox="1">
            <a:spLocks/>
          </p:cNvSpPr>
          <p:nvPr/>
        </p:nvSpPr>
        <p:spPr>
          <a:xfrm>
            <a:off x="3851920" y="6165304"/>
            <a:ext cx="1224136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www.coelbe.de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22"/>
          </p:nvPr>
        </p:nvSpPr>
        <p:spPr>
          <a:xfrm>
            <a:off x="251520" y="764704"/>
            <a:ext cx="8640504" cy="47525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200" dirty="0" err="1" smtClean="0"/>
              <a:t>Aim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CO2 </a:t>
            </a:r>
            <a:r>
              <a:rPr lang="de-DE" sz="2200" dirty="0" err="1" smtClean="0"/>
              <a:t>neutrality</a:t>
            </a:r>
            <a:r>
              <a:rPr lang="de-DE" sz="2200" dirty="0" smtClean="0"/>
              <a:t> in 2035</a:t>
            </a:r>
          </a:p>
          <a:p>
            <a:pPr>
              <a:lnSpc>
                <a:spcPct val="150000"/>
              </a:lnSpc>
            </a:pPr>
            <a:r>
              <a:rPr lang="de-DE" sz="2200" dirty="0" smtClean="0"/>
              <a:t>Need </a:t>
            </a:r>
            <a:r>
              <a:rPr lang="de-DE" sz="2200" dirty="0" err="1" smtClean="0"/>
              <a:t>for</a:t>
            </a:r>
            <a:r>
              <a:rPr lang="de-DE" sz="2200" dirty="0" smtClean="0"/>
              <a:t> </a:t>
            </a:r>
            <a:r>
              <a:rPr lang="de-DE" sz="2200" dirty="0" err="1" smtClean="0"/>
              <a:t>building</a:t>
            </a:r>
            <a:r>
              <a:rPr lang="de-DE" sz="2200" dirty="0" smtClean="0"/>
              <a:t> </a:t>
            </a:r>
            <a:r>
              <a:rPr lang="de-DE" sz="2200" dirty="0" err="1" smtClean="0"/>
              <a:t>renovation</a:t>
            </a:r>
            <a:r>
              <a:rPr lang="de-DE" sz="2200" dirty="0" smtClean="0"/>
              <a:t>: 3% </a:t>
            </a:r>
            <a:r>
              <a:rPr lang="de-DE" sz="2200" dirty="0" err="1" smtClean="0"/>
              <a:t>or</a:t>
            </a:r>
            <a:r>
              <a:rPr lang="de-DE" sz="2200" dirty="0" smtClean="0"/>
              <a:t> </a:t>
            </a:r>
            <a:r>
              <a:rPr lang="de-DE" sz="2200" dirty="0" err="1" smtClean="0"/>
              <a:t>more</a:t>
            </a:r>
            <a:endParaRPr lang="de-DE" sz="2200" dirty="0" smtClean="0"/>
          </a:p>
          <a:p>
            <a:pPr>
              <a:lnSpc>
                <a:spcPct val="150000"/>
              </a:lnSpc>
            </a:pPr>
            <a:r>
              <a:rPr lang="de-DE" sz="2200" dirty="0" err="1" smtClean="0"/>
              <a:t>Acutally</a:t>
            </a:r>
            <a:r>
              <a:rPr lang="de-DE" sz="2200" dirty="0" smtClean="0"/>
              <a:t> </a:t>
            </a:r>
            <a:r>
              <a:rPr lang="de-DE" sz="2200" dirty="0" err="1" smtClean="0"/>
              <a:t>achieved</a:t>
            </a:r>
            <a:r>
              <a:rPr lang="de-DE" sz="2200" dirty="0" smtClean="0"/>
              <a:t> </a:t>
            </a:r>
            <a:r>
              <a:rPr lang="de-DE" sz="2200" dirty="0" err="1" smtClean="0"/>
              <a:t>through</a:t>
            </a:r>
            <a:r>
              <a:rPr lang="de-DE" sz="2200" dirty="0" smtClean="0"/>
              <a:t> </a:t>
            </a:r>
            <a:r>
              <a:rPr lang="de-DE" sz="2200" dirty="0" err="1" smtClean="0"/>
              <a:t>funding</a:t>
            </a:r>
            <a:r>
              <a:rPr lang="de-DE" sz="2200" dirty="0" smtClean="0"/>
              <a:t> </a:t>
            </a:r>
            <a:r>
              <a:rPr lang="de-DE" sz="2200" dirty="0" err="1" smtClean="0"/>
              <a:t>programm</a:t>
            </a:r>
            <a:r>
              <a:rPr lang="de-DE" sz="2200" dirty="0" smtClean="0"/>
              <a:t> (</a:t>
            </a:r>
            <a:r>
              <a:rPr lang="de-DE" sz="2200" dirty="0" err="1" smtClean="0"/>
              <a:t>ended</a:t>
            </a:r>
            <a:r>
              <a:rPr lang="de-DE" sz="22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de-DE" sz="2200" dirty="0" err="1" smtClean="0"/>
              <a:t>Two</a:t>
            </a:r>
            <a:r>
              <a:rPr lang="de-DE" sz="2200" dirty="0" smtClean="0"/>
              <a:t> </a:t>
            </a:r>
            <a:r>
              <a:rPr lang="de-DE" sz="2200" dirty="0" err="1" smtClean="0"/>
              <a:t>quarter</a:t>
            </a:r>
            <a:r>
              <a:rPr lang="de-DE" sz="2200" dirty="0" smtClean="0"/>
              <a:t> </a:t>
            </a:r>
            <a:r>
              <a:rPr lang="de-DE" sz="2200" dirty="0" err="1" smtClean="0"/>
              <a:t>concepts</a:t>
            </a:r>
            <a:r>
              <a:rPr lang="de-DE" sz="2200" dirty="0" smtClean="0"/>
              <a:t>. Goal: 5-6% </a:t>
            </a:r>
            <a:r>
              <a:rPr lang="de-DE" sz="2200" dirty="0" err="1" smtClean="0"/>
              <a:t>by</a:t>
            </a:r>
            <a:endParaRPr lang="de-DE" sz="2200" dirty="0" smtClean="0"/>
          </a:p>
          <a:p>
            <a:pPr lvl="1">
              <a:lnSpc>
                <a:spcPct val="150000"/>
              </a:lnSpc>
            </a:pPr>
            <a:r>
              <a:rPr lang="de-DE" dirty="0" err="1" smtClean="0"/>
              <a:t>Quarter</a:t>
            </a:r>
            <a:r>
              <a:rPr lang="de-DE" dirty="0" smtClean="0"/>
              <a:t> </a:t>
            </a:r>
            <a:r>
              <a:rPr lang="de-DE" dirty="0" err="1" smtClean="0"/>
              <a:t>manager</a:t>
            </a:r>
            <a:r>
              <a:rPr lang="de-DE" dirty="0" smtClean="0"/>
              <a:t> will </a:t>
            </a:r>
            <a:r>
              <a:rPr lang="de-DE" dirty="0" err="1" smtClean="0"/>
              <a:t>actively</a:t>
            </a:r>
            <a:r>
              <a:rPr lang="de-DE" dirty="0" smtClean="0"/>
              <a:t> </a:t>
            </a:r>
            <a:r>
              <a:rPr lang="de-DE" dirty="0" err="1" smtClean="0"/>
              <a:t>consulate</a:t>
            </a:r>
            <a:r>
              <a:rPr lang="de-DE" dirty="0" smtClean="0"/>
              <a:t> </a:t>
            </a:r>
            <a:r>
              <a:rPr lang="de-DE" dirty="0" err="1" smtClean="0"/>
              <a:t>citizens</a:t>
            </a:r>
            <a:r>
              <a:rPr lang="de-DE" dirty="0" smtClean="0"/>
              <a:t>/</a:t>
            </a:r>
            <a:r>
              <a:rPr lang="de-DE" dirty="0" err="1" smtClean="0"/>
              <a:t>house</a:t>
            </a:r>
            <a:r>
              <a:rPr lang="de-DE" dirty="0" smtClean="0"/>
              <a:t> </a:t>
            </a:r>
            <a:r>
              <a:rPr lang="de-DE" dirty="0" err="1" smtClean="0"/>
              <a:t>owners</a:t>
            </a:r>
            <a:endParaRPr lang="de-DE" dirty="0" smtClean="0"/>
          </a:p>
          <a:p>
            <a:pPr lvl="1">
              <a:lnSpc>
                <a:spcPct val="150000"/>
              </a:lnSpc>
            </a:pPr>
            <a:r>
              <a:rPr lang="de-DE" dirty="0" err="1" smtClean="0"/>
              <a:t>Offer</a:t>
            </a:r>
            <a:r>
              <a:rPr lang="de-DE" dirty="0" smtClean="0"/>
              <a:t>: </a:t>
            </a:r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renovation</a:t>
            </a:r>
            <a:r>
              <a:rPr lang="de-DE" dirty="0" smtClean="0"/>
              <a:t> </a:t>
            </a:r>
            <a:r>
              <a:rPr lang="de-DE" dirty="0" err="1" smtClean="0"/>
              <a:t>roadmap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5-6% </a:t>
            </a:r>
            <a:r>
              <a:rPr lang="de-DE" dirty="0" err="1" smtClean="0"/>
              <a:t>grant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Niestetal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6148" name="Picture 4" descr="Niestetal.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149080"/>
            <a:ext cx="7239000" cy="2000251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575" y="4149080"/>
            <a:ext cx="744451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7"/>
          <p:cNvSpPr txBox="1">
            <a:spLocks/>
          </p:cNvSpPr>
          <p:nvPr/>
        </p:nvSpPr>
        <p:spPr>
          <a:xfrm>
            <a:off x="7452320" y="3861048"/>
            <a:ext cx="1224136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www.niestetal.de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22"/>
          </p:nvPr>
        </p:nvSpPr>
        <p:spPr>
          <a:xfrm>
            <a:off x="251520" y="2348880"/>
            <a:ext cx="8640504" cy="3600400"/>
          </a:xfrm>
        </p:spPr>
        <p:txBody>
          <a:bodyPr/>
          <a:lstStyle/>
          <a:p>
            <a:r>
              <a:rPr lang="de-DE" sz="2200" dirty="0" err="1" smtClean="0"/>
              <a:t>Quarter</a:t>
            </a:r>
            <a:r>
              <a:rPr lang="de-DE" sz="2200" dirty="0" smtClean="0"/>
              <a:t> </a:t>
            </a:r>
            <a:r>
              <a:rPr lang="de-DE" sz="2200" dirty="0" err="1" smtClean="0"/>
              <a:t>concepts</a:t>
            </a:r>
            <a:endParaRPr lang="de-DE" sz="2200" dirty="0" smtClean="0"/>
          </a:p>
          <a:p>
            <a:pPr lvl="1"/>
            <a:r>
              <a:rPr lang="de-DE" dirty="0" smtClean="0"/>
              <a:t>Extension </a:t>
            </a:r>
            <a:r>
              <a:rPr lang="de-DE" dirty="0" err="1" smtClean="0"/>
              <a:t>district</a:t>
            </a:r>
            <a:r>
              <a:rPr lang="de-DE" dirty="0" smtClean="0"/>
              <a:t> </a:t>
            </a:r>
            <a:r>
              <a:rPr lang="de-DE" dirty="0" err="1" smtClean="0"/>
              <a:t>heating</a:t>
            </a:r>
            <a:endParaRPr lang="de-DE" dirty="0" smtClean="0"/>
          </a:p>
          <a:p>
            <a:pPr lvl="1"/>
            <a:r>
              <a:rPr lang="de-DE" dirty="0" err="1" smtClean="0"/>
              <a:t>Demografic</a:t>
            </a:r>
            <a:r>
              <a:rPr lang="de-DE" dirty="0" smtClean="0"/>
              <a:t> </a:t>
            </a:r>
            <a:r>
              <a:rPr lang="de-DE" dirty="0" err="1" smtClean="0"/>
              <a:t>affairs</a:t>
            </a:r>
            <a:endParaRPr lang="de-DE" dirty="0" smtClean="0"/>
          </a:p>
          <a:p>
            <a:pPr lvl="1"/>
            <a:r>
              <a:rPr lang="de-DE" dirty="0" smtClean="0"/>
              <a:t>Street </a:t>
            </a:r>
            <a:r>
              <a:rPr lang="de-DE" dirty="0" err="1" smtClean="0"/>
              <a:t>renovation</a:t>
            </a:r>
            <a:endParaRPr lang="de-DE" dirty="0" smtClean="0"/>
          </a:p>
          <a:p>
            <a:pPr lvl="1"/>
            <a:r>
              <a:rPr lang="de-DE" dirty="0" smtClean="0"/>
              <a:t>E-</a:t>
            </a:r>
            <a:r>
              <a:rPr lang="de-DE" dirty="0" err="1" smtClean="0"/>
              <a:t>mobility</a:t>
            </a:r>
            <a:endParaRPr lang="de-DE" dirty="0" smtClean="0"/>
          </a:p>
          <a:p>
            <a:pPr lvl="1"/>
            <a:r>
              <a:rPr lang="de-DE" dirty="0" smtClean="0"/>
              <a:t>Change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housing</a:t>
            </a:r>
            <a:r>
              <a:rPr lang="de-DE" dirty="0" smtClean="0"/>
              <a:t> </a:t>
            </a:r>
            <a:r>
              <a:rPr lang="de-DE" dirty="0" err="1" smtClean="0"/>
              <a:t>association</a:t>
            </a:r>
            <a:r>
              <a:rPr lang="de-DE" dirty="0" smtClean="0"/>
              <a:t> – </a:t>
            </a:r>
            <a:r>
              <a:rPr lang="de-DE" dirty="0" err="1" smtClean="0"/>
              <a:t>chance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impuls</a:t>
            </a:r>
            <a:endParaRPr lang="de-DE" dirty="0" smtClean="0"/>
          </a:p>
          <a:p>
            <a:pPr lvl="2"/>
            <a:r>
              <a:rPr lang="de-DE" sz="2000" dirty="0" err="1" smtClean="0"/>
              <a:t>Barrier</a:t>
            </a:r>
            <a:r>
              <a:rPr lang="de-DE" sz="2000" dirty="0" smtClean="0"/>
              <a:t> </a:t>
            </a:r>
            <a:r>
              <a:rPr lang="de-DE" sz="2000" dirty="0" err="1" smtClean="0"/>
              <a:t>free</a:t>
            </a:r>
            <a:endParaRPr lang="de-DE" sz="2000" dirty="0" smtClean="0"/>
          </a:p>
          <a:p>
            <a:pPr lvl="2"/>
            <a:r>
              <a:rPr lang="de-DE" sz="2000" dirty="0" err="1" smtClean="0"/>
              <a:t>Tailoring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apartments</a:t>
            </a:r>
            <a:endParaRPr lang="de-DE" sz="2000" dirty="0" smtClean="0"/>
          </a:p>
          <a:p>
            <a:r>
              <a:rPr lang="de-DE" sz="2200" dirty="0" smtClean="0"/>
              <a:t>LED in </a:t>
            </a:r>
            <a:r>
              <a:rPr lang="de-DE" sz="2200" dirty="0" err="1" smtClean="0"/>
              <a:t>street</a:t>
            </a:r>
            <a:r>
              <a:rPr lang="de-DE" sz="2200" dirty="0" smtClean="0"/>
              <a:t> </a:t>
            </a:r>
            <a:r>
              <a:rPr lang="de-DE" sz="2200" dirty="0" err="1" smtClean="0"/>
              <a:t>lighting</a:t>
            </a:r>
            <a:r>
              <a:rPr lang="de-DE" sz="2200" dirty="0" smtClean="0"/>
              <a:t>, 10-20% per </a:t>
            </a:r>
            <a:r>
              <a:rPr lang="de-DE" sz="2200" dirty="0" err="1" smtClean="0"/>
              <a:t>year</a:t>
            </a:r>
            <a:endParaRPr lang="de-DE" sz="2200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Baunatal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5122" name="Picture 2" descr="Startse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6632"/>
            <a:ext cx="6477000" cy="2047876"/>
          </a:xfrm>
          <a:prstGeom prst="rect">
            <a:avLst/>
          </a:prstGeom>
          <a:noFill/>
        </p:spPr>
      </p:pic>
      <p:sp>
        <p:nvSpPr>
          <p:cNvPr id="9" name="Textplatzhalter 7"/>
          <p:cNvSpPr txBox="1">
            <a:spLocks/>
          </p:cNvSpPr>
          <p:nvPr/>
        </p:nvSpPr>
        <p:spPr>
          <a:xfrm>
            <a:off x="7740352" y="2204864"/>
            <a:ext cx="1224136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www.baunatal.de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22"/>
          </p:nvPr>
        </p:nvSpPr>
        <p:spPr>
          <a:xfrm>
            <a:off x="251520" y="1124744"/>
            <a:ext cx="3672408" cy="4752528"/>
          </a:xfrm>
        </p:spPr>
        <p:txBody>
          <a:bodyPr/>
          <a:lstStyle/>
          <a:p>
            <a:r>
              <a:rPr lang="de-DE" sz="2200" dirty="0" smtClean="0"/>
              <a:t>Recommended </a:t>
            </a:r>
            <a:r>
              <a:rPr lang="de-DE" sz="2200" dirty="0" err="1" smtClean="0"/>
              <a:t>actions</a:t>
            </a:r>
            <a:r>
              <a:rPr lang="de-DE" sz="2200" dirty="0" smtClean="0"/>
              <a:t>:</a:t>
            </a:r>
          </a:p>
          <a:p>
            <a:pPr lvl="1"/>
            <a:r>
              <a:rPr lang="de-DE" dirty="0" err="1" smtClean="0"/>
              <a:t>Energetic</a:t>
            </a:r>
            <a:r>
              <a:rPr lang="de-DE" dirty="0" smtClean="0"/>
              <a:t> </a:t>
            </a:r>
            <a:r>
              <a:rPr lang="de-DE" dirty="0" err="1" smtClean="0"/>
              <a:t>renovationof</a:t>
            </a:r>
            <a:r>
              <a:rPr lang="de-DE" dirty="0" smtClean="0"/>
              <a:t> </a:t>
            </a:r>
            <a:r>
              <a:rPr lang="de-DE" dirty="0" err="1" smtClean="0"/>
              <a:t>buildings</a:t>
            </a:r>
            <a:endParaRPr lang="de-DE" dirty="0" smtClean="0"/>
          </a:p>
          <a:p>
            <a:pPr lvl="1"/>
            <a:r>
              <a:rPr lang="de-DE" dirty="0" smtClean="0"/>
              <a:t>Change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behaviour</a:t>
            </a:r>
            <a:endParaRPr lang="de-DE" dirty="0" smtClean="0"/>
          </a:p>
          <a:p>
            <a:pPr lvl="1"/>
            <a:r>
              <a:rPr lang="de-DE" dirty="0" err="1" smtClean="0"/>
              <a:t>exchange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devices</a:t>
            </a:r>
            <a:endParaRPr lang="de-DE" dirty="0" smtClean="0"/>
          </a:p>
          <a:p>
            <a:pPr lvl="1"/>
            <a:r>
              <a:rPr lang="de-DE" dirty="0" smtClean="0"/>
              <a:t>Exchange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heating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efficent</a:t>
            </a:r>
            <a:r>
              <a:rPr lang="de-DE" dirty="0" smtClean="0"/>
              <a:t> </a:t>
            </a:r>
            <a:r>
              <a:rPr lang="de-DE" dirty="0" err="1" smtClean="0"/>
              <a:t>ones</a:t>
            </a:r>
            <a:endParaRPr lang="de-DE" dirty="0" smtClean="0"/>
          </a:p>
          <a:p>
            <a:pPr lvl="1"/>
            <a:r>
              <a:rPr lang="de-DE" dirty="0" err="1" smtClean="0"/>
              <a:t>Subsidies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RES </a:t>
            </a:r>
            <a:r>
              <a:rPr lang="de-DE" dirty="0" err="1" smtClean="0"/>
              <a:t>plants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Prusice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7" name="Obraz 7" descr="BDOT_wizualizacja_0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784" y="0"/>
            <a:ext cx="477569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prusice.pl/images/prusice_-_koscio_jaku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091630"/>
            <a:ext cx="4835277" cy="3217689"/>
          </a:xfrm>
          <a:prstGeom prst="rect">
            <a:avLst/>
          </a:prstGeom>
          <a:noFill/>
        </p:spPr>
      </p:pic>
      <p:sp>
        <p:nvSpPr>
          <p:cNvPr id="11" name="Textplatzhalter 7"/>
          <p:cNvSpPr txBox="1">
            <a:spLocks/>
          </p:cNvSpPr>
          <p:nvPr/>
        </p:nvSpPr>
        <p:spPr>
          <a:xfrm>
            <a:off x="3275856" y="6093296"/>
            <a:ext cx="3744416" cy="216024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www.prusice.pl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1">
              <a:buNone/>
            </a:pPr>
            <a:endParaRPr lang="cs-CZ" sz="1800" dirty="0" smtClean="0"/>
          </a:p>
          <a:p>
            <a:r>
              <a:rPr lang="cs-CZ" sz="2400" dirty="0" smtClean="0"/>
              <a:t>Advanced Strategic Energy Planning </a:t>
            </a:r>
            <a:r>
              <a:rPr lang="en-US" sz="2400" dirty="0" smtClean="0"/>
              <a:t>&amp;</a:t>
            </a:r>
            <a:r>
              <a:rPr lang="cs-CZ" sz="2400" dirty="0" smtClean="0"/>
              <a:t> </a:t>
            </a:r>
            <a:r>
              <a:rPr lang="cs-CZ" sz="2400" dirty="0" err="1" smtClean="0"/>
              <a:t>Energy</a:t>
            </a:r>
            <a:r>
              <a:rPr lang="cs-CZ" sz="2400" dirty="0" smtClean="0"/>
              <a:t> management</a:t>
            </a:r>
          </a:p>
          <a:p>
            <a:pPr lvl="1"/>
            <a:r>
              <a:rPr lang="cs-CZ" sz="1800" dirty="0" smtClean="0"/>
              <a:t>EPC and ESKO </a:t>
            </a:r>
            <a:r>
              <a:rPr lang="cs-CZ" sz="1800" dirty="0" err="1" smtClean="0"/>
              <a:t>projects</a:t>
            </a:r>
            <a:endParaRPr lang="cs-CZ" sz="1800" dirty="0" smtClean="0"/>
          </a:p>
          <a:p>
            <a:pPr lvl="1"/>
            <a:r>
              <a:rPr lang="cs-CZ" sz="1800" dirty="0" err="1" smtClean="0"/>
              <a:t>Energy</a:t>
            </a:r>
            <a:r>
              <a:rPr lang="cs-CZ" sz="1800" dirty="0" smtClean="0"/>
              <a:t> </a:t>
            </a:r>
            <a:r>
              <a:rPr lang="cs-CZ" sz="1800" dirty="0" err="1" smtClean="0"/>
              <a:t>project</a:t>
            </a:r>
            <a:r>
              <a:rPr lang="cs-CZ" sz="1800" dirty="0" smtClean="0"/>
              <a:t> </a:t>
            </a:r>
            <a:r>
              <a:rPr lang="cs-CZ" sz="1800" dirty="0" err="1" smtClean="0"/>
              <a:t>buffer</a:t>
            </a:r>
            <a:endParaRPr lang="cs-CZ" sz="1800" dirty="0" smtClean="0"/>
          </a:p>
          <a:p>
            <a:pPr lvl="1"/>
            <a:r>
              <a:rPr lang="cs-CZ" sz="1800" dirty="0" smtClean="0"/>
              <a:t>Smart </a:t>
            </a:r>
            <a:r>
              <a:rPr lang="cs-CZ" sz="1800" dirty="0" err="1" smtClean="0"/>
              <a:t>Meetering</a:t>
            </a:r>
            <a:endParaRPr lang="cs-CZ" sz="1800" dirty="0" smtClean="0"/>
          </a:p>
          <a:p>
            <a:endParaRPr lang="de-DE" sz="2400" dirty="0" smtClean="0"/>
          </a:p>
          <a:p>
            <a:r>
              <a:rPr lang="cs-CZ" sz="2400" dirty="0" smtClean="0"/>
              <a:t>E-mobility</a:t>
            </a:r>
          </a:p>
          <a:p>
            <a:pPr lvl="1"/>
            <a:r>
              <a:rPr lang="cs-CZ" sz="1800" dirty="0" smtClean="0"/>
              <a:t>Public transport </a:t>
            </a:r>
            <a:r>
              <a:rPr lang="cs-CZ" sz="1800" dirty="0" err="1" smtClean="0"/>
              <a:t>fully</a:t>
            </a:r>
            <a:r>
              <a:rPr lang="cs-CZ" sz="1800" dirty="0" smtClean="0"/>
              <a:t> </a:t>
            </a:r>
            <a:r>
              <a:rPr lang="cs-CZ" sz="1800" dirty="0" err="1" smtClean="0"/>
              <a:t>electrical</a:t>
            </a:r>
            <a:endParaRPr lang="cs-CZ" sz="1800" dirty="0" smtClean="0"/>
          </a:p>
          <a:p>
            <a:pPr lvl="1"/>
            <a:r>
              <a:rPr lang="cs-CZ" sz="1800" dirty="0" smtClean="0"/>
              <a:t>City Police</a:t>
            </a:r>
          </a:p>
          <a:p>
            <a:pPr lvl="1"/>
            <a:endParaRPr lang="cs-CZ" dirty="0" smtClean="0"/>
          </a:p>
          <a:p>
            <a:pPr lvl="1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Statutory</a:t>
            </a:r>
            <a:r>
              <a:rPr lang="cs-CZ" dirty="0" smtClean="0"/>
              <a:t> City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de-DE" dirty="0" err="1" smtClean="0"/>
              <a:t>Opava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96952"/>
            <a:ext cx="3264944" cy="2194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cs-CZ" dirty="0" err="1" smtClean="0"/>
              <a:t>Projects</a:t>
            </a:r>
            <a:r>
              <a:rPr lang="cs-CZ" dirty="0" smtClean="0"/>
              <a:t> </a:t>
            </a:r>
            <a:r>
              <a:rPr lang="cs-CZ" dirty="0" err="1" smtClean="0"/>
              <a:t>Examples</a:t>
            </a:r>
            <a:endParaRPr lang="cs-CZ" dirty="0" smtClean="0"/>
          </a:p>
          <a:p>
            <a:pPr lvl="1"/>
            <a:r>
              <a:rPr lang="en-GB" dirty="0"/>
              <a:t>PV system on primary </a:t>
            </a:r>
            <a:r>
              <a:rPr lang="en-GB" dirty="0" smtClean="0"/>
              <a:t>school</a:t>
            </a:r>
            <a:r>
              <a:rPr lang="cs-CZ" dirty="0" smtClean="0"/>
              <a:t>s and public </a:t>
            </a:r>
            <a:r>
              <a:rPr lang="cs-CZ" dirty="0" err="1" smtClean="0"/>
              <a:t>buildings</a:t>
            </a:r>
            <a:endParaRPr lang="cs-CZ" dirty="0" smtClean="0"/>
          </a:p>
          <a:p>
            <a:pPr lvl="2"/>
            <a:r>
              <a:rPr lang="cs-CZ" sz="2000" dirty="0" smtClean="0"/>
              <a:t>Pilot </a:t>
            </a:r>
            <a:r>
              <a:rPr lang="cs-CZ" sz="2000" dirty="0" err="1" smtClean="0"/>
              <a:t>project</a:t>
            </a:r>
            <a:r>
              <a:rPr lang="cs-CZ" sz="2000" dirty="0" smtClean="0"/>
              <a:t> „Šrámkova </a:t>
            </a:r>
            <a:r>
              <a:rPr lang="cs-CZ" sz="2000" dirty="0" err="1" smtClean="0"/>
              <a:t>primary</a:t>
            </a:r>
            <a:r>
              <a:rPr lang="cs-CZ" sz="2000" dirty="0" smtClean="0"/>
              <a:t> </a:t>
            </a:r>
            <a:r>
              <a:rPr lang="cs-CZ" sz="2000" dirty="0" err="1" smtClean="0"/>
              <a:t>school</a:t>
            </a:r>
            <a:r>
              <a:rPr lang="cs-CZ" sz="2000" dirty="0" smtClean="0"/>
              <a:t>“</a:t>
            </a:r>
          </a:p>
          <a:p>
            <a:pPr lvl="1"/>
            <a:r>
              <a:rPr lang="en-GB" dirty="0"/>
              <a:t>Biomass </a:t>
            </a:r>
            <a:r>
              <a:rPr lang="en-GB" dirty="0" smtClean="0"/>
              <a:t>production</a:t>
            </a:r>
            <a:endParaRPr lang="cs-CZ" dirty="0" smtClean="0"/>
          </a:p>
          <a:p>
            <a:pPr lvl="2"/>
            <a:r>
              <a:rPr lang="cs-CZ" sz="2000" dirty="0" err="1" smtClean="0"/>
              <a:t>Cultivation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fast-</a:t>
            </a:r>
            <a:r>
              <a:rPr lang="cs-CZ" sz="2000" dirty="0" err="1" smtClean="0"/>
              <a:t>growing</a:t>
            </a:r>
            <a:r>
              <a:rPr lang="cs-CZ" sz="2000" dirty="0" smtClean="0"/>
              <a:t> </a:t>
            </a:r>
            <a:r>
              <a:rPr lang="cs-CZ" sz="2000" dirty="0" err="1" smtClean="0"/>
              <a:t>trees</a:t>
            </a:r>
            <a:r>
              <a:rPr lang="cs-CZ" sz="2000" dirty="0" smtClean="0"/>
              <a:t> on City </a:t>
            </a:r>
            <a:r>
              <a:rPr lang="cs-CZ" sz="2000" dirty="0" err="1" smtClean="0"/>
              <a:t>grounds</a:t>
            </a:r>
            <a:endParaRPr lang="cs-CZ" sz="2000" dirty="0" smtClean="0"/>
          </a:p>
          <a:p>
            <a:pPr lvl="2"/>
            <a:r>
              <a:rPr lang="cs-CZ" sz="2000" dirty="0" smtClean="0"/>
              <a:t>Use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biomass</a:t>
            </a:r>
            <a:r>
              <a:rPr lang="cs-CZ" sz="20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city </a:t>
            </a:r>
            <a:r>
              <a:rPr lang="cs-CZ" sz="2000" dirty="0" err="1" smtClean="0"/>
              <a:t>parks</a:t>
            </a:r>
            <a:r>
              <a:rPr lang="cs-CZ" sz="2000" dirty="0" smtClean="0"/>
              <a:t> and green </a:t>
            </a:r>
            <a:r>
              <a:rPr lang="cs-CZ" sz="2000" dirty="0" err="1" smtClean="0"/>
              <a:t>areas</a:t>
            </a:r>
            <a:endParaRPr lang="cs-CZ" sz="2000" dirty="0" smtClean="0"/>
          </a:p>
          <a:p>
            <a:pPr lvl="1"/>
            <a:r>
              <a:rPr lang="en-GB" dirty="0"/>
              <a:t>Complex building </a:t>
            </a:r>
            <a:r>
              <a:rPr lang="en-GB" dirty="0" smtClean="0"/>
              <a:t>renovation</a:t>
            </a:r>
            <a:r>
              <a:rPr lang="cs-CZ" dirty="0" smtClean="0"/>
              <a:t>s</a:t>
            </a:r>
          </a:p>
          <a:p>
            <a:pPr lvl="2"/>
            <a:r>
              <a:rPr lang="cs-CZ" sz="2000" dirty="0" err="1" smtClean="0"/>
              <a:t>Mainly</a:t>
            </a:r>
            <a:r>
              <a:rPr lang="cs-CZ" sz="2000" dirty="0" smtClean="0"/>
              <a:t> </a:t>
            </a:r>
            <a:r>
              <a:rPr lang="cs-CZ" sz="2000" dirty="0" err="1" smtClean="0"/>
              <a:t>Primary</a:t>
            </a:r>
            <a:r>
              <a:rPr lang="cs-CZ" sz="2000" dirty="0" smtClean="0"/>
              <a:t> </a:t>
            </a:r>
            <a:r>
              <a:rPr lang="cs-CZ" sz="2000" dirty="0" err="1" smtClean="0"/>
              <a:t>schools</a:t>
            </a:r>
            <a:endParaRPr lang="cs-CZ" sz="2000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Statutory</a:t>
            </a:r>
            <a:r>
              <a:rPr lang="cs-CZ" dirty="0" smtClean="0"/>
              <a:t> City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de-DE" dirty="0" err="1" smtClean="0"/>
              <a:t>Opava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7" name="Obrázek 6" descr="Foto ZŠ a MŠ ve Strážnicích -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149079"/>
            <a:ext cx="3312368" cy="209316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36712"/>
            <a:ext cx="2598785" cy="17281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08" y="4149079"/>
            <a:ext cx="3107861" cy="2093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63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Duplek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3074" name="Picture 2" descr="http://www.duplek.si/images/slides/slik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437112"/>
            <a:ext cx="4320000" cy="1518140"/>
          </a:xfrm>
          <a:prstGeom prst="rect">
            <a:avLst/>
          </a:prstGeom>
          <a:noFill/>
        </p:spPr>
      </p:pic>
      <p:sp>
        <p:nvSpPr>
          <p:cNvPr id="8" name="Textplatzhalter 1"/>
          <p:cNvSpPr>
            <a:spLocks noGrp="1"/>
          </p:cNvSpPr>
          <p:nvPr>
            <p:ph type="body" sz="quarter" idx="22"/>
          </p:nvPr>
        </p:nvSpPr>
        <p:spPr>
          <a:xfrm>
            <a:off x="251520" y="764704"/>
            <a:ext cx="8640504" cy="3600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900" dirty="0" smtClean="0"/>
              <a:t>Sector households: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Largest Energy efficiency/savings </a:t>
            </a:r>
            <a:r>
              <a:rPr lang="en-US" sz="1900" dirty="0" smtClean="0"/>
              <a:t>potential</a:t>
            </a:r>
            <a:endParaRPr lang="en-US" sz="1900" dirty="0" smtClean="0"/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Good potential for energy efficiency cooperatives, local/ national incentives;</a:t>
            </a:r>
          </a:p>
          <a:p>
            <a:pPr>
              <a:lnSpc>
                <a:spcPct val="150000"/>
              </a:lnSpc>
            </a:pPr>
            <a:r>
              <a:rPr lang="en-US" sz="1900" dirty="0" smtClean="0"/>
              <a:t>Sector industry: undeveloped – largest potentials in electricity;</a:t>
            </a:r>
          </a:p>
          <a:p>
            <a:pPr>
              <a:lnSpc>
                <a:spcPct val="150000"/>
              </a:lnSpc>
            </a:pPr>
            <a:r>
              <a:rPr lang="en-US" sz="1900" dirty="0" smtClean="0"/>
              <a:t>Public sector: highest potential in public </a:t>
            </a:r>
            <a:r>
              <a:rPr lang="en-US" sz="1900" dirty="0" smtClean="0"/>
              <a:t>lighting </a:t>
            </a:r>
            <a:r>
              <a:rPr lang="en-US" sz="1900" dirty="0" smtClean="0"/>
              <a:t>and thermo-modernization;</a:t>
            </a:r>
          </a:p>
          <a:p>
            <a:pPr>
              <a:lnSpc>
                <a:spcPct val="150000"/>
              </a:lnSpc>
            </a:pPr>
            <a:r>
              <a:rPr lang="en-US" sz="1900" dirty="0" smtClean="0"/>
              <a:t>Traffic: next to biggest city of the region – Maribor; advocating use of sustainable mobility solutions (e-mobility, mobility on demand, alternative transport modes</a:t>
            </a:r>
            <a:r>
              <a:rPr lang="en-US" sz="1900" dirty="0" smtClean="0"/>
              <a:t>);</a:t>
            </a:r>
            <a:endParaRPr lang="en-US" sz="1900" dirty="0" smtClean="0"/>
          </a:p>
        </p:txBody>
      </p:sp>
      <p:pic>
        <p:nvPicPr>
          <p:cNvPr id="3076" name="Picture 4" descr="http://www.duplek.si/images/slides/slika5.png"/>
          <p:cNvPicPr>
            <a:picLocks noChangeAspect="1" noChangeArrowheads="1"/>
          </p:cNvPicPr>
          <p:nvPr/>
        </p:nvPicPr>
        <p:blipFill>
          <a:blip r:embed="rId3" cstate="print"/>
          <a:srcRect l="14156"/>
          <a:stretch>
            <a:fillRect/>
          </a:stretch>
        </p:blipFill>
        <p:spPr bwMode="auto">
          <a:xfrm>
            <a:off x="611560" y="4431140"/>
            <a:ext cx="3708440" cy="1518140"/>
          </a:xfrm>
          <a:prstGeom prst="rect">
            <a:avLst/>
          </a:prstGeom>
          <a:noFill/>
        </p:spPr>
      </p:pic>
      <p:sp>
        <p:nvSpPr>
          <p:cNvPr id="10" name="Textplatzhalter 7"/>
          <p:cNvSpPr txBox="1">
            <a:spLocks/>
          </p:cNvSpPr>
          <p:nvPr/>
        </p:nvSpPr>
        <p:spPr>
          <a:xfrm>
            <a:off x="3923928" y="5949280"/>
            <a:ext cx="3744416" cy="2160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www.duplek.si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34818" name="Picture 2" descr="D:\Fotos\altes handy\DSC00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200000" cy="5400000"/>
          </a:xfrm>
          <a:prstGeom prst="rect">
            <a:avLst/>
          </a:prstGeom>
          <a:noFill/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0" y="1484784"/>
            <a:ext cx="8856984" cy="576064"/>
          </a:xfrm>
        </p:spPr>
        <p:txBody>
          <a:bodyPr/>
          <a:lstStyle/>
          <a:p>
            <a:pPr algn="ctr"/>
            <a:r>
              <a:rPr lang="de-DE" sz="3200" dirty="0" err="1" smtClean="0">
                <a:solidFill>
                  <a:schemeClr val="bg1"/>
                </a:solidFill>
              </a:rPr>
              <a:t>Thank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you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very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much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for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attention</a:t>
            </a:r>
            <a:r>
              <a:rPr lang="de-DE" sz="3200" dirty="0" smtClean="0">
                <a:solidFill>
                  <a:schemeClr val="bg1"/>
                </a:solidFill>
              </a:rPr>
              <a:t>!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seven communities from four countries:</a:t>
            </a:r>
          </a:p>
          <a:p>
            <a:r>
              <a:rPr lang="en-US" dirty="0" err="1" smtClean="0"/>
              <a:t>Duplek</a:t>
            </a:r>
            <a:r>
              <a:rPr lang="en-US" dirty="0" smtClean="0"/>
              <a:t> (Slovenia)</a:t>
            </a:r>
          </a:p>
          <a:p>
            <a:r>
              <a:rPr lang="en-US" dirty="0" err="1" smtClean="0"/>
              <a:t>Prusice</a:t>
            </a:r>
            <a:r>
              <a:rPr lang="en-US" dirty="0" smtClean="0"/>
              <a:t> (Poland)</a:t>
            </a:r>
          </a:p>
          <a:p>
            <a:r>
              <a:rPr lang="en-US" dirty="0" err="1" smtClean="0"/>
              <a:t>Blansko</a:t>
            </a:r>
            <a:r>
              <a:rPr lang="en-US" dirty="0" smtClean="0"/>
              <a:t> and </a:t>
            </a:r>
            <a:r>
              <a:rPr lang="en-US" dirty="0" err="1" smtClean="0"/>
              <a:t>Opava</a:t>
            </a:r>
            <a:r>
              <a:rPr lang="en-US" dirty="0" smtClean="0"/>
              <a:t> (Czech Republic) </a:t>
            </a:r>
          </a:p>
          <a:p>
            <a:r>
              <a:rPr lang="en-US" dirty="0" err="1" smtClean="0"/>
              <a:t>Niestetal</a:t>
            </a:r>
            <a:r>
              <a:rPr lang="en-US" dirty="0" smtClean="0"/>
              <a:t>, </a:t>
            </a:r>
            <a:r>
              <a:rPr lang="en-US" dirty="0" err="1" smtClean="0"/>
              <a:t>Baunatal</a:t>
            </a:r>
            <a:r>
              <a:rPr lang="en-US" dirty="0" smtClean="0"/>
              <a:t>, </a:t>
            </a:r>
            <a:r>
              <a:rPr lang="en-US" dirty="0" err="1" smtClean="0"/>
              <a:t>Cölbe</a:t>
            </a:r>
            <a:r>
              <a:rPr lang="en-US" dirty="0" smtClean="0"/>
              <a:t> (Germany)</a:t>
            </a:r>
          </a:p>
          <a:p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5.2.1  Analysis of energy consumption data in communities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en-US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2</a:t>
            </a:fld>
            <a:endParaRPr lang="de-DE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179512" y="3501008"/>
          <a:ext cx="8640961" cy="2133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23"/>
                <a:gridCol w="1234423"/>
                <a:gridCol w="1234423"/>
                <a:gridCol w="1234423"/>
                <a:gridCol w="1234423"/>
                <a:gridCol w="1234423"/>
                <a:gridCol w="1234423"/>
              </a:tblGrid>
              <a:tr h="533317">
                <a:tc>
                  <a:txBody>
                    <a:bodyPr/>
                    <a:lstStyle/>
                    <a:p>
                      <a:r>
                        <a:rPr lang="de-DE" dirty="0" smtClean="0"/>
                        <a:t>Value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Inh.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Inh./km²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GWh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 CO2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GWh</a:t>
                      </a:r>
                      <a:r>
                        <a:rPr lang="de-DE" dirty="0" smtClean="0"/>
                        <a:t>/</a:t>
                      </a:r>
                      <a:r>
                        <a:rPr lang="de-DE" dirty="0" err="1" smtClean="0"/>
                        <a:t>inh</a:t>
                      </a:r>
                      <a:r>
                        <a:rPr lang="de-DE" dirty="0" smtClean="0"/>
                        <a:t>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 CO2/</a:t>
                      </a:r>
                      <a:r>
                        <a:rPr lang="de-DE" dirty="0" err="1" smtClean="0"/>
                        <a:t>inh</a:t>
                      </a:r>
                      <a:r>
                        <a:rPr lang="de-DE" dirty="0" smtClean="0"/>
                        <a:t>.</a:t>
                      </a:r>
                      <a:endParaRPr lang="de-DE" dirty="0"/>
                    </a:p>
                  </a:txBody>
                  <a:tcPr/>
                </a:tc>
              </a:tr>
              <a:tr h="533317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Min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6,651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12,026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5,428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1.81</a:t>
                      </a:r>
                      <a:endParaRPr lang="de-DE" dirty="0"/>
                    </a:p>
                  </a:txBody>
                  <a:tcPr/>
                </a:tc>
              </a:tr>
              <a:tr h="533317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Max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48,456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1,148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730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344,068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17,404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6.38</a:t>
                      </a:r>
                      <a:endParaRPr lang="de-DE" dirty="0"/>
                    </a:p>
                  </a:txBody>
                  <a:tcPr/>
                </a:tc>
              </a:tr>
              <a:tr h="533317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Median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10,572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478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184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59,082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13,878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4.08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172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>
          <a:xfrm>
            <a:off x="251520" y="4869160"/>
            <a:ext cx="8640504" cy="1008112"/>
          </a:xfrm>
        </p:spPr>
        <p:txBody>
          <a:bodyPr/>
          <a:lstStyle/>
          <a:p>
            <a:r>
              <a:rPr lang="de-DE" dirty="0" smtClean="0"/>
              <a:t>Small,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big</a:t>
            </a:r>
            <a:r>
              <a:rPr lang="de-DE" dirty="0" smtClean="0"/>
              <a:t> </a:t>
            </a:r>
            <a:r>
              <a:rPr lang="de-DE" dirty="0" err="1" smtClean="0"/>
              <a:t>city</a:t>
            </a:r>
            <a:r>
              <a:rPr lang="de-DE" dirty="0" smtClean="0"/>
              <a:t>,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heating</a:t>
            </a:r>
            <a:r>
              <a:rPr lang="de-DE" dirty="0" smtClean="0"/>
              <a:t> </a:t>
            </a:r>
            <a:r>
              <a:rPr lang="de-DE" dirty="0" err="1" smtClean="0"/>
              <a:t>demand</a:t>
            </a:r>
            <a:r>
              <a:rPr lang="de-DE" dirty="0" smtClean="0"/>
              <a:t>, </a:t>
            </a:r>
            <a:r>
              <a:rPr lang="de-DE" dirty="0" err="1" smtClean="0"/>
              <a:t>little</a:t>
            </a:r>
            <a:r>
              <a:rPr lang="de-DE" dirty="0" smtClean="0"/>
              <a:t> </a:t>
            </a:r>
            <a:r>
              <a:rPr lang="de-DE" dirty="0" err="1" smtClean="0"/>
              <a:t>industry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ctr"/>
            <a:r>
              <a:rPr lang="de-DE" dirty="0" err="1" smtClean="0"/>
              <a:t>Duplek</a:t>
            </a:r>
            <a:r>
              <a:rPr lang="de-DE" dirty="0" smtClean="0"/>
              <a:t>   -  6,651 </a:t>
            </a:r>
            <a:r>
              <a:rPr lang="de-DE" dirty="0" err="1" smtClean="0"/>
              <a:t>inh</a:t>
            </a:r>
            <a:r>
              <a:rPr lang="de-DE" dirty="0" smtClean="0"/>
              <a:t>.  -  166 </a:t>
            </a:r>
            <a:r>
              <a:rPr lang="de-DE" dirty="0" err="1" smtClean="0"/>
              <a:t>inh</a:t>
            </a:r>
            <a:r>
              <a:rPr lang="de-DE" dirty="0" smtClean="0"/>
              <a:t>./km²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51520" y="836713"/>
          <a:ext cx="8640960" cy="1917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423"/>
                <a:gridCol w="1870508"/>
                <a:gridCol w="1654663"/>
                <a:gridCol w="1878751"/>
                <a:gridCol w="1658615"/>
              </a:tblGrid>
              <a:tr h="51390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Sector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end energy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en-US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End</a:t>
                      </a:r>
                      <a:r>
                        <a:rPr lang="de-DE" sz="1800" b="1" baseline="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energy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</a:b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person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de-DE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b="1" baseline="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800" b="1" baseline="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</a:b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person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76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heat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w Cen MT"/>
                          <a:ea typeface="Times New Roman"/>
                          <a:cs typeface="Times New Roman"/>
                        </a:rPr>
                        <a:t>21.5 </a:t>
                      </a:r>
                      <a:r>
                        <a:rPr lang="en-US" sz="1800" dirty="0" err="1">
                          <a:latin typeface="Tw Cen MT"/>
                          <a:ea typeface="Times New Roman"/>
                          <a:cs typeface="Times New Roman"/>
                        </a:rPr>
                        <a:t>GWh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w Cen MT"/>
                          <a:ea typeface="Times New Roman"/>
                          <a:cs typeface="Times New Roman"/>
                        </a:rPr>
                        <a:t>4,361 t/a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3,233 kWh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0.66 t/a/p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76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electricity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w Cen MT"/>
                          <a:ea typeface="Times New Roman"/>
                          <a:cs typeface="Times New Roman"/>
                        </a:rPr>
                        <a:t>13.5 GWh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w Cen MT"/>
                          <a:ea typeface="Times New Roman"/>
                          <a:cs typeface="Times New Roman"/>
                        </a:rPr>
                        <a:t>7,125 t/a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2,030 kWh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1.07 t/a/p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76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total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36.1 GWh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12,026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5,428 kWh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1.81 t/a/p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251520" y="2795692"/>
          <a:ext cx="8640960" cy="192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721836"/>
                <a:gridCol w="1643888"/>
                <a:gridCol w="1890860"/>
                <a:gridCol w="1800200"/>
              </a:tblGrid>
              <a:tr h="6480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Sector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Potential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Potential</a:t>
                      </a:r>
                      <a:endParaRPr lang="de-DE" sz="180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de-DE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savings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de-DE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savings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712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heat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Tw Cen MT"/>
                          <a:ea typeface="Times New Roman"/>
                          <a:cs typeface="Times New Roman"/>
                        </a:rPr>
                        <a:t>13 </a:t>
                      </a:r>
                      <a:r>
                        <a:rPr lang="de-DE" sz="1800" dirty="0" err="1">
                          <a:latin typeface="Tw Cen MT"/>
                          <a:ea typeface="Times New Roman"/>
                          <a:cs typeface="Times New Roman"/>
                        </a:rPr>
                        <a:t>GWh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60 %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2,637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60 %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712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electricity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3 GWh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22 %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1,583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22 %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712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total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16 GWh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46 %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4.220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37 %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22"/>
          </p:nvPr>
        </p:nvSpPr>
        <p:spPr>
          <a:xfrm>
            <a:off x="251520" y="4725144"/>
            <a:ext cx="8640504" cy="1224136"/>
          </a:xfrm>
        </p:spPr>
        <p:txBody>
          <a:bodyPr/>
          <a:lstStyle/>
          <a:p>
            <a:r>
              <a:rPr lang="de-DE" dirty="0" smtClean="0"/>
              <a:t>Rural </a:t>
            </a:r>
            <a:r>
              <a:rPr lang="de-DE" dirty="0" err="1" smtClean="0"/>
              <a:t>area</a:t>
            </a:r>
            <a:endParaRPr lang="de-DE" dirty="0" smtClean="0"/>
          </a:p>
          <a:p>
            <a:r>
              <a:rPr lang="de-DE" dirty="0" err="1" smtClean="0"/>
              <a:t>No</a:t>
            </a:r>
            <a:r>
              <a:rPr lang="de-DE" dirty="0" smtClean="0"/>
              <a:t> gas </a:t>
            </a:r>
            <a:r>
              <a:rPr lang="de-DE" dirty="0" err="1" smtClean="0"/>
              <a:t>grid</a:t>
            </a:r>
            <a:r>
              <a:rPr lang="de-DE" dirty="0" smtClean="0"/>
              <a:t> - Wood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oil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heating</a:t>
            </a:r>
            <a:endParaRPr lang="de-DE" dirty="0" smtClean="0"/>
          </a:p>
          <a:p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electricity</a:t>
            </a:r>
            <a:r>
              <a:rPr lang="de-DE" dirty="0" smtClean="0"/>
              <a:t> </a:t>
            </a:r>
            <a:r>
              <a:rPr lang="de-DE" dirty="0" err="1" smtClean="0"/>
              <a:t>demand</a:t>
            </a:r>
            <a:endParaRPr lang="de-DE" dirty="0" smtClean="0"/>
          </a:p>
          <a:p>
            <a:r>
              <a:rPr lang="de-DE" dirty="0" smtClean="0"/>
              <a:t>High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demand</a:t>
            </a:r>
            <a:r>
              <a:rPr lang="de-DE" dirty="0" smtClean="0"/>
              <a:t> per m²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ctr"/>
            <a:r>
              <a:rPr lang="de-DE" dirty="0" err="1" smtClean="0"/>
              <a:t>Prusice</a:t>
            </a:r>
            <a:r>
              <a:rPr lang="de-DE" dirty="0" smtClean="0"/>
              <a:t>  -  </a:t>
            </a:r>
            <a:r>
              <a:rPr lang="en-US" dirty="0" smtClean="0"/>
              <a:t>9,377 </a:t>
            </a:r>
            <a:r>
              <a:rPr lang="en-US" dirty="0" err="1" smtClean="0"/>
              <a:t>inh</a:t>
            </a:r>
            <a:r>
              <a:rPr lang="en-US" dirty="0" smtClean="0"/>
              <a:t>.  -  60 </a:t>
            </a:r>
            <a:r>
              <a:rPr lang="en-US" dirty="0" err="1" smtClean="0"/>
              <a:t>inh</a:t>
            </a:r>
            <a:r>
              <a:rPr lang="en-US" dirty="0" smtClean="0"/>
              <a:t>./km²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4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51520" y="836713"/>
          <a:ext cx="8640960" cy="1917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423"/>
                <a:gridCol w="1870508"/>
                <a:gridCol w="1654663"/>
                <a:gridCol w="1878751"/>
                <a:gridCol w="1658615"/>
              </a:tblGrid>
              <a:tr h="51390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Sector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end energy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en-US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End</a:t>
                      </a:r>
                      <a:r>
                        <a:rPr lang="de-DE" sz="1800" b="1" baseline="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energy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</a:b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person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de-DE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b="1" baseline="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800" b="1" baseline="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</a:b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person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76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heat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w Cen MT"/>
                          <a:ea typeface="Times New Roman"/>
                          <a:cs typeface="Times New Roman"/>
                        </a:rPr>
                        <a:t>90.3 GWh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w Cen MT"/>
                          <a:ea typeface="Times New Roman"/>
                          <a:cs typeface="Times New Roman"/>
                        </a:rPr>
                        <a:t>17,400 t/a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9,630 kWh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1.86 t/a/p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76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electricity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w Cen MT"/>
                          <a:ea typeface="Times New Roman"/>
                          <a:cs typeface="Times New Roman"/>
                        </a:rPr>
                        <a:t>12.9 GWh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w Cen MT"/>
                          <a:ea typeface="Times New Roman"/>
                          <a:cs typeface="Times New Roman"/>
                        </a:rPr>
                        <a:t>15,300 t/a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1,376 kWh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1.63 t/a/p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76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total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103 GWh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32,700 t/a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11,006 kWh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3.49 t/a/p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251520" y="2795692"/>
          <a:ext cx="8640960" cy="192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721836"/>
                <a:gridCol w="1643888"/>
                <a:gridCol w="1890860"/>
                <a:gridCol w="1800200"/>
              </a:tblGrid>
              <a:tr h="6480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Sector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Potential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Potential</a:t>
                      </a:r>
                      <a:endParaRPr lang="de-DE" sz="180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de-DE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savings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de-DE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savings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712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heat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Tw Cen MT"/>
                          <a:ea typeface="Times New Roman"/>
                          <a:cs typeface="Times New Roman"/>
                        </a:rPr>
                        <a:t>59 </a:t>
                      </a:r>
                      <a:r>
                        <a:rPr lang="de-DE" sz="1800" dirty="0" err="1">
                          <a:latin typeface="Tw Cen MT"/>
                          <a:ea typeface="Times New Roman"/>
                          <a:cs typeface="Times New Roman"/>
                        </a:rPr>
                        <a:t>GWh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Tw Cen MT"/>
                          <a:ea typeface="Times New Roman"/>
                          <a:cs typeface="Times New Roman"/>
                        </a:rPr>
                        <a:t>65 %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11,292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65 %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712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electricity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2 GWh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Tw Cen MT"/>
                          <a:ea typeface="Times New Roman"/>
                          <a:cs typeface="Times New Roman"/>
                        </a:rPr>
                        <a:t>16 %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Tw Cen MT"/>
                          <a:ea typeface="Times New Roman"/>
                          <a:cs typeface="Times New Roman"/>
                        </a:rPr>
                        <a:t>2,372 t/a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Tw Cen MT"/>
                          <a:ea typeface="Times New Roman"/>
                          <a:cs typeface="Times New Roman"/>
                        </a:rPr>
                        <a:t>16 %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712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total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61 GWh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59 %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13,664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43 %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ctr"/>
            <a:r>
              <a:rPr lang="sv-SE" dirty="0" smtClean="0"/>
              <a:t>Opava   -  58,456 inh.  -  650 inh./km²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5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51520" y="836713"/>
          <a:ext cx="8640960" cy="1917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423"/>
                <a:gridCol w="1870508"/>
                <a:gridCol w="1654663"/>
                <a:gridCol w="1878751"/>
                <a:gridCol w="1658615"/>
              </a:tblGrid>
              <a:tr h="51390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Sector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end energy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en-US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End</a:t>
                      </a:r>
                      <a:r>
                        <a:rPr lang="de-DE" sz="1800" b="1" baseline="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energy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</a:b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person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de-DE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b="1" baseline="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800" b="1" baseline="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</a:b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person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76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heat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w Cen MT"/>
                          <a:ea typeface="Times New Roman"/>
                          <a:cs typeface="Times New Roman"/>
                        </a:rPr>
                        <a:t>473 </a:t>
                      </a:r>
                      <a:r>
                        <a:rPr lang="en-US" sz="1800" dirty="0" err="1">
                          <a:latin typeface="Tw Cen MT"/>
                          <a:ea typeface="Times New Roman"/>
                          <a:cs typeface="Times New Roman"/>
                        </a:rPr>
                        <a:t>GWh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w Cen MT"/>
                          <a:ea typeface="Times New Roman"/>
                          <a:cs typeface="Times New Roman"/>
                        </a:rPr>
                        <a:t>77,206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8,092 kWh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1.32 t/a/p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76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electricity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w Cen MT"/>
                          <a:ea typeface="Times New Roman"/>
                          <a:cs typeface="Times New Roman"/>
                        </a:rPr>
                        <a:t>257 </a:t>
                      </a:r>
                      <a:r>
                        <a:rPr lang="en-US" sz="1800" dirty="0" err="1">
                          <a:latin typeface="Tw Cen MT"/>
                          <a:ea typeface="Times New Roman"/>
                          <a:cs typeface="Times New Roman"/>
                        </a:rPr>
                        <a:t>GWh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w Cen MT"/>
                          <a:ea typeface="Times New Roman"/>
                          <a:cs typeface="Times New Roman"/>
                        </a:rPr>
                        <a:t>266,862 t/a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4,396 </a:t>
                      </a:r>
                      <a:r>
                        <a:rPr lang="de-DE" sz="1800" dirty="0" err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kWh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4.57 t/a/p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76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total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730 GWh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344,068 t/a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12,488 kWh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5.89 t/a/p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4" name="Textplatzhalter 8"/>
          <p:cNvSpPr>
            <a:spLocks noGrp="1"/>
          </p:cNvSpPr>
          <p:nvPr>
            <p:ph type="body" sz="quarter" idx="22"/>
          </p:nvPr>
        </p:nvSpPr>
        <p:spPr>
          <a:xfrm>
            <a:off x="251520" y="4797152"/>
            <a:ext cx="8640504" cy="1152128"/>
          </a:xfrm>
        </p:spPr>
        <p:txBody>
          <a:bodyPr/>
          <a:lstStyle/>
          <a:p>
            <a:r>
              <a:rPr lang="de-DE" dirty="0" smtClean="0"/>
              <a:t>Big </a:t>
            </a:r>
            <a:r>
              <a:rPr lang="de-DE" dirty="0" err="1" smtClean="0"/>
              <a:t>industry</a:t>
            </a:r>
            <a:endParaRPr lang="de-DE" dirty="0" smtClean="0"/>
          </a:p>
          <a:p>
            <a:r>
              <a:rPr lang="de-DE" dirty="0" smtClean="0"/>
              <a:t>Gas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heating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endParaRPr lang="de-DE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/>
        </p:nvGraphicFramePr>
        <p:xfrm>
          <a:off x="251520" y="2795692"/>
          <a:ext cx="8640960" cy="192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721836"/>
                <a:gridCol w="1643888"/>
                <a:gridCol w="1890860"/>
                <a:gridCol w="1800200"/>
              </a:tblGrid>
              <a:tr h="6480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Sector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Potential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Potential</a:t>
                      </a:r>
                      <a:endParaRPr lang="de-DE" sz="180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de-DE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savings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de-DE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savings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712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heat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Tw Cen MT"/>
                          <a:ea typeface="Times New Roman"/>
                          <a:cs typeface="Times New Roman"/>
                        </a:rPr>
                        <a:t>189 </a:t>
                      </a:r>
                      <a:r>
                        <a:rPr lang="de-DE" sz="1800" dirty="0" err="1">
                          <a:latin typeface="Tw Cen MT"/>
                          <a:ea typeface="Times New Roman"/>
                          <a:cs typeface="Times New Roman"/>
                        </a:rPr>
                        <a:t>GWh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40 %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41,623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40 %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712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electricity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44 GWh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17 %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52,957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17 %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712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total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233 GWh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32 %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94,580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22 %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22"/>
          </p:nvPr>
        </p:nvSpPr>
        <p:spPr>
          <a:xfrm>
            <a:off x="251520" y="4869160"/>
            <a:ext cx="8640504" cy="1008112"/>
          </a:xfrm>
        </p:spPr>
        <p:txBody>
          <a:bodyPr/>
          <a:lstStyle/>
          <a:p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dens</a:t>
            </a:r>
            <a:r>
              <a:rPr lang="de-DE" dirty="0" smtClean="0"/>
              <a:t> </a:t>
            </a:r>
            <a:r>
              <a:rPr lang="de-DE" dirty="0" err="1" smtClean="0"/>
              <a:t>city</a:t>
            </a:r>
            <a:endParaRPr lang="de-DE" dirty="0" smtClean="0"/>
          </a:p>
          <a:p>
            <a:r>
              <a:rPr lang="de-DE" dirty="0" err="1" smtClean="0"/>
              <a:t>Huge</a:t>
            </a:r>
            <a:r>
              <a:rPr lang="de-DE" dirty="0" smtClean="0"/>
              <a:t> gas </a:t>
            </a:r>
            <a:r>
              <a:rPr lang="de-DE" dirty="0" err="1" smtClean="0"/>
              <a:t>consumption</a:t>
            </a:r>
            <a:r>
              <a:rPr lang="de-DE" dirty="0" smtClean="0"/>
              <a:t> in </a:t>
            </a:r>
            <a:r>
              <a:rPr lang="de-DE" dirty="0" err="1" smtClean="0"/>
              <a:t>industry</a:t>
            </a:r>
            <a:r>
              <a:rPr lang="de-DE" dirty="0" smtClean="0"/>
              <a:t> – </a:t>
            </a:r>
            <a:r>
              <a:rPr lang="de-DE" dirty="0" err="1" smtClean="0"/>
              <a:t>lower</a:t>
            </a:r>
            <a:r>
              <a:rPr lang="de-DE" dirty="0" smtClean="0"/>
              <a:t> % </a:t>
            </a:r>
            <a:r>
              <a:rPr lang="de-DE" dirty="0" err="1" smtClean="0"/>
              <a:t>saving</a:t>
            </a:r>
            <a:r>
              <a:rPr lang="de-DE" dirty="0" smtClean="0"/>
              <a:t> potential</a:t>
            </a:r>
          </a:p>
          <a:p>
            <a:r>
              <a:rPr lang="de-DE" dirty="0" err="1" smtClean="0"/>
              <a:t>Heating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gas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heating</a:t>
            </a:r>
            <a:r>
              <a:rPr lang="de-DE" dirty="0" smtClean="0"/>
              <a:t>!</a:t>
            </a:r>
          </a:p>
          <a:p>
            <a:r>
              <a:rPr lang="de-DE" dirty="0" smtClean="0"/>
              <a:t>Emission </a:t>
            </a:r>
            <a:r>
              <a:rPr lang="de-DE" dirty="0" err="1" smtClean="0"/>
              <a:t>saving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RES!!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107505" y="116632"/>
            <a:ext cx="799288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749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Blansko  -  21,000 inh.  -  1,148 inh./km²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251520" y="836713"/>
          <a:ext cx="8640960" cy="1917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423"/>
                <a:gridCol w="1870508"/>
                <a:gridCol w="1654663"/>
                <a:gridCol w="1878751"/>
                <a:gridCol w="1658615"/>
              </a:tblGrid>
              <a:tr h="51390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Sector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end energy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en-US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End</a:t>
                      </a:r>
                      <a:r>
                        <a:rPr lang="de-DE" sz="1800" b="1" baseline="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energy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</a:b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person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de-DE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b="1" baseline="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800" b="1" baseline="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</a:b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person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76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heat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w Cen MT"/>
                          <a:ea typeface="Times New Roman"/>
                          <a:cs typeface="Times New Roman"/>
                        </a:rPr>
                        <a:t>268 </a:t>
                      </a:r>
                      <a:r>
                        <a:rPr lang="en-US" sz="1800" dirty="0" err="1">
                          <a:latin typeface="Tw Cen MT"/>
                          <a:ea typeface="Times New Roman"/>
                          <a:cs typeface="Times New Roman"/>
                        </a:rPr>
                        <a:t>GWh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w Cen MT"/>
                          <a:ea typeface="Times New Roman"/>
                          <a:cs typeface="Times New Roman"/>
                        </a:rPr>
                        <a:t>56,000 t/a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12,762 kWh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2.67 t/a/p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76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electricity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w Cen MT"/>
                          <a:ea typeface="Times New Roman"/>
                          <a:cs typeface="Times New Roman"/>
                        </a:rPr>
                        <a:t>68 </a:t>
                      </a:r>
                      <a:r>
                        <a:rPr lang="en-US" sz="1800" dirty="0" err="1">
                          <a:latin typeface="Tw Cen MT"/>
                          <a:ea typeface="Times New Roman"/>
                          <a:cs typeface="Times New Roman"/>
                        </a:rPr>
                        <a:t>GWh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w Cen MT"/>
                          <a:ea typeface="Times New Roman"/>
                          <a:cs typeface="Times New Roman"/>
                        </a:rPr>
                        <a:t>78,000 t/a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3,238 kWh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3.71 t/a/p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76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total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336 GWh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134,000 t/a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16,000 kWh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6.38 t/a/p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251520" y="2795692"/>
          <a:ext cx="8640960" cy="192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721836"/>
                <a:gridCol w="1643888"/>
                <a:gridCol w="1890860"/>
                <a:gridCol w="1800200"/>
              </a:tblGrid>
              <a:tr h="6480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Sector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Potential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Potential</a:t>
                      </a:r>
                      <a:endParaRPr lang="de-DE" sz="180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de-DE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savings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de-DE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savings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712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heat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Tw Cen MT"/>
                          <a:ea typeface="Times New Roman"/>
                          <a:cs typeface="Times New Roman"/>
                        </a:rPr>
                        <a:t>84 </a:t>
                      </a:r>
                      <a:r>
                        <a:rPr lang="de-DE" sz="1800" dirty="0" err="1">
                          <a:latin typeface="Tw Cen MT"/>
                          <a:ea typeface="Times New Roman"/>
                          <a:cs typeface="Times New Roman"/>
                        </a:rPr>
                        <a:t>GWh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31 %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17,552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31 %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712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electricity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14 GWh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21 %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16,059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21 %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712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total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98 GWh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29 %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33,611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25 %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07505" y="116632"/>
            <a:ext cx="7848872" cy="576064"/>
          </a:xfrm>
        </p:spPr>
        <p:txBody>
          <a:bodyPr/>
          <a:lstStyle/>
          <a:p>
            <a:pPr fontAlgn="ctr"/>
            <a:r>
              <a:rPr lang="de-DE" dirty="0" err="1" smtClean="0"/>
              <a:t>Niestetal</a:t>
            </a:r>
            <a:r>
              <a:rPr lang="de-DE" dirty="0" smtClean="0"/>
              <a:t>  -  10,572 </a:t>
            </a:r>
            <a:r>
              <a:rPr lang="de-DE" dirty="0" err="1" smtClean="0"/>
              <a:t>inh</a:t>
            </a:r>
            <a:r>
              <a:rPr lang="de-DE" dirty="0" smtClean="0"/>
              <a:t>.  -  478 </a:t>
            </a:r>
            <a:r>
              <a:rPr lang="de-DE" dirty="0" err="1" smtClean="0"/>
              <a:t>inh</a:t>
            </a:r>
            <a:r>
              <a:rPr lang="de-DE" dirty="0" smtClean="0"/>
              <a:t>./km²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7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51520" y="836713"/>
          <a:ext cx="8640960" cy="1920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423"/>
                <a:gridCol w="1870508"/>
                <a:gridCol w="1654663"/>
                <a:gridCol w="1878751"/>
                <a:gridCol w="1658615"/>
              </a:tblGrid>
              <a:tr h="58246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Sector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end energy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en-US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End</a:t>
                      </a:r>
                      <a:r>
                        <a:rPr lang="de-DE" sz="1800" b="1" baseline="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energy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</a:b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person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de-DE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b="1" baseline="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800" b="1" baseline="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</a:b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person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991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heat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w Cen MT"/>
                          <a:ea typeface="Times New Roman"/>
                          <a:cs typeface="Times New Roman"/>
                        </a:rPr>
                        <a:t>143 </a:t>
                      </a:r>
                      <a:r>
                        <a:rPr lang="en-US" sz="1800" dirty="0" err="1">
                          <a:latin typeface="Tw Cen MT"/>
                          <a:ea typeface="Times New Roman"/>
                          <a:cs typeface="Times New Roman"/>
                        </a:rPr>
                        <a:t>GWh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w Cen MT"/>
                          <a:ea typeface="Times New Roman"/>
                          <a:cs typeface="Times New Roman"/>
                        </a:rPr>
                        <a:t>39,347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13,526 kWh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3.72 t/a/p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991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electricity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w Cen MT"/>
                          <a:ea typeface="Times New Roman"/>
                          <a:cs typeface="Times New Roman"/>
                        </a:rPr>
                        <a:t>41 GWh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w Cen MT"/>
                          <a:ea typeface="Times New Roman"/>
                          <a:cs typeface="Times New Roman"/>
                        </a:rPr>
                        <a:t>19,735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3,878 kWh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1.87 t/a/p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991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total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184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GWh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59,082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17,404 kWh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5.59 t/a/p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3" name="Textplatzhalter 8"/>
          <p:cNvSpPr>
            <a:spLocks noGrp="1"/>
          </p:cNvSpPr>
          <p:nvPr>
            <p:ph type="body" sz="quarter" idx="22"/>
          </p:nvPr>
        </p:nvSpPr>
        <p:spPr>
          <a:xfrm>
            <a:off x="251520" y="4941168"/>
            <a:ext cx="8640504" cy="1008112"/>
          </a:xfrm>
        </p:spPr>
        <p:txBody>
          <a:bodyPr/>
          <a:lstStyle/>
          <a:p>
            <a:r>
              <a:rPr lang="de-DE" dirty="0" smtClean="0"/>
              <a:t>Small </a:t>
            </a:r>
            <a:r>
              <a:rPr lang="de-DE" dirty="0" err="1" smtClean="0"/>
              <a:t>city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Kassel</a:t>
            </a:r>
          </a:p>
          <a:p>
            <a:r>
              <a:rPr lang="de-DE" dirty="0" err="1" smtClean="0"/>
              <a:t>Highest</a:t>
            </a:r>
            <a:r>
              <a:rPr lang="de-DE" dirty="0" smtClean="0"/>
              <a:t> per </a:t>
            </a:r>
            <a:r>
              <a:rPr lang="de-DE" dirty="0" err="1" smtClean="0"/>
              <a:t>capita</a:t>
            </a:r>
            <a:r>
              <a:rPr lang="de-DE" dirty="0" smtClean="0"/>
              <a:t> </a:t>
            </a:r>
            <a:r>
              <a:rPr lang="de-DE" dirty="0" err="1" smtClean="0"/>
              <a:t>consumption</a:t>
            </a:r>
            <a:r>
              <a:rPr lang="de-DE" dirty="0" smtClean="0"/>
              <a:t> – </a:t>
            </a:r>
            <a:r>
              <a:rPr lang="de-DE" dirty="0" err="1" smtClean="0"/>
              <a:t>highest</a:t>
            </a:r>
            <a:r>
              <a:rPr lang="de-DE" dirty="0" smtClean="0"/>
              <a:t> </a:t>
            </a:r>
            <a:r>
              <a:rPr lang="de-DE" dirty="0" err="1" smtClean="0"/>
              <a:t>saving</a:t>
            </a:r>
            <a:r>
              <a:rPr lang="de-DE" dirty="0" smtClean="0"/>
              <a:t> potential</a:t>
            </a:r>
          </a:p>
          <a:p>
            <a:r>
              <a:rPr lang="de-DE" dirty="0" err="1" smtClean="0"/>
              <a:t>Saving</a:t>
            </a:r>
            <a:r>
              <a:rPr lang="de-DE" dirty="0" smtClean="0"/>
              <a:t> potential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m² per </a:t>
            </a:r>
            <a:r>
              <a:rPr lang="de-DE" dirty="0" err="1" smtClean="0"/>
              <a:t>person</a:t>
            </a:r>
            <a:r>
              <a:rPr lang="de-DE" dirty="0" smtClean="0"/>
              <a:t>!!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251520" y="2795692"/>
          <a:ext cx="8640960" cy="192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721836"/>
                <a:gridCol w="1643888"/>
                <a:gridCol w="1890860"/>
                <a:gridCol w="1800200"/>
              </a:tblGrid>
              <a:tr h="6480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Sector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Potential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Potential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de-DE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savings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de-DE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savings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712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heat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Tw Cen MT"/>
                          <a:ea typeface="Times New Roman"/>
                          <a:cs typeface="Times New Roman"/>
                        </a:rPr>
                        <a:t>103 </a:t>
                      </a:r>
                      <a:r>
                        <a:rPr lang="de-DE" sz="1800" dirty="0" err="1">
                          <a:latin typeface="Tw Cen MT"/>
                          <a:ea typeface="Times New Roman"/>
                          <a:cs typeface="Times New Roman"/>
                        </a:rPr>
                        <a:t>GWh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72 %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28,341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72 %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712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electricity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8 GWh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20 %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3,851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20 %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712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total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111 GWh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60 %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32,192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54 %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07504" y="133768"/>
            <a:ext cx="8712497" cy="576064"/>
          </a:xfrm>
        </p:spPr>
        <p:txBody>
          <a:bodyPr/>
          <a:lstStyle/>
          <a:p>
            <a:pPr fontAlgn="ctr"/>
            <a:r>
              <a:rPr lang="de-DE" dirty="0" smtClean="0"/>
              <a:t>Baunatal  -  27,747 </a:t>
            </a:r>
            <a:r>
              <a:rPr lang="de-DE" dirty="0" err="1" smtClean="0"/>
              <a:t>inh</a:t>
            </a:r>
            <a:r>
              <a:rPr lang="de-DE" dirty="0" smtClean="0"/>
              <a:t>.  -  728 </a:t>
            </a:r>
            <a:r>
              <a:rPr lang="de-DE" dirty="0" err="1" smtClean="0"/>
              <a:t>inh</a:t>
            </a:r>
            <a:r>
              <a:rPr lang="de-DE" dirty="0" smtClean="0"/>
              <a:t>./km²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251520" y="836713"/>
          <a:ext cx="8640960" cy="1920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423"/>
                <a:gridCol w="1870508"/>
                <a:gridCol w="1654663"/>
                <a:gridCol w="1878751"/>
                <a:gridCol w="1658615"/>
              </a:tblGrid>
              <a:tr h="58246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Sector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end energy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en-US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End</a:t>
                      </a:r>
                      <a:r>
                        <a:rPr lang="de-DE" sz="1800" b="1" baseline="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energy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</a:b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person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de-DE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b="1" baseline="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800" b="1" baseline="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</a:b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person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991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heat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w Cen MT"/>
                          <a:ea typeface="Times New Roman"/>
                          <a:cs typeface="Times New Roman"/>
                        </a:rPr>
                        <a:t>268 </a:t>
                      </a:r>
                      <a:r>
                        <a:rPr lang="en-US" sz="1800" dirty="0" err="1">
                          <a:latin typeface="Tw Cen MT"/>
                          <a:ea typeface="Times New Roman"/>
                          <a:cs typeface="Times New Roman"/>
                        </a:rPr>
                        <a:t>GWh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w Cen MT"/>
                          <a:ea typeface="Times New Roman"/>
                          <a:cs typeface="Times New Roman"/>
                        </a:rPr>
                        <a:t>56,000 t/a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12,762 kWh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2.67 t/a/p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991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electricity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w Cen MT"/>
                          <a:ea typeface="Times New Roman"/>
                          <a:cs typeface="Times New Roman"/>
                        </a:rPr>
                        <a:t>68 GWh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w Cen MT"/>
                          <a:ea typeface="Times New Roman"/>
                          <a:cs typeface="Times New Roman"/>
                        </a:rPr>
                        <a:t>78,000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3,238 kWh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3.71 t/a/p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991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total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336 GWh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134,000 t/a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16,000 kWh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6.38 t/a/p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2" name="Textplatzhalter 8"/>
          <p:cNvSpPr>
            <a:spLocks noGrp="1"/>
          </p:cNvSpPr>
          <p:nvPr>
            <p:ph type="body" sz="quarter" idx="22"/>
          </p:nvPr>
        </p:nvSpPr>
        <p:spPr>
          <a:xfrm>
            <a:off x="251520" y="4941168"/>
            <a:ext cx="8640504" cy="1008112"/>
          </a:xfrm>
        </p:spPr>
        <p:txBody>
          <a:bodyPr/>
          <a:lstStyle/>
          <a:p>
            <a:r>
              <a:rPr lang="de-DE" dirty="0" smtClean="0"/>
              <a:t>City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Kassel</a:t>
            </a:r>
          </a:p>
          <a:p>
            <a:r>
              <a:rPr lang="de-DE" dirty="0" smtClean="0"/>
              <a:t>VW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facility</a:t>
            </a:r>
            <a:r>
              <a:rPr lang="de-DE" dirty="0" smtClean="0"/>
              <a:t> not </a:t>
            </a:r>
            <a:r>
              <a:rPr lang="de-DE" dirty="0" err="1" smtClean="0"/>
              <a:t>included</a:t>
            </a:r>
            <a:r>
              <a:rPr lang="de-DE" dirty="0" smtClean="0"/>
              <a:t>!</a:t>
            </a:r>
          </a:p>
          <a:p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heating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demand</a:t>
            </a:r>
            <a:r>
              <a:rPr lang="de-DE" dirty="0" smtClean="0">
                <a:sym typeface="Wingdings" pitchFamily="2" charset="2"/>
              </a:rPr>
              <a:t> per </a:t>
            </a:r>
            <a:r>
              <a:rPr lang="de-DE" dirty="0" err="1" smtClean="0">
                <a:sym typeface="Wingdings" pitchFamily="2" charset="2"/>
              </a:rPr>
              <a:t>person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higher</a:t>
            </a:r>
            <a:r>
              <a:rPr lang="de-DE" dirty="0" smtClean="0">
                <a:sym typeface="Wingdings" pitchFamily="2" charset="2"/>
              </a:rPr>
              <a:t> in Germany!</a:t>
            </a:r>
            <a:endParaRPr lang="de-DE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251520" y="2795692"/>
          <a:ext cx="8640960" cy="192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721836"/>
                <a:gridCol w="1643888"/>
                <a:gridCol w="1890860"/>
                <a:gridCol w="1800200"/>
              </a:tblGrid>
              <a:tr h="6480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Sector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Potential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Potential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de-DE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savings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de-DE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savings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712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heat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Tw Cen MT"/>
                          <a:ea typeface="Times New Roman"/>
                          <a:cs typeface="Times New Roman"/>
                        </a:rPr>
                        <a:t>211 </a:t>
                      </a:r>
                      <a:r>
                        <a:rPr lang="de-DE" sz="1800" dirty="0" err="1">
                          <a:latin typeface="Tw Cen MT"/>
                          <a:ea typeface="Times New Roman"/>
                          <a:cs typeface="Times New Roman"/>
                        </a:rPr>
                        <a:t>GWh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67 %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46,870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67 %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712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electricity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17 GWh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19 %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8,336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19 %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712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total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228 GWh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57 %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55.206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49 %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ctr"/>
            <a:r>
              <a:rPr lang="de-DE" dirty="0" err="1" smtClean="0"/>
              <a:t>Cölbe</a:t>
            </a:r>
            <a:r>
              <a:rPr lang="de-DE" dirty="0" smtClean="0"/>
              <a:t>   -  7,047 </a:t>
            </a:r>
            <a:r>
              <a:rPr lang="de-DE" dirty="0" err="1" smtClean="0"/>
              <a:t>inh</a:t>
            </a:r>
            <a:r>
              <a:rPr lang="de-DE" dirty="0" smtClean="0"/>
              <a:t>.  -  264 </a:t>
            </a:r>
            <a:r>
              <a:rPr lang="de-DE" dirty="0" err="1" smtClean="0"/>
              <a:t>inh</a:t>
            </a:r>
            <a:r>
              <a:rPr lang="de-DE" dirty="0" smtClean="0"/>
              <a:t>./km²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2014-11-25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A roadmap to energy efficient community-different approaches,the same aim</a:t>
            </a: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0D693BA-7C34-4915-A70A-DD8C623D5671}" type="slidenum">
              <a:rPr lang="de-DE" smtClean="0"/>
              <a:pPr/>
              <a:t>9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51520" y="836712"/>
          <a:ext cx="8640960" cy="1874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423"/>
                <a:gridCol w="1870508"/>
                <a:gridCol w="1654663"/>
                <a:gridCol w="1878751"/>
                <a:gridCol w="1658615"/>
              </a:tblGrid>
              <a:tr h="62884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Sector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end energy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en-US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End</a:t>
                      </a:r>
                      <a:r>
                        <a:rPr lang="de-DE" sz="1800" b="1" baseline="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energy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</a:b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person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de-DE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b="1" baseline="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800" b="1" baseline="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</a:b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person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445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heat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w Cen MT"/>
                          <a:ea typeface="Times New Roman"/>
                          <a:cs typeface="Times New Roman"/>
                        </a:rPr>
                        <a:t>72.6 </a:t>
                      </a:r>
                      <a:r>
                        <a:rPr lang="en-US" sz="1800" dirty="0" err="1">
                          <a:latin typeface="Tw Cen MT"/>
                          <a:ea typeface="Times New Roman"/>
                          <a:cs typeface="Times New Roman"/>
                        </a:rPr>
                        <a:t>GWh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w Cen MT"/>
                          <a:ea typeface="Times New Roman"/>
                          <a:cs typeface="Times New Roman"/>
                        </a:rPr>
                        <a:t>20,400 t/a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10,302 kWh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2.89 t/a/p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445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electricity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Tw Cen MT"/>
                          <a:ea typeface="Times New Roman"/>
                          <a:cs typeface="Times New Roman"/>
                        </a:rPr>
                        <a:t>25.2 </a:t>
                      </a:r>
                      <a:r>
                        <a:rPr lang="de-DE" sz="1800" dirty="0" err="1">
                          <a:latin typeface="Tw Cen MT"/>
                          <a:ea typeface="Times New Roman"/>
                          <a:cs typeface="Times New Roman"/>
                        </a:rPr>
                        <a:t>GWh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Tw Cen MT"/>
                          <a:ea typeface="Times New Roman"/>
                          <a:cs typeface="Times New Roman"/>
                        </a:rPr>
                        <a:t>8,250 t/a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3,576 kWh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1.17 t/a/p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445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total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97.8 GWh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28,650 t/a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13,878 kWh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4.07 t/a/p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Textplatzhalter 8"/>
          <p:cNvSpPr>
            <a:spLocks noGrp="1"/>
          </p:cNvSpPr>
          <p:nvPr>
            <p:ph type="body" sz="quarter" idx="22"/>
          </p:nvPr>
        </p:nvSpPr>
        <p:spPr>
          <a:xfrm>
            <a:off x="251520" y="4869160"/>
            <a:ext cx="8640504" cy="1296144"/>
          </a:xfrm>
        </p:spPr>
        <p:txBody>
          <a:bodyPr/>
          <a:lstStyle/>
          <a:p>
            <a:r>
              <a:rPr lang="de-DE" dirty="0" err="1" smtClean="0"/>
              <a:t>more</a:t>
            </a:r>
            <a:r>
              <a:rPr lang="de-DE" dirty="0" smtClean="0"/>
              <a:t> rural </a:t>
            </a:r>
            <a:r>
              <a:rPr lang="de-DE" dirty="0" err="1" smtClean="0"/>
              <a:t>community</a:t>
            </a:r>
            <a:endParaRPr lang="de-DE" dirty="0" smtClean="0"/>
          </a:p>
          <a:p>
            <a:r>
              <a:rPr lang="de-DE" dirty="0" smtClean="0"/>
              <a:t>RES </a:t>
            </a:r>
            <a:r>
              <a:rPr lang="de-DE" dirty="0" err="1" smtClean="0"/>
              <a:t>district</a:t>
            </a:r>
            <a:r>
              <a:rPr lang="de-DE" dirty="0" smtClean="0"/>
              <a:t> </a:t>
            </a:r>
            <a:r>
              <a:rPr lang="de-DE" dirty="0" err="1" smtClean="0"/>
              <a:t>heating</a:t>
            </a:r>
            <a:r>
              <a:rPr lang="de-DE" dirty="0" smtClean="0"/>
              <a:t> in Schönstadt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251520" y="2795692"/>
          <a:ext cx="8640960" cy="192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721836"/>
                <a:gridCol w="1643888"/>
                <a:gridCol w="1890860"/>
                <a:gridCol w="1800200"/>
              </a:tblGrid>
              <a:tr h="6480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Sector</a:t>
                      </a:r>
                      <a:endParaRPr lang="de-DE" sz="32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Potential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Potential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de-DE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savings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de-DE" sz="1800" b="1" baseline="-25000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savings</a:t>
                      </a:r>
                      <a:endParaRPr lang="de-DE" sz="1800" dirty="0">
                        <a:solidFill>
                          <a:schemeClr val="bg1"/>
                        </a:solidFill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712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heat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56 GWh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Tw Cen MT"/>
                          <a:ea typeface="Times New Roman"/>
                          <a:cs typeface="Times New Roman"/>
                        </a:rPr>
                        <a:t>68 %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15,848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68 %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712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electricity</a:t>
                      </a:r>
                      <a:endParaRPr lang="de-DE" sz="32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5 GWh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20 %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1,637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w Cen MT"/>
                          <a:ea typeface="Times New Roman"/>
                          <a:cs typeface="Times New Roman"/>
                        </a:rPr>
                        <a:t>20 %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712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total</a:t>
                      </a:r>
                      <a:endParaRPr lang="de-DE" sz="32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61 GWh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63 %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17.485 t/a</a:t>
                      </a:r>
                      <a:endParaRPr lang="de-DE" sz="180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latin typeface="Tw Cen MT"/>
                          <a:ea typeface="Times New Roman"/>
                          <a:cs typeface="Times New Roman"/>
                        </a:rPr>
                        <a:t>54 %</a:t>
                      </a:r>
                      <a:endParaRPr lang="de-DE" sz="1800" dirty="0">
                        <a:latin typeface="Tw Cen M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1239</Words>
  <Application>Microsoft Office PowerPoint</Application>
  <PresentationFormat>Bildschirmpräsentation (4:3)</PresentationFormat>
  <Paragraphs>455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</vt:vector>
  </TitlesOfParts>
  <Company>MUT-Energiesysteme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Fröhlich</dc:creator>
  <cp:lastModifiedBy>Thomas Duwe</cp:lastModifiedBy>
  <cp:revision>196</cp:revision>
  <dcterms:created xsi:type="dcterms:W3CDTF">2014-04-07T06:47:22Z</dcterms:created>
  <dcterms:modified xsi:type="dcterms:W3CDTF">2014-11-25T09:27:25Z</dcterms:modified>
</cp:coreProperties>
</file>