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308" r:id="rId4"/>
    <p:sldId id="294" r:id="rId5"/>
    <p:sldId id="296" r:id="rId6"/>
    <p:sldId id="298" r:id="rId7"/>
    <p:sldId id="297" r:id="rId8"/>
    <p:sldId id="299" r:id="rId9"/>
    <p:sldId id="300" r:id="rId10"/>
    <p:sldId id="301" r:id="rId11"/>
    <p:sldId id="306" r:id="rId12"/>
    <p:sldId id="302" r:id="rId13"/>
    <p:sldId id="309" r:id="rId14"/>
    <p:sldId id="304" r:id="rId15"/>
    <p:sldId id="305" r:id="rId16"/>
    <p:sldId id="292" r:id="rId17"/>
  </p:sldIdLst>
  <p:sldSz cx="9144000" cy="6858000" type="screen4x3"/>
  <p:notesSz cx="9925050" cy="6796088"/>
  <p:defaultTextStyle>
    <a:defPPr>
      <a:defRPr lang="en-GB"/>
    </a:defPPr>
    <a:lvl1pPr algn="l" defTabSz="449263" rtl="0" fontAlgn="base">
      <a:lnSpc>
        <a:spcPct val="4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lnSpc>
        <a:spcPct val="4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lnSpc>
        <a:spcPct val="4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lnSpc>
        <a:spcPct val="4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lnSpc>
        <a:spcPct val="4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farikm" initials="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5" autoAdjust="0"/>
    <p:restoredTop sz="94660"/>
  </p:normalViewPr>
  <p:slideViewPr>
    <p:cSldViewPr>
      <p:cViewPr varScale="1">
        <p:scale>
          <a:sx n="69" d="100"/>
          <a:sy n="69" d="100"/>
        </p:scale>
        <p:origin x="-126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134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7E44B-D53A-45BE-AFE4-CDB41E5083E6}" type="datetimeFigureOut">
              <a:rPr lang="cs-CZ" smtClean="0"/>
              <a:pPr/>
              <a:t>25. 11. 2014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4775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338" y="645477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D480-B0F0-4070-8E96-54CD03E5AC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649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0" y="0"/>
            <a:ext cx="9925050" cy="6796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40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2313" y="511175"/>
            <a:ext cx="3371850" cy="252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41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1322388" y="3228975"/>
            <a:ext cx="7251700" cy="303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5624513" y="6457950"/>
            <a:ext cx="4271962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60" tIns="48960" rIns="93960" bIns="4896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460F4014-CF1E-4857-9BC0-98A29110DA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21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D6F967-EE81-4003-A915-9195000F4BCD}" type="slidenum">
              <a:rPr lang="en-GB"/>
              <a:pPr/>
              <a:t>1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262313" y="511175"/>
            <a:ext cx="3392487" cy="25447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22388" y="3228975"/>
            <a:ext cx="7254875" cy="30368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624513" y="6457950"/>
            <a:ext cx="4292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960" tIns="48960" rIns="93960" bIns="48960" anchor="b"/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95867D-F8B1-45D8-A6B5-AC2CA739D24A}" type="slidenum">
              <a:rPr lang="en-GB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3D3602-4E1B-4E67-A439-7FC29F34A43B}" type="slidenum">
              <a:rPr lang="en-GB"/>
              <a:pPr/>
              <a:t>16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5624513" y="6457950"/>
            <a:ext cx="4271962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960" tIns="48960" rIns="93960" bIns="48960" anchor="b"/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A76ECF-BD05-4866-884C-7BCEC070CCEF}" type="slidenum">
              <a:rPr lang="en-GB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624513" y="6457950"/>
            <a:ext cx="4292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960" tIns="48960" rIns="93960" bIns="48960" anchor="b"/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0CA239-B477-44A0-AFD2-68228E48FF48}" type="slidenum">
              <a:rPr lang="en-GB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55763" y="509588"/>
            <a:ext cx="6616700" cy="2549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8612" name="Rectangle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22388" y="3228975"/>
            <a:ext cx="7254875" cy="30368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928992" cy="1008111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pic>
        <p:nvPicPr>
          <p:cNvPr id="4" name="obrázek 19" descr="porsenna_gr_vystup_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2"/>
          <a:stretch>
            <a:fillRect/>
          </a:stretch>
        </p:blipFill>
        <p:spPr bwMode="auto">
          <a:xfrm>
            <a:off x="0" y="1"/>
            <a:ext cx="914400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276872"/>
            <a:ext cx="8928992" cy="377572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928992" cy="1008111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5" name="obrázek 19" descr="porsenna_gr_vystup_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2"/>
          <a:stretch>
            <a:fillRect/>
          </a:stretch>
        </p:blipFill>
        <p:spPr bwMode="auto">
          <a:xfrm>
            <a:off x="0" y="1"/>
            <a:ext cx="914400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2204863"/>
            <a:ext cx="4248472" cy="389431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204863"/>
            <a:ext cx="4536504" cy="389431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928992" cy="1008111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6" name="obrázek 19" descr="porsenna_gr_vystup_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2"/>
          <a:stretch>
            <a:fillRect/>
          </a:stretch>
        </p:blipFill>
        <p:spPr bwMode="auto">
          <a:xfrm>
            <a:off x="0" y="1"/>
            <a:ext cx="914400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7504" y="2132856"/>
            <a:ext cx="4392488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504" y="2780928"/>
            <a:ext cx="4389884" cy="3312368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392488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80929"/>
            <a:ext cx="4391471" cy="3312367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19" descr="porsenna_gr_vystup_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2"/>
          <a:stretch>
            <a:fillRect/>
          </a:stretch>
        </p:blipFill>
        <p:spPr bwMode="auto">
          <a:xfrm>
            <a:off x="0" y="1"/>
            <a:ext cx="9144000" cy="1124744"/>
          </a:xfrm>
          <a:prstGeom prst="rect">
            <a:avLst/>
          </a:prstGeom>
          <a:noFill/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928992" cy="1008111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9" descr="porsenna_gr_vystup_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2"/>
          <a:stretch>
            <a:fillRect/>
          </a:stretch>
        </p:blipFill>
        <p:spPr bwMode="auto">
          <a:xfrm>
            <a:off x="0" y="1"/>
            <a:ext cx="914400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7446" y="1124744"/>
            <a:ext cx="7749108" cy="14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Klepněte</a:t>
            </a:r>
            <a:r>
              <a:rPr lang="en-GB" dirty="0" smtClean="0"/>
              <a:t> pro </a:t>
            </a:r>
            <a:r>
              <a:rPr lang="en-GB" dirty="0" err="1" smtClean="0"/>
              <a:t>úpravu</a:t>
            </a:r>
            <a:r>
              <a:rPr lang="en-GB" dirty="0" smtClean="0"/>
              <a:t> </a:t>
            </a:r>
            <a:r>
              <a:rPr lang="en-GB" dirty="0" err="1" smtClean="0"/>
              <a:t>formátu</a:t>
            </a:r>
            <a:r>
              <a:rPr lang="en-GB" dirty="0" smtClean="0"/>
              <a:t> </a:t>
            </a:r>
            <a:r>
              <a:rPr lang="en-GB" dirty="0" err="1" smtClean="0"/>
              <a:t>titulního</a:t>
            </a:r>
            <a:r>
              <a:rPr lang="en-GB" dirty="0" smtClean="0"/>
              <a:t> </a:t>
            </a:r>
            <a:r>
              <a:rPr lang="en-GB" dirty="0" err="1" smtClean="0"/>
              <a:t>textu</a:t>
            </a:r>
            <a:endParaRPr lang="en-GB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2924944"/>
            <a:ext cx="8496622" cy="2983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Klepněte</a:t>
            </a:r>
            <a:r>
              <a:rPr lang="en-GB" dirty="0" smtClean="0"/>
              <a:t> pro </a:t>
            </a:r>
            <a:r>
              <a:rPr lang="en-GB" dirty="0" err="1" smtClean="0"/>
              <a:t>úpravu</a:t>
            </a:r>
            <a:r>
              <a:rPr lang="en-GB" dirty="0" smtClean="0"/>
              <a:t> </a:t>
            </a:r>
            <a:r>
              <a:rPr lang="en-GB" dirty="0" err="1" smtClean="0"/>
              <a:t>formátu</a:t>
            </a:r>
            <a:r>
              <a:rPr lang="en-GB" dirty="0" smtClean="0"/>
              <a:t> </a:t>
            </a:r>
            <a:r>
              <a:rPr lang="en-GB" dirty="0" err="1" smtClean="0"/>
              <a:t>textu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  <a:p>
            <a:pPr lvl="1"/>
            <a:r>
              <a:rPr lang="en-GB" dirty="0" err="1" smtClean="0"/>
              <a:t>Druhá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2"/>
            <a:r>
              <a:rPr lang="en-GB" dirty="0" err="1" smtClean="0"/>
              <a:t>Třetí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3"/>
            <a:r>
              <a:rPr lang="en-GB" dirty="0" err="1" smtClean="0"/>
              <a:t>Čtvrtá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  <a:p>
            <a:pPr lvl="4"/>
            <a:r>
              <a:rPr lang="en-GB" dirty="0" err="1" smtClean="0"/>
              <a:t>Pátá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V="1">
            <a:off x="323528" y="6121400"/>
            <a:ext cx="8496622" cy="0"/>
          </a:xfrm>
          <a:prstGeom prst="line">
            <a:avLst/>
          </a:prstGeom>
          <a:noFill/>
          <a:ln w="9360">
            <a:solidFill>
              <a:srgbClr val="808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85863" y="90488"/>
            <a:ext cx="67722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„</a:t>
            </a:r>
            <a:r>
              <a:rPr lang="en-GB" sz="1200" b="1" dirty="0" err="1">
                <a:solidFill>
                  <a:srgbClr val="FFFFFF"/>
                </a:solidFill>
                <a:cs typeface="Times New Roman" pitchFamily="16" charset="0"/>
              </a:rPr>
              <a:t>Evropský</a:t>
            </a: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en-GB" sz="1200" b="1" dirty="0" err="1">
                <a:solidFill>
                  <a:srgbClr val="FFFFFF"/>
                </a:solidFill>
                <a:cs typeface="Times New Roman" pitchFamily="16" charset="0"/>
              </a:rPr>
              <a:t>zemědělský</a:t>
            </a: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 fond pro </a:t>
            </a:r>
            <a:r>
              <a:rPr lang="en-GB" sz="1200" b="1" dirty="0" err="1">
                <a:solidFill>
                  <a:srgbClr val="FFFFFF"/>
                </a:solidFill>
                <a:cs typeface="Times New Roman" pitchFamily="16" charset="0"/>
              </a:rPr>
              <a:t>rozvoj</a:t>
            </a: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en-GB" sz="1200" b="1" dirty="0" err="1">
                <a:solidFill>
                  <a:srgbClr val="FFFFFF"/>
                </a:solidFill>
                <a:cs typeface="Times New Roman" pitchFamily="16" charset="0"/>
              </a:rPr>
              <a:t>venkova</a:t>
            </a: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: </a:t>
            </a:r>
            <a:r>
              <a:rPr lang="en-GB" sz="1200" b="1" dirty="0" err="1">
                <a:solidFill>
                  <a:srgbClr val="FFFFFF"/>
                </a:solidFill>
                <a:cs typeface="Times New Roman" pitchFamily="16" charset="0"/>
              </a:rPr>
              <a:t>Evropa</a:t>
            </a: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en-GB" sz="1200" b="1" dirty="0" err="1">
                <a:solidFill>
                  <a:srgbClr val="FFFFFF"/>
                </a:solidFill>
                <a:cs typeface="Times New Roman" pitchFamily="16" charset="0"/>
              </a:rPr>
              <a:t>investuje</a:t>
            </a: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 do </a:t>
            </a:r>
            <a:r>
              <a:rPr lang="en-GB" sz="1200" b="1" dirty="0" err="1">
                <a:solidFill>
                  <a:srgbClr val="FFFFFF"/>
                </a:solidFill>
                <a:cs typeface="Times New Roman" pitchFamily="16" charset="0"/>
              </a:rPr>
              <a:t>venkovských</a:t>
            </a: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en-GB" sz="1200" b="1" dirty="0" err="1">
                <a:solidFill>
                  <a:srgbClr val="FFFFFF"/>
                </a:solidFill>
                <a:cs typeface="Times New Roman" pitchFamily="16" charset="0"/>
              </a:rPr>
              <a:t>oblastí</a:t>
            </a:r>
            <a:r>
              <a:rPr lang="en-GB" sz="1200" b="1" dirty="0">
                <a:solidFill>
                  <a:srgbClr val="FFFFFF"/>
                </a:solidFill>
                <a:cs typeface="Times New Roman" pitchFamily="16" charset="0"/>
              </a:rPr>
              <a:t>"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6143644"/>
            <a:ext cx="3606800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6800" y="6335713"/>
            <a:ext cx="1368425" cy="325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Obrázek 12" descr="ENERGYREGION-logo-col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38200" y="6180976"/>
            <a:ext cx="1299554" cy="604747"/>
          </a:xfrm>
          <a:prstGeom prst="rect">
            <a:avLst/>
          </a:prstGeom>
        </p:spPr>
      </p:pic>
      <p:pic>
        <p:nvPicPr>
          <p:cNvPr id="16" name="obrázek 19" descr="porsenna_gr_vystup_2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2"/>
          <a:stretch>
            <a:fillRect/>
          </a:stretch>
        </p:blipFill>
        <p:spPr bwMode="auto">
          <a:xfrm>
            <a:off x="0" y="1"/>
            <a:ext cx="9144000" cy="11247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8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49263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Times New Roman" pitchFamily="16" charset="0"/>
          <a:cs typeface="Times New Roman" pitchFamily="16" charset="0"/>
        </a:defRPr>
      </a:lvl2pPr>
      <a:lvl3pPr marL="11430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Times New Roman" pitchFamily="16" charset="0"/>
          <a:cs typeface="Times New Roman" pitchFamily="16" charset="0"/>
        </a:defRPr>
      </a:lvl3pPr>
      <a:lvl4pPr marL="16002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Times New Roman" pitchFamily="16" charset="0"/>
          <a:cs typeface="Times New Roman" pitchFamily="16" charset="0"/>
        </a:defRPr>
      </a:lvl4pPr>
      <a:lvl5pPr marL="20574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Times New Roman" pitchFamily="16" charset="0"/>
          <a:cs typeface="Times New Roman" pitchFamily="16" charset="0"/>
        </a:defRPr>
      </a:lvl5pPr>
      <a:lvl6pPr marL="25146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Times New Roman" pitchFamily="16" charset="0"/>
          <a:cs typeface="Times New Roman" pitchFamily="16" charset="0"/>
        </a:defRPr>
      </a:lvl6pPr>
      <a:lvl7pPr marL="29718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Times New Roman" pitchFamily="16" charset="0"/>
          <a:cs typeface="Times New Roman" pitchFamily="16" charset="0"/>
        </a:defRPr>
      </a:lvl7pPr>
      <a:lvl8pPr marL="34290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Times New Roman" pitchFamily="16" charset="0"/>
          <a:cs typeface="Times New Roman" pitchFamily="16" charset="0"/>
        </a:defRPr>
      </a:lvl8pPr>
      <a:lvl9pPr marL="38862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l" defTabSz="449263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4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4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4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4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81252" y="2852936"/>
            <a:ext cx="864096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ENERGYREGION</a:t>
            </a:r>
            <a:r>
              <a:rPr lang="cs-CZ" sz="1600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This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project is implemented through the CENTRAL EUROPE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Programme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co-financed by the ERDF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.</a:t>
            </a:r>
            <a:endParaRPr lang="cs-CZ" sz="2400" b="1" dirty="0">
              <a:solidFill>
                <a:schemeClr val="tx1"/>
              </a:solidFill>
              <a:latin typeface="+mj-lt"/>
              <a:cs typeface="Times New Roman" pitchFamily="16" charset="0"/>
            </a:endParaRPr>
          </a:p>
          <a:p>
            <a:pPr algn="ctr">
              <a:lnSpc>
                <a:spcPct val="9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400" b="1" dirty="0">
              <a:solidFill>
                <a:srgbClr val="0070C0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1252" y="5373216"/>
            <a:ext cx="8357923" cy="648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76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PORSENNA </a:t>
            </a:r>
            <a:r>
              <a:rPr lang="en-GB" sz="2800" b="1" dirty="0" err="1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o.p.s</a:t>
            </a:r>
            <a:r>
              <a:rPr lang="en-GB" sz="2800" b="1" dirty="0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endParaRPr lang="en-GB" sz="2000" b="1" dirty="0">
              <a:solidFill>
                <a:srgbClr val="0066CC"/>
              </a:solidFill>
              <a:latin typeface="Times New Roman" pitchFamily="16" charset="0"/>
              <a:cs typeface="Times New Roman" pitchFamily="16" charset="0"/>
            </a:endParaRPr>
          </a:p>
          <a:p>
            <a:pPr algn="r">
              <a:lnSpc>
                <a:spcPct val="76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err="1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Wroclaw</a:t>
            </a:r>
            <a:r>
              <a:rPr lang="en-GB" sz="2000" b="1" dirty="0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cs-CZ" sz="2000" b="1" dirty="0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cs-CZ" sz="2000" b="1" dirty="0" err="1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November</a:t>
            </a:r>
            <a:r>
              <a:rPr lang="cs-CZ" sz="2000" b="1" dirty="0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 25th, </a:t>
            </a:r>
            <a:r>
              <a:rPr lang="en-GB" sz="2000" b="1" dirty="0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201</a:t>
            </a:r>
            <a:r>
              <a:rPr lang="cs-CZ" sz="2000" b="1" dirty="0" smtClean="0">
                <a:solidFill>
                  <a:srgbClr val="0066CC"/>
                </a:solidFill>
                <a:latin typeface="Times New Roman" pitchFamily="16" charset="0"/>
                <a:cs typeface="Times New Roman" pitchFamily="16" charset="0"/>
              </a:rPr>
              <a:t>4</a:t>
            </a:r>
            <a:endParaRPr lang="en-GB" sz="2000" b="1" dirty="0">
              <a:solidFill>
                <a:srgbClr val="0066CC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81252" y="1340768"/>
            <a:ext cx="864096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 err="1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An</a:t>
            </a:r>
            <a:r>
              <a:rPr lang="cs-CZ" sz="40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cs-CZ" sz="4000" b="1" dirty="0" err="1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Overview</a:t>
            </a:r>
            <a:r>
              <a:rPr lang="cs-CZ" sz="40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cs-CZ" sz="4000" b="1" dirty="0" err="1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of</a:t>
            </a:r>
            <a:r>
              <a:rPr lang="cs-CZ" sz="40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ENERGYREGION </a:t>
            </a:r>
            <a:r>
              <a:rPr lang="cs-CZ" sz="4000" b="1" dirty="0" err="1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feasibility</a:t>
            </a:r>
            <a:r>
              <a:rPr lang="cs-CZ" sz="40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study </a:t>
            </a:r>
            <a:r>
              <a:rPr lang="cs-CZ" sz="4000" b="1" dirty="0" err="1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results</a:t>
            </a:r>
            <a:endParaRPr lang="cs-CZ" sz="2400" dirty="0" smtClean="0">
              <a:solidFill>
                <a:srgbClr val="0070C0"/>
              </a:solidFill>
            </a:endParaRPr>
          </a:p>
          <a:p>
            <a:pPr algn="ctr">
              <a:lnSpc>
                <a:spcPct val="9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400" b="1" dirty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cs-CZ" dirty="0">
                <a:latin typeface="Helvetica" pitchFamily="34" charset="0"/>
              </a:rPr>
              <a:t>Photovoltaic Panels </a:t>
            </a:r>
            <a:r>
              <a:rPr lang="cs-CZ" altLang="cs-CZ" dirty="0">
                <a:latin typeface="Helvetica" pitchFamily="34" charset="0"/>
              </a:rPr>
              <a:t/>
            </a:r>
            <a:br>
              <a:rPr lang="cs-CZ" altLang="cs-CZ" dirty="0">
                <a:latin typeface="Helvetica" pitchFamily="34" charset="0"/>
              </a:rPr>
            </a:br>
            <a:r>
              <a:rPr lang="en-GB" altLang="cs-CZ" dirty="0">
                <a:latin typeface="Helvetica" pitchFamily="34" charset="0"/>
              </a:rPr>
              <a:t>on Primary School </a:t>
            </a:r>
            <a:r>
              <a:rPr lang="en-GB" altLang="cs-CZ" dirty="0" err="1">
                <a:latin typeface="Helvetica" pitchFamily="34" charset="0"/>
              </a:rPr>
              <a:t>Šrámkova</a:t>
            </a:r>
            <a:endParaRPr lang="cs-CZ" altLang="cs-CZ" dirty="0">
              <a:latin typeface="Helvetica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26207"/>
            <a:ext cx="8928100" cy="367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cs-CZ" dirty="0">
                <a:latin typeface="Helvetica" pitchFamily="34" charset="0"/>
              </a:rPr>
              <a:t>Photovoltaic Panels </a:t>
            </a:r>
            <a:r>
              <a:rPr lang="cs-CZ" altLang="cs-CZ" dirty="0">
                <a:latin typeface="Helvetica" pitchFamily="34" charset="0"/>
              </a:rPr>
              <a:t/>
            </a:r>
            <a:br>
              <a:rPr lang="cs-CZ" altLang="cs-CZ" dirty="0">
                <a:latin typeface="Helvetica" pitchFamily="34" charset="0"/>
              </a:rPr>
            </a:br>
            <a:r>
              <a:rPr lang="en-GB" altLang="cs-CZ" dirty="0">
                <a:latin typeface="Helvetica" pitchFamily="34" charset="0"/>
              </a:rPr>
              <a:t>on Primary School </a:t>
            </a:r>
            <a:r>
              <a:rPr lang="en-GB" altLang="cs-CZ" dirty="0" err="1">
                <a:latin typeface="Helvetica" pitchFamily="34" charset="0"/>
              </a:rPr>
              <a:t>Šrámkova</a:t>
            </a:r>
            <a:endParaRPr lang="cs-CZ" altLang="cs-CZ" dirty="0">
              <a:latin typeface="Helvetica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98791"/>
            <a:ext cx="8928100" cy="273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cs-CZ" dirty="0" smtClean="0">
                <a:latin typeface="Helvetica" pitchFamily="34" charset="0"/>
              </a:rPr>
              <a:t>Local </a:t>
            </a:r>
            <a:r>
              <a:rPr lang="cs-CZ" altLang="cs-CZ" dirty="0" smtClean="0">
                <a:latin typeface="Helvetica" pitchFamily="34" charset="0"/>
              </a:rPr>
              <a:t>A</a:t>
            </a:r>
            <a:r>
              <a:rPr lang="en-US" altLang="cs-CZ" dirty="0" err="1" smtClean="0">
                <a:latin typeface="Helvetica" pitchFamily="34" charset="0"/>
              </a:rPr>
              <a:t>ction</a:t>
            </a:r>
            <a:r>
              <a:rPr lang="en-US" altLang="cs-CZ" dirty="0" smtClean="0">
                <a:latin typeface="Helvetica" pitchFamily="34" charset="0"/>
              </a:rPr>
              <a:t> </a:t>
            </a:r>
            <a:r>
              <a:rPr lang="cs-CZ" altLang="cs-CZ" dirty="0" smtClean="0">
                <a:latin typeface="Helvetica" pitchFamily="34" charset="0"/>
              </a:rPr>
              <a:t>G</a:t>
            </a:r>
            <a:r>
              <a:rPr lang="en-US" altLang="cs-CZ" dirty="0" err="1" smtClean="0">
                <a:latin typeface="Helvetica" pitchFamily="34" charset="0"/>
              </a:rPr>
              <a:t>roup</a:t>
            </a:r>
            <a:r>
              <a:rPr lang="en-US" altLang="cs-CZ" dirty="0" smtClean="0">
                <a:latin typeface="Helvetica" pitchFamily="34" charset="0"/>
              </a:rPr>
              <a:t> </a:t>
            </a:r>
            <a:r>
              <a:rPr lang="cs-CZ" altLang="cs-CZ" dirty="0" err="1">
                <a:latin typeface="Helvetica" pitchFamily="34" charset="0"/>
              </a:rPr>
              <a:t>M</a:t>
            </a:r>
            <a:r>
              <a:rPr lang="en-US" altLang="cs-CZ" dirty="0" err="1" smtClean="0">
                <a:latin typeface="Helvetica" pitchFamily="34" charset="0"/>
              </a:rPr>
              <a:t>oravian</a:t>
            </a:r>
            <a:r>
              <a:rPr lang="en-US" altLang="cs-CZ" dirty="0" smtClean="0">
                <a:latin typeface="Helvetica" pitchFamily="34" charset="0"/>
              </a:rPr>
              <a:t> </a:t>
            </a:r>
            <a:r>
              <a:rPr lang="cs-CZ" altLang="cs-CZ" dirty="0" smtClean="0">
                <a:latin typeface="Helvetica" pitchFamily="34" charset="0"/>
              </a:rPr>
              <a:t>K</a:t>
            </a:r>
            <a:r>
              <a:rPr lang="en-US" altLang="cs-CZ" dirty="0" err="1" smtClean="0">
                <a:latin typeface="Helvetica" pitchFamily="34" charset="0"/>
              </a:rPr>
              <a:t>arst</a:t>
            </a:r>
            <a:r>
              <a:rPr lang="en-US" altLang="cs-CZ" dirty="0" smtClean="0">
                <a:latin typeface="Helvetica" pitchFamily="34" charset="0"/>
              </a:rPr>
              <a:t> – </a:t>
            </a:r>
            <a:r>
              <a:rPr lang="en-US" altLang="cs-CZ" dirty="0">
                <a:latin typeface="Helvetica" pitchFamily="34" charset="0"/>
              </a:rPr>
              <a:t>Public Lighting</a:t>
            </a:r>
            <a:endParaRPr lang="cs-CZ" altLang="cs-CZ" dirty="0">
              <a:latin typeface="Helvetica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827694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07504" y="1988840"/>
            <a:ext cx="4392488" cy="432048"/>
          </a:xfrm>
        </p:spPr>
        <p:txBody>
          <a:bodyPr/>
          <a:lstStyle/>
          <a:p>
            <a:r>
              <a:rPr lang="en-US" i="1" dirty="0"/>
              <a:t>Variant A „</a:t>
            </a:r>
            <a:r>
              <a:rPr lang="en-US" i="1" dirty="0" err="1"/>
              <a:t>KfW</a:t>
            </a:r>
            <a:r>
              <a:rPr lang="en-US" i="1" dirty="0"/>
              <a:t> 55</a:t>
            </a:r>
            <a:r>
              <a:rPr lang="en-US" i="1" dirty="0" smtClean="0"/>
              <a:t>”</a:t>
            </a:r>
            <a:endParaRPr lang="cs-CZ" i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7644721"/>
              </p:ext>
            </p:extLst>
          </p:nvPr>
        </p:nvGraphicFramePr>
        <p:xfrm>
          <a:off x="179512" y="2564904"/>
          <a:ext cx="4320480" cy="231977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160240"/>
                <a:gridCol w="2160240"/>
              </a:tblGrid>
              <a:tr h="289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</a:tr>
              <a:tr h="289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Insulation Outer Walls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 cm (0,035 W(m*K))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</a:tr>
              <a:tr h="289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Insulation Roof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 cm (0,035 W(m*K))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</a:tr>
              <a:tr h="289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Insulation Basement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 cm (0,035 W(m*K))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</a:tr>
              <a:tr h="289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0,8 W/(m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*K)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</a:tr>
              <a:tr h="289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Doors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1,3 W/(m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*K)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</a:tr>
              <a:tr h="289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Active Ventilation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Heat recovery rate of 80 %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</a:tr>
              <a:tr h="289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 tightness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Air change rat below 1,0/h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30" marR="35430" marT="0" marB="0"/>
                </a:tc>
              </a:tr>
            </a:tbl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392488" cy="432048"/>
          </a:xfrm>
        </p:spPr>
        <p:txBody>
          <a:bodyPr/>
          <a:lstStyle/>
          <a:p>
            <a:r>
              <a:rPr lang="en-US" i="1" dirty="0"/>
              <a:t>Variant B „Passive House Standard</a:t>
            </a:r>
            <a:r>
              <a:rPr lang="en-US" i="1" dirty="0" smtClean="0"/>
              <a:t>”</a:t>
            </a:r>
            <a:endParaRPr lang="cs-CZ" i="1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33424855"/>
              </p:ext>
            </p:extLst>
          </p:nvPr>
        </p:nvGraphicFramePr>
        <p:xfrm>
          <a:off x="179513" y="5013176"/>
          <a:ext cx="4319015" cy="108012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358625"/>
                <a:gridCol w="99607"/>
                <a:gridCol w="781029"/>
                <a:gridCol w="1079754"/>
              </a:tblGrid>
              <a:tr h="195988">
                <a:tc gridSpan="2">
                  <a:txBody>
                    <a:bodyPr/>
                    <a:lstStyle/>
                    <a:p>
                      <a:endParaRPr lang="cs-CZ" sz="1050" dirty="0">
                        <a:effectLst/>
                        <a:latin typeface="+mn-lt"/>
                      </a:endParaRPr>
                    </a:p>
                  </a:txBody>
                  <a:tcPr marL="35443" marR="3544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50">
                        <a:effectLst/>
                        <a:latin typeface="+mn-lt"/>
                      </a:endParaRPr>
                    </a:p>
                  </a:txBody>
                  <a:tcPr marL="35443" marR="35443" marT="0" marB="0"/>
                </a:tc>
                <a:tc>
                  <a:txBody>
                    <a:bodyPr/>
                    <a:lstStyle/>
                    <a:p>
                      <a:endParaRPr lang="cs-CZ" sz="1050">
                        <a:effectLst/>
                        <a:latin typeface="+mn-lt"/>
                      </a:endParaRPr>
                    </a:p>
                  </a:txBody>
                  <a:tcPr marL="35443" marR="35443" marT="0" marB="0"/>
                </a:tc>
              </a:tr>
              <a:tr h="20734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Capital </a:t>
                      </a:r>
                      <a:r>
                        <a:rPr lang="en-US" sz="1100" dirty="0" smtClean="0">
                          <a:effectLst/>
                        </a:rPr>
                        <a:t>expenditure: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12.477</a:t>
                      </a:r>
                      <a:r>
                        <a:rPr lang="cs-CZ" sz="1100" dirty="0" smtClean="0">
                          <a:effectLst/>
                        </a:rPr>
                        <a:t>,</a:t>
                      </a:r>
                      <a:r>
                        <a:rPr lang="en-US" sz="1100" dirty="0" smtClean="0">
                          <a:effectLst/>
                        </a:rPr>
                        <a:t>118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€</a:t>
                      </a:r>
                      <a:endParaRPr lang="cs-CZ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</a:tr>
              <a:tr h="432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Capital expenditure compared to the </a:t>
                      </a:r>
                      <a:r>
                        <a:rPr lang="en-US" sz="1100" dirty="0" smtClean="0">
                          <a:effectLst/>
                        </a:rPr>
                        <a:t>re</a:t>
                      </a:r>
                      <a:r>
                        <a:rPr lang="cs-CZ" sz="1100" dirty="0" smtClean="0">
                          <a:effectLst/>
                        </a:rPr>
                        <a:t>f</a:t>
                      </a:r>
                      <a:r>
                        <a:rPr lang="en-US" sz="1100" dirty="0" err="1" smtClean="0">
                          <a:effectLst/>
                        </a:rPr>
                        <a:t>erence</a:t>
                      </a:r>
                      <a:r>
                        <a:rPr lang="en-US" sz="1100" dirty="0" smtClean="0">
                          <a:effectLst/>
                        </a:rPr>
                        <a:t> standard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1.824</a:t>
                      </a:r>
                      <a:r>
                        <a:rPr lang="cs-CZ" sz="1100" dirty="0" smtClean="0">
                          <a:effectLst/>
                        </a:rPr>
                        <a:t>,</a:t>
                      </a:r>
                      <a:r>
                        <a:rPr lang="en-US" sz="1100" dirty="0" smtClean="0">
                          <a:effectLst/>
                        </a:rPr>
                        <a:t>413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€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</a:tr>
              <a:tr h="244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Revenue and costs savings:</a:t>
                      </a:r>
                      <a:endParaRPr lang="cs-CZ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+mn-lt"/>
                      </a:endParaRPr>
                    </a:p>
                  </a:txBody>
                  <a:tcPr marL="35443" marR="354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78</a:t>
                      </a:r>
                      <a:r>
                        <a:rPr lang="cs-CZ" sz="1100" dirty="0" smtClean="0">
                          <a:effectLst/>
                        </a:rPr>
                        <a:t>,</a:t>
                      </a:r>
                      <a:r>
                        <a:rPr lang="en-US" sz="1100" dirty="0" smtClean="0">
                          <a:effectLst/>
                        </a:rPr>
                        <a:t>032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€/year</a:t>
                      </a:r>
                      <a:endParaRPr lang="cs-CZ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443" marR="35443" marT="0" marB="0"/>
                </a:tc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Gertrudenstift</a:t>
            </a:r>
            <a:r>
              <a:rPr lang="en-US" dirty="0" smtClean="0"/>
              <a:t> </a:t>
            </a:r>
            <a:r>
              <a:rPr lang="en-US" dirty="0"/>
              <a:t>care retirement home</a:t>
            </a: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11390"/>
              </p:ext>
            </p:extLst>
          </p:nvPr>
        </p:nvGraphicFramePr>
        <p:xfrm>
          <a:off x="4644008" y="2564904"/>
          <a:ext cx="4320480" cy="230425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160240"/>
                <a:gridCol w="2160240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Insulation Outer Walls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 cm (0,035 W/(m*K))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Insulation Roof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 cm (0,035 W/(m*K))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Insulation Basement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cm (0,035 W/(m*K))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 W/(m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*K)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Doors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 W/(m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*K)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Active Ventilation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Heat recovery rate over 80 %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 tightness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Air change rat below 0,6/h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01420"/>
              </p:ext>
            </p:extLst>
          </p:nvPr>
        </p:nvGraphicFramePr>
        <p:xfrm>
          <a:off x="4644008" y="5013176"/>
          <a:ext cx="4320484" cy="109499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997682"/>
                <a:gridCol w="162560"/>
                <a:gridCol w="1080121"/>
                <a:gridCol w="1080121"/>
              </a:tblGrid>
              <a:tr h="150157">
                <a:tc gridSpan="2"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17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Capital </a:t>
                      </a:r>
                      <a:r>
                        <a:rPr lang="en-US" sz="1100" dirty="0" smtClean="0">
                          <a:effectLst/>
                        </a:rPr>
                        <a:t>expenditure: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12.895,519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€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Capital expenditure compared to the </a:t>
                      </a:r>
                      <a:r>
                        <a:rPr lang="en-US" sz="1100" dirty="0" smtClean="0">
                          <a:effectLst/>
                        </a:rPr>
                        <a:t>re</a:t>
                      </a:r>
                      <a:r>
                        <a:rPr lang="cs-CZ" sz="1100" dirty="0" smtClean="0">
                          <a:effectLst/>
                        </a:rPr>
                        <a:t>f</a:t>
                      </a:r>
                      <a:r>
                        <a:rPr lang="en-US" sz="1100" dirty="0" err="1" smtClean="0">
                          <a:effectLst/>
                        </a:rPr>
                        <a:t>erence</a:t>
                      </a:r>
                      <a:r>
                        <a:rPr lang="en-US" sz="1100" dirty="0" smtClean="0">
                          <a:effectLst/>
                        </a:rPr>
                        <a:t> standard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2.242,814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€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Revenue and costs savings: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84,620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€/year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518288"/>
              </p:ext>
            </p:extLst>
          </p:nvPr>
        </p:nvGraphicFramePr>
        <p:xfrm>
          <a:off x="224517" y="2132856"/>
          <a:ext cx="8811977" cy="376241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35246"/>
                <a:gridCol w="1012377"/>
                <a:gridCol w="1057706"/>
                <a:gridCol w="1104192"/>
                <a:gridCol w="1483605"/>
                <a:gridCol w="1409425"/>
                <a:gridCol w="1409426"/>
              </a:tblGrid>
              <a:tr h="322003">
                <a:tc rowSpan="2">
                  <a:txBody>
                    <a:bodyPr/>
                    <a:lstStyle/>
                    <a:p>
                      <a:pPr marL="0" marR="0" indent="4572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Type </a:t>
                      </a:r>
                      <a:r>
                        <a:rPr lang="pl-PL" sz="1400" kern="1200" dirty="0">
                          <a:effectLst/>
                          <a:latin typeface="+mn-lt"/>
                        </a:rPr>
                        <a:t>of </a:t>
                      </a:r>
                      <a:r>
                        <a:rPr lang="pl-PL" sz="1400" kern="1200" dirty="0" smtClean="0">
                          <a:effectLst/>
                          <a:latin typeface="+mn-lt"/>
                        </a:rPr>
                        <a:t>Turbine</a:t>
                      </a:r>
                      <a:endParaRPr lang="cs-CZ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Energy generates</a:t>
                      </a:r>
                      <a:endParaRPr lang="cs-CZ" sz="2400" kern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Maximal </a:t>
                      </a:r>
                      <a:r>
                        <a:rPr lang="pl-PL" sz="1400" kern="1200" dirty="0" smtClean="0">
                          <a:effectLst/>
                          <a:latin typeface="+mn-lt"/>
                        </a:rPr>
                        <a:t>Capacity Utilization Ratio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48 m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Maximal Capacity Utilization Ratio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38 m</a:t>
                      </a:r>
                      <a:endParaRPr lang="cs-CZ" sz="140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Maximal Capacity Utilization Ratio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28 m</a:t>
                      </a:r>
                      <a:endParaRPr lang="cs-CZ" sz="140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841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 m, Netto</a:t>
                      </a:r>
                      <a:endParaRPr lang="cs-CZ" sz="14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effectLst/>
                          <a:latin typeface="+mn-lt"/>
                        </a:rPr>
                        <a:t>38 m</a:t>
                      </a:r>
                      <a:r>
                        <a:rPr lang="cs-CZ" sz="1400" b="0" kern="1200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, Netto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4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 m</a:t>
                      </a:r>
                      <a:r>
                        <a:rPr lang="cs-CZ" sz="1400" b="0" kern="1200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, Netto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4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2003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ZEFIR D21-P70-T18 - 70 kW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85,841 kWh</a:t>
                      </a:r>
                      <a:endParaRPr lang="cs-CZ" sz="1200" b="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69,349</a:t>
                      </a:r>
                      <a:r>
                        <a:rPr lang="pl-PL" sz="1200" b="0" kern="1200" baseline="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 kWh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17.28 %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13.96 %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0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85.84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69.35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5991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ZEFIR D14-P30-T15- 30 kW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36,476 kWh</a:t>
                      </a:r>
                      <a:endParaRPr lang="cs-CZ" sz="1200" b="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29,467</a:t>
                      </a:r>
                      <a:r>
                        <a:rPr lang="pl-PL" sz="1200" b="0" kern="1200" baseline="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 kWh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25,339</a:t>
                      </a:r>
                      <a:r>
                        <a:rPr lang="pl-PL" sz="1200" b="0" kern="1200" baseline="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 </a:t>
                      </a: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kWh</a:t>
                      </a:r>
                      <a:endParaRPr lang="cs-CZ" sz="1200" b="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720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17.14 %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13.84 %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11.90 %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9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36.48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29.47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25.34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2003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  <a:latin typeface="+mn-lt"/>
                        </a:rPr>
                        <a:t>ZEFIR D10-P12-T12- 12 kW</a:t>
                      </a:r>
                      <a:endParaRPr lang="cs-CZ" sz="1400" kern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17,700</a:t>
                      </a:r>
                      <a:r>
                        <a:rPr lang="pl-PL" sz="1200" b="0" kern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kWh</a:t>
                      </a:r>
                      <a:endParaRPr lang="cs-CZ" sz="1200" b="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14,332</a:t>
                      </a:r>
                      <a:r>
                        <a:rPr lang="pl-PL" sz="1200" b="0" kern="1200" baseline="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 kWh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12,494 </a:t>
                      </a: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kWh</a:t>
                      </a:r>
                      <a:endParaRPr lang="cs-CZ" sz="1200" b="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720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20.79 %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16.83 %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14.67 %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9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17.70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14.33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12.49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2003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  <a:latin typeface="+mn-lt"/>
                        </a:rPr>
                        <a:t>ZEFIR D7-P5-T10- 5 kW</a:t>
                      </a:r>
                      <a:endParaRPr lang="cs-CZ" sz="1400" kern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8,037</a:t>
                      </a:r>
                      <a:r>
                        <a:rPr lang="pl-PL" sz="1200" b="0" kern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kWh</a:t>
                      </a:r>
                      <a:endParaRPr lang="cs-CZ" sz="1200" b="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6,516</a:t>
                      </a:r>
                      <a:r>
                        <a:rPr lang="pl-PL" sz="1200" b="0" kern="1200" baseline="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 kWh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5,714</a:t>
                      </a:r>
                      <a:r>
                        <a:rPr lang="pl-PL" sz="1200" b="0" kern="1200" baseline="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 </a:t>
                      </a: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kWh</a:t>
                      </a:r>
                      <a:endParaRPr lang="cs-CZ" sz="1200" b="0" kern="1200" dirty="0" smtClean="0"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720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</a:rPr>
                        <a:t>22.65 %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18.37 %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16.11 %</a:t>
                      </a:r>
                      <a:endParaRPr lang="cs-CZ" sz="140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0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</a:rPr>
                        <a:t>8.04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6.52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kern="1200" dirty="0" smtClean="0">
                          <a:effectLst/>
                          <a:latin typeface="+mn-lt"/>
                          <a:ea typeface="Tw Cen MT"/>
                          <a:cs typeface="Tw Cen MT"/>
                        </a:rPr>
                        <a:t>5,71 MWh</a:t>
                      </a:r>
                      <a:endParaRPr lang="cs-CZ" sz="1200" b="0" kern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7200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7504" y="1124745"/>
            <a:ext cx="8928992" cy="792088"/>
          </a:xfrm>
        </p:spPr>
        <p:txBody>
          <a:bodyPr/>
          <a:lstStyle/>
          <a:p>
            <a:r>
              <a:rPr lang="en-US" dirty="0" smtClean="0"/>
              <a:t>Wind </a:t>
            </a:r>
            <a:r>
              <a:rPr lang="en-US" dirty="0"/>
              <a:t>turbine at municipal </a:t>
            </a:r>
            <a:r>
              <a:rPr lang="en-US" dirty="0" smtClean="0"/>
              <a:t>property</a:t>
            </a:r>
            <a:r>
              <a:rPr lang="cs-CZ" dirty="0" smtClean="0"/>
              <a:t> -</a:t>
            </a:r>
            <a:r>
              <a:rPr lang="en-US" dirty="0" smtClean="0"/>
              <a:t> </a:t>
            </a:r>
            <a:r>
              <a:rPr lang="cs-CZ" dirty="0" smtClean="0"/>
              <a:t>Prusice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6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910957"/>
              </p:ext>
            </p:extLst>
          </p:nvPr>
        </p:nvGraphicFramePr>
        <p:xfrm>
          <a:off x="251519" y="2204865"/>
          <a:ext cx="8424936" cy="352839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312369"/>
                <a:gridCol w="1728192"/>
                <a:gridCol w="1656184"/>
                <a:gridCol w="1728191"/>
              </a:tblGrid>
              <a:tr h="673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Investment measures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Investment</a:t>
                      </a:r>
                      <a:endParaRPr lang="cs-CZ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(EUR)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 savings</a:t>
                      </a:r>
                      <a:endParaRPr lang="cs-CZ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(kWh/a)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 savings</a:t>
                      </a:r>
                      <a:endParaRPr lang="cs-CZ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(EUR)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façade (thermal insulation)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28,966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3,407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596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Thermal insulation ceiling to unheated attic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9,345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11,327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1,982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Replacement of joinery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31,894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16,408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2,871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Replacement of therm. valves wt. hydraulic balancing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1,682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1,283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224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Installation of heat pump for heating and hot water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13,400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13,132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2,298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85,287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45,557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7,971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GB" dirty="0" err="1" smtClean="0"/>
              <a:t>lementary</a:t>
            </a:r>
            <a:r>
              <a:rPr lang="en-GB" dirty="0" smtClean="0"/>
              <a:t> </a:t>
            </a:r>
            <a:r>
              <a:rPr lang="cs-CZ" dirty="0"/>
              <a:t>S</a:t>
            </a:r>
            <a:r>
              <a:rPr lang="en-GB" dirty="0" err="1" smtClean="0"/>
              <a:t>chool</a:t>
            </a:r>
            <a:r>
              <a:rPr lang="en-GB" dirty="0" smtClean="0"/>
              <a:t> </a:t>
            </a:r>
            <a:r>
              <a:rPr lang="en-GB" dirty="0" err="1"/>
              <a:t>Lovrenc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19138" y="1268413"/>
            <a:ext cx="8424862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7088" y="1296988"/>
            <a:ext cx="8101012" cy="363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 dirty="0" err="1" smtClean="0">
                <a:solidFill>
                  <a:srgbClr val="FF9900"/>
                </a:solidFill>
                <a:latin typeface="Arial Rounded MT Bold" pitchFamily="32" charset="0"/>
              </a:rPr>
              <a:t>Th</a:t>
            </a:r>
            <a:r>
              <a:rPr lang="cs-CZ" sz="4800" b="1" dirty="0" err="1" smtClean="0">
                <a:solidFill>
                  <a:srgbClr val="FF9900"/>
                </a:solidFill>
                <a:latin typeface="Arial Rounded MT Bold" pitchFamily="32" charset="0"/>
              </a:rPr>
              <a:t>anks</a:t>
            </a:r>
            <a:r>
              <a:rPr lang="cs-CZ" sz="4800" b="1" dirty="0" smtClean="0">
                <a:solidFill>
                  <a:srgbClr val="FF9900"/>
                </a:solidFill>
                <a:latin typeface="Arial Rounded MT Bold" pitchFamily="32" charset="0"/>
              </a:rPr>
              <a:t> </a:t>
            </a:r>
            <a:r>
              <a:rPr lang="cs-CZ" sz="4800" b="1" dirty="0" err="1" smtClean="0">
                <a:solidFill>
                  <a:srgbClr val="FF9900"/>
                </a:solidFill>
                <a:latin typeface="Arial Rounded MT Bold" pitchFamily="32" charset="0"/>
              </a:rPr>
              <a:t>for</a:t>
            </a:r>
            <a:r>
              <a:rPr lang="cs-CZ" sz="4800" b="1" dirty="0" smtClean="0">
                <a:solidFill>
                  <a:srgbClr val="FF9900"/>
                </a:solidFill>
                <a:latin typeface="Arial Rounded MT Bold" pitchFamily="32" charset="0"/>
              </a:rPr>
              <a:t> </a:t>
            </a:r>
            <a:r>
              <a:rPr lang="cs-CZ" sz="4800" b="1" dirty="0" err="1" smtClean="0">
                <a:solidFill>
                  <a:srgbClr val="FF9900"/>
                </a:solidFill>
                <a:latin typeface="Arial Rounded MT Bold" pitchFamily="32" charset="0"/>
              </a:rPr>
              <a:t>attention</a:t>
            </a:r>
            <a:r>
              <a:rPr lang="cs-CZ" sz="4800" b="1" dirty="0" smtClean="0">
                <a:solidFill>
                  <a:srgbClr val="FF9900"/>
                </a:solidFill>
                <a:latin typeface="Arial Rounded MT Bold" pitchFamily="32" charset="0"/>
              </a:rPr>
              <a:t> </a:t>
            </a:r>
          </a:p>
          <a:p>
            <a:pPr algn="ctr"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4800" b="1" dirty="0" smtClean="0">
              <a:solidFill>
                <a:srgbClr val="FF9900"/>
              </a:solidFill>
              <a:latin typeface="Arial Rounded MT Bold" pitchFamily="32" charset="0"/>
            </a:endParaRPr>
          </a:p>
          <a:p>
            <a:pPr algn="ctr"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>
              <a:solidFill>
                <a:srgbClr val="FF9900"/>
              </a:solidFill>
              <a:latin typeface="Arial Rounded MT Bold" pitchFamily="32" charset="0"/>
            </a:endParaRPr>
          </a:p>
          <a:p>
            <a:pPr algn="ctr">
              <a:lnSpc>
                <a:spcPct val="8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rgbClr val="0066CC"/>
                </a:solidFill>
                <a:latin typeface="Arial Rounded MT Bold" pitchFamily="32" charset="0"/>
              </a:rPr>
              <a:t>PORSENNA o.p.s.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8600" y="1124744"/>
            <a:ext cx="4392488" cy="43204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Catalogue of Best Practice </a:t>
            </a:r>
            <a:r>
              <a:rPr lang="en-US" dirty="0" smtClean="0">
                <a:solidFill>
                  <a:srgbClr val="0070C0"/>
                </a:solidFill>
              </a:rPr>
              <a:t>Examples</a:t>
            </a:r>
            <a:endParaRPr lang="en-GB" dirty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07504" y="1700808"/>
            <a:ext cx="4389884" cy="4392488"/>
          </a:xfrm>
        </p:spPr>
        <p:txBody>
          <a:bodyPr/>
          <a:lstStyle/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err="1"/>
              <a:t>S</a:t>
            </a:r>
            <a:r>
              <a:rPr lang="cs-CZ" sz="1400" dirty="0" err="1" smtClean="0"/>
              <a:t>mall</a:t>
            </a:r>
            <a:r>
              <a:rPr lang="cs-CZ" sz="1400" dirty="0" smtClean="0"/>
              <a:t> Hydro </a:t>
            </a:r>
            <a:r>
              <a:rPr lang="cs-CZ" sz="1400" dirty="0" err="1"/>
              <a:t>P</a:t>
            </a:r>
            <a:r>
              <a:rPr lang="cs-CZ" sz="1400" dirty="0" err="1" smtClean="0"/>
              <a:t>ower</a:t>
            </a:r>
            <a:r>
              <a:rPr lang="cs-CZ" sz="1400" dirty="0" smtClean="0"/>
              <a:t> </a:t>
            </a:r>
            <a:r>
              <a:rPr lang="cs-CZ" sz="1400" dirty="0"/>
              <a:t>P</a:t>
            </a:r>
            <a:r>
              <a:rPr lang="cs-CZ" sz="1400" dirty="0" smtClean="0"/>
              <a:t>lant 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err="1" smtClean="0"/>
              <a:t>Wind</a:t>
            </a:r>
            <a:r>
              <a:rPr lang="cs-CZ" sz="1400" dirty="0" smtClean="0"/>
              <a:t> </a:t>
            </a:r>
            <a:r>
              <a:rPr lang="cs-CZ" sz="1400" dirty="0" err="1"/>
              <a:t>F</a:t>
            </a:r>
            <a:r>
              <a:rPr lang="cs-CZ" sz="1400" dirty="0" err="1" smtClean="0"/>
              <a:t>arm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err="1"/>
              <a:t>P</a:t>
            </a:r>
            <a:r>
              <a:rPr lang="cs-CZ" sz="1400" dirty="0" err="1" smtClean="0"/>
              <a:t>hotovoltaic</a:t>
            </a:r>
            <a:r>
              <a:rPr lang="cs-CZ" sz="1400" dirty="0" smtClean="0"/>
              <a:t> </a:t>
            </a:r>
            <a:r>
              <a:rPr lang="cs-CZ" sz="1400" dirty="0" err="1"/>
              <a:t>S</a:t>
            </a:r>
            <a:r>
              <a:rPr lang="cs-CZ" sz="1400" dirty="0" err="1" smtClean="0"/>
              <a:t>ystem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err="1" smtClean="0"/>
              <a:t>Biogas</a:t>
            </a:r>
            <a:r>
              <a:rPr lang="cs-CZ" sz="1400" dirty="0" smtClean="0"/>
              <a:t> </a:t>
            </a:r>
            <a:r>
              <a:rPr lang="cs-CZ" sz="1400" dirty="0"/>
              <a:t>P</a:t>
            </a:r>
            <a:r>
              <a:rPr lang="cs-CZ" sz="1400" dirty="0" smtClean="0"/>
              <a:t>lant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/>
              <a:t>O</a:t>
            </a:r>
            <a:r>
              <a:rPr lang="en-US" sz="1400" dirty="0" err="1" smtClean="0"/>
              <a:t>ther</a:t>
            </a:r>
            <a:r>
              <a:rPr lang="en-US" sz="1400" dirty="0" smtClean="0"/>
              <a:t> </a:t>
            </a:r>
            <a:r>
              <a:rPr lang="cs-CZ" sz="1400" dirty="0"/>
              <a:t>M</a:t>
            </a:r>
            <a:r>
              <a:rPr lang="en-US" sz="1400" dirty="0" err="1" smtClean="0"/>
              <a:t>ethods</a:t>
            </a:r>
            <a:r>
              <a:rPr lang="en-US" sz="1400" dirty="0" smtClean="0"/>
              <a:t> </a:t>
            </a:r>
            <a:r>
              <a:rPr lang="en-US" sz="1400" dirty="0"/>
              <a:t>of </a:t>
            </a:r>
            <a:r>
              <a:rPr lang="cs-CZ" sz="1400" dirty="0" smtClean="0"/>
              <a:t>G</a:t>
            </a:r>
            <a:r>
              <a:rPr lang="en-US" sz="1400" dirty="0" err="1" smtClean="0"/>
              <a:t>enerating</a:t>
            </a:r>
            <a:r>
              <a:rPr lang="en-US" sz="1400" dirty="0" smtClean="0"/>
              <a:t> </a:t>
            </a:r>
            <a:r>
              <a:rPr lang="cs-CZ" sz="1400" dirty="0"/>
              <a:t>E</a:t>
            </a:r>
            <a:r>
              <a:rPr lang="en-US" sz="1400" dirty="0" err="1" smtClean="0"/>
              <a:t>nergy</a:t>
            </a:r>
            <a:r>
              <a:rPr lang="en-US" sz="1400" dirty="0" smtClean="0"/>
              <a:t> </a:t>
            </a:r>
            <a:r>
              <a:rPr lang="en-US" sz="1400" dirty="0"/>
              <a:t>from </a:t>
            </a:r>
            <a:r>
              <a:rPr lang="cs-CZ" sz="1400" dirty="0" smtClean="0"/>
              <a:t>B</a:t>
            </a:r>
            <a:r>
              <a:rPr lang="en-US" sz="1400" dirty="0" err="1" smtClean="0"/>
              <a:t>iomass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smtClean="0"/>
              <a:t>H</a:t>
            </a:r>
            <a:r>
              <a:rPr lang="en-US" sz="1400" dirty="0" smtClean="0"/>
              <a:t>eating </a:t>
            </a:r>
            <a:r>
              <a:rPr lang="cs-CZ" sz="1400" dirty="0" smtClean="0"/>
              <a:t>P</a:t>
            </a:r>
            <a:r>
              <a:rPr lang="en-US" sz="1400" dirty="0" err="1" smtClean="0"/>
              <a:t>lants</a:t>
            </a:r>
            <a:r>
              <a:rPr lang="en-US" sz="1400" dirty="0" smtClean="0"/>
              <a:t> </a:t>
            </a:r>
            <a:endParaRPr lang="cs-CZ" sz="1400" dirty="0" smtClean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smtClean="0"/>
              <a:t>Solar </a:t>
            </a:r>
            <a:r>
              <a:rPr lang="cs-CZ" sz="1400" dirty="0" err="1"/>
              <a:t>T</a:t>
            </a:r>
            <a:r>
              <a:rPr lang="cs-CZ" sz="1400" dirty="0" err="1" smtClean="0"/>
              <a:t>hermal</a:t>
            </a:r>
            <a:r>
              <a:rPr lang="cs-CZ" sz="1400" dirty="0" smtClean="0"/>
              <a:t> </a:t>
            </a:r>
            <a:r>
              <a:rPr lang="cs-CZ" sz="1400" dirty="0"/>
              <a:t>S</a:t>
            </a:r>
            <a:r>
              <a:rPr lang="cs-CZ" sz="1400" dirty="0" smtClean="0"/>
              <a:t>ystems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smtClean="0"/>
              <a:t>Heat </a:t>
            </a:r>
            <a:r>
              <a:rPr lang="cs-CZ" sz="1400" dirty="0"/>
              <a:t>P</a:t>
            </a:r>
            <a:r>
              <a:rPr lang="cs-CZ" sz="1400" dirty="0" smtClean="0"/>
              <a:t>ump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/>
              <a:t>E</a:t>
            </a:r>
            <a:r>
              <a:rPr lang="en-US" sz="1400" dirty="0" err="1" smtClean="0"/>
              <a:t>nergy</a:t>
            </a:r>
            <a:r>
              <a:rPr lang="en-US" sz="1400" dirty="0" smtClean="0"/>
              <a:t> </a:t>
            </a:r>
            <a:r>
              <a:rPr lang="cs-CZ" sz="1400" dirty="0"/>
              <a:t>E</a:t>
            </a:r>
            <a:r>
              <a:rPr lang="en-US" sz="1400" dirty="0" err="1" smtClean="0"/>
              <a:t>fficiency</a:t>
            </a:r>
            <a:r>
              <a:rPr lang="en-US" sz="1400" dirty="0" smtClean="0"/>
              <a:t> </a:t>
            </a:r>
            <a:r>
              <a:rPr lang="cs-CZ" sz="1400" dirty="0" smtClean="0"/>
              <a:t>M</a:t>
            </a:r>
            <a:r>
              <a:rPr lang="en-US" sz="1400" dirty="0" err="1" smtClean="0"/>
              <a:t>easures</a:t>
            </a:r>
            <a:r>
              <a:rPr lang="en-US" sz="1400" dirty="0" smtClean="0"/>
              <a:t> </a:t>
            </a:r>
            <a:r>
              <a:rPr lang="en-US" sz="1400" dirty="0"/>
              <a:t>for </a:t>
            </a:r>
            <a:r>
              <a:rPr lang="cs-CZ" sz="1400" dirty="0" smtClean="0"/>
              <a:t>H</a:t>
            </a:r>
            <a:r>
              <a:rPr lang="en-US" sz="1400" dirty="0" smtClean="0"/>
              <a:t>eating </a:t>
            </a:r>
            <a:r>
              <a:rPr lang="en-US" sz="1400" dirty="0"/>
              <a:t>(low-cost)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/>
              <a:t>E</a:t>
            </a:r>
            <a:r>
              <a:rPr lang="en-US" sz="1400" dirty="0" err="1"/>
              <a:t>nergy</a:t>
            </a:r>
            <a:r>
              <a:rPr lang="en-US" sz="1400" dirty="0"/>
              <a:t> </a:t>
            </a:r>
            <a:r>
              <a:rPr lang="cs-CZ" sz="1400" dirty="0"/>
              <a:t>E</a:t>
            </a:r>
            <a:r>
              <a:rPr lang="en-US" sz="1400" dirty="0" err="1"/>
              <a:t>fficiency</a:t>
            </a:r>
            <a:r>
              <a:rPr lang="en-US" sz="1400" dirty="0"/>
              <a:t> </a:t>
            </a:r>
            <a:r>
              <a:rPr lang="cs-CZ" sz="1400" dirty="0"/>
              <a:t>M</a:t>
            </a:r>
            <a:r>
              <a:rPr lang="en-US" sz="1400" dirty="0" err="1"/>
              <a:t>easures</a:t>
            </a:r>
            <a:r>
              <a:rPr lang="en-US" sz="1400" dirty="0"/>
              <a:t> for </a:t>
            </a:r>
            <a:r>
              <a:rPr lang="cs-CZ" sz="1400" dirty="0"/>
              <a:t>H</a:t>
            </a:r>
            <a:r>
              <a:rPr lang="en-US" sz="1400" dirty="0" smtClean="0"/>
              <a:t>eating</a:t>
            </a:r>
            <a:r>
              <a:rPr lang="cs-CZ" sz="1400" dirty="0" smtClean="0"/>
              <a:t> </a:t>
            </a:r>
            <a:r>
              <a:rPr lang="en-US" sz="1400" dirty="0" smtClean="0"/>
              <a:t>(high-cost</a:t>
            </a:r>
            <a:r>
              <a:rPr lang="en-US" sz="1400" dirty="0"/>
              <a:t>)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err="1"/>
              <a:t>M</a:t>
            </a:r>
            <a:r>
              <a:rPr lang="cs-CZ" sz="1400" dirty="0" err="1" smtClean="0"/>
              <a:t>odernization</a:t>
            </a:r>
            <a:r>
              <a:rPr lang="cs-CZ" sz="1400" dirty="0" smtClean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smtClean="0"/>
              <a:t>Street </a:t>
            </a:r>
            <a:r>
              <a:rPr lang="cs-CZ" sz="1400" dirty="0" err="1"/>
              <a:t>L</a:t>
            </a:r>
            <a:r>
              <a:rPr lang="cs-CZ" sz="1400" dirty="0" err="1" smtClean="0"/>
              <a:t>ighting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 err="1"/>
              <a:t>F</a:t>
            </a:r>
            <a:r>
              <a:rPr lang="cs-CZ" sz="1400" dirty="0" err="1" smtClean="0"/>
              <a:t>uel</a:t>
            </a:r>
            <a:r>
              <a:rPr lang="cs-CZ" sz="1400" dirty="0" smtClean="0"/>
              <a:t> </a:t>
            </a:r>
            <a:r>
              <a:rPr lang="cs-CZ" sz="1400" dirty="0" err="1"/>
              <a:t>S</a:t>
            </a:r>
            <a:r>
              <a:rPr lang="cs-CZ" sz="1400" dirty="0" err="1" smtClean="0"/>
              <a:t>avings</a:t>
            </a:r>
            <a:endParaRPr lang="cs-CZ" sz="2000" dirty="0"/>
          </a:p>
          <a:p>
            <a:pPr eaLnBrk="1" fontAlgn="ctr" hangingPunct="1">
              <a:buFont typeface="Arial" panose="020B0604020202020204" pitchFamily="34" charset="0"/>
              <a:buChar char="•"/>
            </a:pPr>
            <a:r>
              <a:rPr lang="cs-CZ" sz="1400" dirty="0"/>
              <a:t>E</a:t>
            </a:r>
            <a:r>
              <a:rPr lang="en-US" sz="1400" dirty="0" err="1" smtClean="0"/>
              <a:t>nergy</a:t>
            </a:r>
            <a:r>
              <a:rPr lang="en-US" sz="1400" dirty="0" smtClean="0"/>
              <a:t> </a:t>
            </a:r>
            <a:r>
              <a:rPr lang="cs-CZ" sz="1400" dirty="0"/>
              <a:t>E</a:t>
            </a:r>
            <a:r>
              <a:rPr lang="en-US" sz="1400" dirty="0" err="1" smtClean="0"/>
              <a:t>fficiency</a:t>
            </a:r>
            <a:r>
              <a:rPr lang="en-US" sz="1400" dirty="0" smtClean="0"/>
              <a:t> </a:t>
            </a:r>
            <a:r>
              <a:rPr lang="cs-CZ" sz="1400" dirty="0"/>
              <a:t>M</a:t>
            </a:r>
            <a:r>
              <a:rPr lang="en-US" sz="1400" dirty="0" err="1" smtClean="0"/>
              <a:t>easures</a:t>
            </a:r>
            <a:r>
              <a:rPr lang="en-US" sz="1400" dirty="0" smtClean="0"/>
              <a:t> </a:t>
            </a:r>
            <a:r>
              <a:rPr lang="cs-CZ" sz="1400" dirty="0"/>
              <a:t>L</a:t>
            </a:r>
            <a:r>
              <a:rPr lang="en-US" sz="1400" dirty="0" err="1" smtClean="0"/>
              <a:t>eading</a:t>
            </a:r>
            <a:r>
              <a:rPr lang="en-US" sz="1400" dirty="0" smtClean="0"/>
              <a:t> </a:t>
            </a:r>
            <a:r>
              <a:rPr lang="en-US" sz="1400" dirty="0"/>
              <a:t>to </a:t>
            </a:r>
            <a:r>
              <a:rPr lang="cs-CZ" sz="1400" dirty="0" smtClean="0"/>
              <a:t>E</a:t>
            </a:r>
            <a:r>
              <a:rPr lang="en-US" sz="1400" dirty="0" err="1" smtClean="0"/>
              <a:t>lectricity</a:t>
            </a:r>
            <a:r>
              <a:rPr lang="en-US" sz="1400" dirty="0" smtClean="0"/>
              <a:t> </a:t>
            </a:r>
            <a:r>
              <a:rPr lang="cs-CZ" sz="1400" dirty="0" smtClean="0"/>
              <a:t>S</a:t>
            </a:r>
            <a:r>
              <a:rPr lang="en-US" sz="1400" dirty="0" err="1" smtClean="0"/>
              <a:t>avings</a:t>
            </a:r>
            <a:endParaRPr lang="cs-CZ" sz="2000" dirty="0"/>
          </a:p>
          <a:p>
            <a:pPr marL="457200" lvl="1" indent="0" algn="just"/>
            <a:endParaRPr lang="cs-CZ" dirty="0" smtClean="0">
              <a:cs typeface="Arial" panose="020B0604020202020204" pitchFamily="34" charset="0"/>
            </a:endParaRPr>
          </a:p>
          <a:p>
            <a:pPr marL="457200" lvl="1" indent="0" algn="just"/>
            <a:endParaRPr lang="cs-CZ" dirty="0">
              <a:cs typeface="Arial" panose="020B0604020202020204" pitchFamily="34" charset="0"/>
            </a:endParaRPr>
          </a:p>
          <a:p>
            <a:pPr marL="457200" lvl="1" indent="0" algn="just"/>
            <a:endParaRPr lang="cs-CZ" dirty="0" smtClean="0">
              <a:cs typeface="Arial" panose="020B0604020202020204" pitchFamily="34" charset="0"/>
            </a:endParaRPr>
          </a:p>
          <a:p>
            <a:pPr marL="457200" lvl="1" indent="0" algn="just"/>
            <a:endParaRPr lang="cs-CZ" dirty="0">
              <a:cs typeface="Arial" panose="020B0604020202020204" pitchFamily="34" charset="0"/>
            </a:endParaRPr>
          </a:p>
          <a:p>
            <a:pPr marL="457200" lvl="1" indent="0" algn="just"/>
            <a:endParaRPr lang="cs-CZ" sz="1800" dirty="0" smtClean="0"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392488" cy="432048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0070C0"/>
                </a:solidFill>
                <a:cs typeface="Times New Roman" pitchFamily="16" charset="0"/>
              </a:rPr>
              <a:t>Catalogue</a:t>
            </a:r>
            <a:r>
              <a:rPr lang="cs-CZ" dirty="0">
                <a:solidFill>
                  <a:srgbClr val="0070C0"/>
                </a:solidFill>
                <a:cs typeface="Times New Roman" pitchFamily="16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6" charset="0"/>
              </a:rPr>
              <a:t>of</a:t>
            </a:r>
            <a:r>
              <a:rPr lang="cs-CZ" dirty="0">
                <a:solidFill>
                  <a:srgbClr val="0070C0"/>
                </a:solidFill>
                <a:cs typeface="Times New Roman" pitchFamily="16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cs typeface="Times New Roman" pitchFamily="16" charset="0"/>
              </a:rPr>
              <a:t>Measures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391471" cy="4464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Thermal</a:t>
            </a:r>
            <a:r>
              <a:rPr lang="cs-CZ" sz="1400" dirty="0"/>
              <a:t> </a:t>
            </a:r>
            <a:r>
              <a:rPr lang="cs-CZ" sz="1400" dirty="0" err="1"/>
              <a:t>Insulation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Replacement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Windows and </a:t>
            </a:r>
            <a:r>
              <a:rPr lang="cs-CZ" sz="1400" dirty="0" err="1"/>
              <a:t>Doors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Installation</a:t>
            </a:r>
            <a:r>
              <a:rPr lang="cs-CZ" sz="1400" dirty="0"/>
              <a:t> </a:t>
            </a:r>
            <a:r>
              <a:rPr lang="cs-CZ" sz="1400" dirty="0" err="1"/>
              <a:t>Shading</a:t>
            </a:r>
            <a:r>
              <a:rPr lang="cs-CZ" sz="1400" dirty="0"/>
              <a:t> </a:t>
            </a:r>
            <a:r>
              <a:rPr lang="cs-CZ" sz="1400" dirty="0" err="1"/>
              <a:t>Elements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Facade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Regulation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Heating</a:t>
            </a:r>
            <a:r>
              <a:rPr lang="cs-CZ" sz="1400" dirty="0"/>
              <a:t> </a:t>
            </a:r>
            <a:r>
              <a:rPr lang="cs-CZ" sz="1400" dirty="0" err="1"/>
              <a:t>System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Replacement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Radiators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Automatic</a:t>
            </a:r>
            <a:r>
              <a:rPr lang="cs-CZ" sz="1400" dirty="0"/>
              <a:t> </a:t>
            </a:r>
            <a:r>
              <a:rPr lang="cs-CZ" sz="1400" dirty="0" err="1"/>
              <a:t>Lighting</a:t>
            </a:r>
            <a:r>
              <a:rPr lang="cs-CZ" sz="1400" dirty="0"/>
              <a:t> </a:t>
            </a:r>
            <a:r>
              <a:rPr lang="cs-CZ" sz="1400" dirty="0" err="1"/>
              <a:t>Control</a:t>
            </a:r>
            <a:r>
              <a:rPr lang="cs-CZ" sz="1400" dirty="0"/>
              <a:t> </a:t>
            </a:r>
            <a:r>
              <a:rPr lang="cs-CZ" sz="1400" dirty="0" err="1"/>
              <a:t>System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Intelligent</a:t>
            </a:r>
            <a:r>
              <a:rPr lang="cs-CZ" sz="1400" dirty="0"/>
              <a:t> </a:t>
            </a:r>
            <a:r>
              <a:rPr lang="cs-CZ" sz="1400" dirty="0" err="1"/>
              <a:t>Control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Technical</a:t>
            </a:r>
            <a:r>
              <a:rPr lang="cs-CZ" sz="1400" dirty="0"/>
              <a:t> </a:t>
            </a:r>
            <a:r>
              <a:rPr lang="cs-CZ" sz="1400" dirty="0" err="1"/>
              <a:t>Building</a:t>
            </a:r>
            <a:r>
              <a:rPr lang="cs-CZ" sz="1400" dirty="0"/>
              <a:t> </a:t>
            </a:r>
            <a:r>
              <a:rPr lang="cs-CZ" sz="1400" dirty="0" err="1"/>
              <a:t>System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Solar </a:t>
            </a:r>
            <a:r>
              <a:rPr lang="cs-CZ" sz="1400" dirty="0" err="1"/>
              <a:t>thermal</a:t>
            </a:r>
            <a:r>
              <a:rPr lang="cs-CZ" sz="1400" dirty="0"/>
              <a:t> and </a:t>
            </a:r>
            <a:r>
              <a:rPr lang="cs-CZ" sz="1400" dirty="0" err="1"/>
              <a:t>photovoltaic</a:t>
            </a:r>
            <a:r>
              <a:rPr lang="cs-CZ" sz="1400" dirty="0"/>
              <a:t> systém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Distric</a:t>
            </a:r>
            <a:r>
              <a:rPr lang="cs-CZ" sz="1400" dirty="0"/>
              <a:t> </a:t>
            </a:r>
            <a:r>
              <a:rPr lang="cs-CZ" sz="1400" dirty="0" err="1"/>
              <a:t>Heating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Cogeneration</a:t>
            </a:r>
            <a:r>
              <a:rPr lang="cs-CZ" sz="1400" dirty="0"/>
              <a:t> Unit (CHP)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Heat Pump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/>
              <a:t>Biomass</a:t>
            </a:r>
            <a:r>
              <a:rPr lang="cs-CZ" sz="1400" dirty="0"/>
              <a:t> Boiler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Stand-by Mode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Energy Management at the Level of Building and City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6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11327" r="34776" b="6912"/>
          <a:stretch/>
        </p:blipFill>
        <p:spPr bwMode="auto">
          <a:xfrm>
            <a:off x="0" y="1124744"/>
            <a:ext cx="4580318" cy="49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11040" r="35813" b="5688"/>
          <a:stretch/>
        </p:blipFill>
        <p:spPr bwMode="auto">
          <a:xfrm>
            <a:off x="4499992" y="1124744"/>
            <a:ext cx="4644008" cy="49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GB" sz="2000" dirty="0" smtClean="0"/>
              <a:t>The </a:t>
            </a:r>
            <a:r>
              <a:rPr lang="en-GB" sz="2000" dirty="0"/>
              <a:t>objective </a:t>
            </a:r>
            <a:r>
              <a:rPr lang="cs-CZ" sz="2000" dirty="0" smtClean="0"/>
              <a:t>- </a:t>
            </a:r>
            <a:r>
              <a:rPr lang="en-GB" sz="2000" dirty="0" smtClean="0"/>
              <a:t> </a:t>
            </a:r>
            <a:r>
              <a:rPr lang="en-GB" sz="2000" dirty="0"/>
              <a:t>to </a:t>
            </a:r>
            <a:r>
              <a:rPr lang="cs-CZ" sz="2000" dirty="0" err="1" smtClean="0"/>
              <a:t>identify</a:t>
            </a:r>
            <a:r>
              <a:rPr lang="en-GB" sz="2000" dirty="0" smtClean="0"/>
              <a:t> </a:t>
            </a:r>
            <a:r>
              <a:rPr lang="en-GB" sz="2000" dirty="0"/>
              <a:t>the region stakeholder’s point of view on innovation and possible pilot </a:t>
            </a:r>
            <a:r>
              <a:rPr lang="en-GB" sz="2000" dirty="0" smtClean="0"/>
              <a:t>activities</a:t>
            </a:r>
            <a:r>
              <a:rPr lang="cs-CZ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000" dirty="0" err="1" smtClean="0"/>
              <a:t>Together</a:t>
            </a:r>
            <a:r>
              <a:rPr lang="cs-CZ" sz="2000" dirty="0" smtClean="0"/>
              <a:t> 193 </a:t>
            </a:r>
            <a:r>
              <a:rPr lang="cs-CZ" sz="2000" dirty="0" err="1" smtClean="0"/>
              <a:t>Questionnaires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collected</a:t>
            </a:r>
            <a:r>
              <a:rPr lang="cs-CZ" sz="2000" dirty="0" smtClean="0"/>
              <a:t>, 24 </a:t>
            </a:r>
            <a:r>
              <a:rPr lang="cs-CZ" sz="2000" dirty="0" err="1" smtClean="0"/>
              <a:t>meetings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organized</a:t>
            </a:r>
            <a:r>
              <a:rPr lang="cs-CZ" sz="2000" dirty="0" smtClean="0"/>
              <a:t>.</a:t>
            </a:r>
            <a:endParaRPr lang="cs-CZ" sz="2000" dirty="0"/>
          </a:p>
          <a:p>
            <a:pPr marL="914400" lvl="2" indent="0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meetings</a:t>
            </a:r>
            <a:r>
              <a:rPr lang="cs-CZ" dirty="0" smtClean="0"/>
              <a:t>/</a:t>
            </a:r>
            <a:r>
              <a:rPr lang="cs-CZ" dirty="0" err="1" smtClean="0"/>
              <a:t>questionnaire</a:t>
            </a:r>
            <a:r>
              <a:rPr lang="cs-CZ" dirty="0" smtClean="0"/>
              <a:t> </a:t>
            </a:r>
            <a:r>
              <a:rPr lang="cs-CZ" dirty="0" err="1" smtClean="0"/>
              <a:t>surveys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00305"/>
              </p:ext>
            </p:extLst>
          </p:nvPr>
        </p:nvGraphicFramePr>
        <p:xfrm>
          <a:off x="755576" y="3645024"/>
          <a:ext cx="7704856" cy="222718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520279"/>
                <a:gridCol w="2664296"/>
                <a:gridCol w="2520281"/>
              </a:tblGrid>
              <a:tr h="401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Region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N</a:t>
                      </a:r>
                      <a:r>
                        <a:rPr lang="cs-CZ" sz="2000" dirty="0" smtClean="0">
                          <a:effectLst/>
                        </a:rPr>
                        <a:t>o.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</a:rPr>
                        <a:t>of</a:t>
                      </a:r>
                      <a:r>
                        <a:rPr lang="cs-CZ" sz="2000" baseline="0" dirty="0" smtClean="0">
                          <a:effectLst/>
                        </a:rPr>
                        <a:t>  </a:t>
                      </a:r>
                      <a:r>
                        <a:rPr lang="cs-CZ" sz="2000" baseline="0" dirty="0" err="1" smtClean="0">
                          <a:effectLst/>
                        </a:rPr>
                        <a:t>Questionnaires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 </a:t>
                      </a:r>
                      <a:r>
                        <a:rPr lang="cs-CZ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Meetings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</a:rPr>
                        <a:t>Statutory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 City </a:t>
                      </a:r>
                      <a:r>
                        <a:rPr lang="cs-CZ" sz="1600" dirty="0" err="1" smtClean="0">
                          <a:effectLst/>
                          <a:latin typeface="+mn-lt"/>
                        </a:rPr>
                        <a:t>of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 Opava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Moravian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Region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9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</a:rPr>
                        <a:t>North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 Hesse Region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Prucise</a:t>
                      </a: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Region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Podravje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Region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33235"/>
              </p:ext>
            </p:extLst>
          </p:nvPr>
        </p:nvGraphicFramePr>
        <p:xfrm>
          <a:off x="179512" y="1844825"/>
          <a:ext cx="8784976" cy="427581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920336"/>
                <a:gridCol w="2067789"/>
                <a:gridCol w="3796851"/>
              </a:tblGrid>
              <a:tr h="23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Title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Location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Short description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735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Cultivation of energy crops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Skokowa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Krościna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Wielka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Pawlów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Trzebnicki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Wszemirów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 estimated potential 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of renewable energy will reach 92,447.14 GJ of perennial crops in the area of 690.3 ha and 30,890.13 GJ of one-year plants growing in the area of 667.2 ha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217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Construction of biogas plants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Skokowa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Prusice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Construction of biogas plant, using waste from crop and animal.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361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Installation of biomass boilers for wood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Prusice Municipality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Changing the heating </a:t>
                      </a:r>
                      <a:r>
                        <a:rPr lang="en-GB" sz="1100" dirty="0" err="1" smtClean="0">
                          <a:effectLst/>
                        </a:rPr>
                        <a:t>syst</a:t>
                      </a:r>
                      <a:r>
                        <a:rPr lang="cs-CZ" sz="1100" dirty="0" smtClean="0">
                          <a:effectLst/>
                        </a:rPr>
                        <a:t>e</a:t>
                      </a:r>
                      <a:r>
                        <a:rPr lang="en-GB" sz="1100" dirty="0" smtClean="0">
                          <a:effectLst/>
                        </a:rPr>
                        <a:t>m </a:t>
                      </a:r>
                      <a:r>
                        <a:rPr lang="en-GB" sz="1100" dirty="0">
                          <a:effectLst/>
                        </a:rPr>
                        <a:t>– modern biomass boilers for wood from energy crops.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361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Installation of flat plate solar collectors in residential buildings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Prusice Municipality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Installing flat solar collectors on the </a:t>
                      </a:r>
                      <a:r>
                        <a:rPr lang="en-GB" sz="1100" dirty="0" smtClean="0">
                          <a:effectLst/>
                        </a:rPr>
                        <a:t>f</a:t>
                      </a:r>
                      <a:r>
                        <a:rPr lang="cs-CZ" sz="1100" dirty="0" smtClean="0">
                          <a:effectLst/>
                        </a:rPr>
                        <a:t>l</a:t>
                      </a:r>
                      <a:r>
                        <a:rPr lang="en-GB" sz="1100" dirty="0" err="1" smtClean="0">
                          <a:effectLst/>
                        </a:rPr>
                        <a:t>oors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of some buildings.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361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Installation of photovoltaic panels on the roof of a wastewater treatment plant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Piotrkowice Małe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Installation of 46 PV panels on the </a:t>
                      </a:r>
                      <a:r>
                        <a:rPr lang="en-GB" sz="1100" dirty="0" smtClean="0">
                          <a:effectLst/>
                        </a:rPr>
                        <a:t>f</a:t>
                      </a:r>
                      <a:r>
                        <a:rPr lang="cs-CZ" sz="1100" dirty="0" smtClean="0">
                          <a:effectLst/>
                        </a:rPr>
                        <a:t>l</a:t>
                      </a:r>
                      <a:r>
                        <a:rPr lang="en-GB" sz="1100" dirty="0" err="1" smtClean="0">
                          <a:effectLst/>
                        </a:rPr>
                        <a:t>oor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of social building in wastewater treatment plant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361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Installation of photovoltaic panels on the roof of a wastewater treatment plant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Piotrkowice Małe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Installation of 24 PV panels on the roof of sediment dewatering station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314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Small wind turbine installation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Piotrkowice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Small wind turbine based on wind measurements made in region.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361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Thermo-modernization of 3 public utility building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Prusice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Modernization of the Healthcare </a:t>
                      </a:r>
                      <a:r>
                        <a:rPr lang="en-GB" sz="1100" dirty="0" err="1">
                          <a:effectLst/>
                        </a:rPr>
                        <a:t>Center</a:t>
                      </a:r>
                      <a:r>
                        <a:rPr lang="en-GB" sz="1100" dirty="0">
                          <a:effectLst/>
                        </a:rPr>
                        <a:t>, Department of Public Utilities, Municipal Centre of Culture and Sport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54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Afforestation and trees plant program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Prusice municipality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Increasing the amount of wood and wood biomass </a:t>
                      </a:r>
                      <a:r>
                        <a:rPr lang="en-GB" sz="1100" dirty="0" err="1">
                          <a:effectLst/>
                        </a:rPr>
                        <a:t>throught</a:t>
                      </a:r>
                      <a:r>
                        <a:rPr lang="en-GB" sz="1100" dirty="0">
                          <a:effectLst/>
                        </a:rPr>
                        <a:t> a program of small retention and trees plant and afforestation of marginal land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314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Installation of time drivers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Prusice municipality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Installing time drivers in public buildings and private households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7504" y="1124745"/>
            <a:ext cx="8928992" cy="576063"/>
          </a:xfrm>
        </p:spPr>
        <p:txBody>
          <a:bodyPr/>
          <a:lstStyle/>
          <a:p>
            <a:r>
              <a:rPr lang="cs-CZ" dirty="0" smtClean="0"/>
              <a:t>Pilot </a:t>
            </a:r>
            <a:r>
              <a:rPr lang="cs-CZ" dirty="0" err="1" smtClean="0"/>
              <a:t>Activities</a:t>
            </a:r>
            <a:r>
              <a:rPr lang="cs-CZ" dirty="0" smtClean="0"/>
              <a:t> - Prusice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0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29630"/>
              </p:ext>
            </p:extLst>
          </p:nvPr>
        </p:nvGraphicFramePr>
        <p:xfrm>
          <a:off x="179512" y="1844825"/>
          <a:ext cx="8784976" cy="427471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920336"/>
                <a:gridCol w="2067789"/>
                <a:gridCol w="3796851"/>
              </a:tblGrid>
              <a:tr h="198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Title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Location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Short description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526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PV system for sewage treatment plant support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Buková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Municipality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PV power plant which will be able to cover part of local sewage treatment electricity consumption.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Heat source replacement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Podomí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Municipality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optimization of heat source replacement in public school building in Podomí municipality.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Heat insulation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Protivanov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Municipality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heat insulation of local school and kindergarten.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Wind power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Žernovník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municipality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realization of wind power plant on property held by Žernovník municipality.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Municipality building renovation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Habrůvka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Municipality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renovation of multifunctional municipality building (local authority, library) – heat insulation and heat source replacement.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Heat source replacement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Rudice Municipality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heat source replacement in historical school building.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Heat insulation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Ostrov u Macochy Municipality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heat insulation in case of local authority, community centre and historical school building.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Heating system modernization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Ostrov u Macochy Municipality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heating system modernization in case of public school building.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Energy savings project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Drahany Municipality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energy savings related to buildings of public school and local museum.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Advanced street lighting management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Podomí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Řícmanice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Vavřinec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Lubě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Ruprechtov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Studnice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Krásensko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Municipality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advanced online street lightning management.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7504" y="1124745"/>
            <a:ext cx="8928992" cy="576063"/>
          </a:xfrm>
        </p:spPr>
        <p:txBody>
          <a:bodyPr/>
          <a:lstStyle/>
          <a:p>
            <a:r>
              <a:rPr lang="cs-CZ" dirty="0" smtClean="0"/>
              <a:t>Pilot </a:t>
            </a:r>
            <a:r>
              <a:rPr lang="cs-CZ" dirty="0" err="1" smtClean="0"/>
              <a:t>Activities</a:t>
            </a:r>
            <a:r>
              <a:rPr lang="cs-CZ" dirty="0" smtClean="0"/>
              <a:t> –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Moravian</a:t>
            </a:r>
            <a:r>
              <a:rPr lang="cs-CZ" dirty="0" smtClean="0"/>
              <a:t>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4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97629"/>
              </p:ext>
            </p:extLst>
          </p:nvPr>
        </p:nvGraphicFramePr>
        <p:xfrm>
          <a:off x="179512" y="1844825"/>
          <a:ext cx="8784976" cy="405974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920336"/>
                <a:gridCol w="2067789"/>
                <a:gridCol w="3796851"/>
              </a:tblGrid>
              <a:tr h="23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Title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Location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Short description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735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PV system on primary school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Statutory City of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Opava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PV power plant which will be able to cover part of primary school 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Šrámkova 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electricity consumption.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Heat source replacement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Statutory City of Opava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optimization of heat source replacement in public school building in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Opava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Heat insulation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Statutory City of Opava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heat insulation of local school.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Complex building renovation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Statutory City of Opava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Complex building renovation of primary school 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Šrámkova.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Municipality building renovation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Statutory City of Opava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renovation of City hall – heat insulation and heat source replacement.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Heat source replacement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Statutory City of Opava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Project of heat source replacement in historical school building.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MALÉ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HOŠTICE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Lighting optimization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Statutory City of Opava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Lighting optimization in primary school Šrámkova.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Biomass production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Statutory City of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Opava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Production of Biomass in  Statutory city of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Opava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7504" y="1124745"/>
            <a:ext cx="8928992" cy="576063"/>
          </a:xfrm>
        </p:spPr>
        <p:txBody>
          <a:bodyPr/>
          <a:lstStyle/>
          <a:p>
            <a:r>
              <a:rPr lang="cs-CZ" dirty="0" smtClean="0"/>
              <a:t>Pilot </a:t>
            </a:r>
            <a:r>
              <a:rPr lang="cs-CZ" dirty="0" err="1" smtClean="0"/>
              <a:t>Activities</a:t>
            </a:r>
            <a:r>
              <a:rPr lang="cs-CZ" dirty="0" smtClean="0"/>
              <a:t> – City </a:t>
            </a:r>
            <a:r>
              <a:rPr lang="cs-CZ" dirty="0" err="1" smtClean="0"/>
              <a:t>of</a:t>
            </a:r>
            <a:r>
              <a:rPr lang="cs-CZ" dirty="0" smtClean="0"/>
              <a:t> Opava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1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399106"/>
              </p:ext>
            </p:extLst>
          </p:nvPr>
        </p:nvGraphicFramePr>
        <p:xfrm>
          <a:off x="179512" y="1844825"/>
          <a:ext cx="8712968" cy="418954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032448"/>
                <a:gridCol w="4680520"/>
              </a:tblGrid>
              <a:tr h="24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Title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Short description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5158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Elaborating a strategy for a half-timber houses in urban cores or districts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Financing; Caretaker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0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Collaboration models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Custumer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conectivity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with producer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Self organizing villages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Cooperative for energy but also for food and mobility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0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Central composting plant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Exchange waste for compost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Metering and adjusting consumption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Equip a village, a small region with devices that enable to use power if there is a lot (high voltage and frequency in the grid).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2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Energy concept for a quarter with fitted funding programme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Elaboration of a quarter concept and then adjust the general funding programmes for the recommended solutions to the specific circumstances.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0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Craftsmen buy, renew and resell houses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This way quality and regional added value is guaranteed 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0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Local energy market, direct marketing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Establish a test market on local level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Contracting renovation 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Set up a business model for small buildings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Replacing Half-timber houses in urban cores 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Elaboration of a strategy, how to deal with owner Refurbishment conflict.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7504" y="1124745"/>
            <a:ext cx="8928992" cy="576063"/>
          </a:xfrm>
        </p:spPr>
        <p:txBody>
          <a:bodyPr/>
          <a:lstStyle/>
          <a:p>
            <a:r>
              <a:rPr lang="cs-CZ" dirty="0" smtClean="0"/>
              <a:t>Pilot </a:t>
            </a:r>
            <a:r>
              <a:rPr lang="cs-CZ" dirty="0" err="1" smtClean="0"/>
              <a:t>Activities</a:t>
            </a:r>
            <a:r>
              <a:rPr lang="cs-CZ" dirty="0" smtClean="0"/>
              <a:t> – </a:t>
            </a:r>
            <a:r>
              <a:rPr lang="cs-CZ" dirty="0" err="1" smtClean="0"/>
              <a:t>North</a:t>
            </a:r>
            <a:r>
              <a:rPr lang="cs-CZ" dirty="0" smtClean="0"/>
              <a:t> Hesse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7504" y="1124745"/>
            <a:ext cx="8928992" cy="576063"/>
          </a:xfrm>
        </p:spPr>
        <p:txBody>
          <a:bodyPr/>
          <a:lstStyle/>
          <a:p>
            <a:r>
              <a:rPr lang="cs-CZ" dirty="0" smtClean="0"/>
              <a:t>Pilot </a:t>
            </a:r>
            <a:r>
              <a:rPr lang="cs-CZ" dirty="0" err="1" smtClean="0"/>
              <a:t>Activities</a:t>
            </a:r>
            <a:r>
              <a:rPr lang="cs-CZ" dirty="0" smtClean="0"/>
              <a:t> – </a:t>
            </a:r>
            <a:r>
              <a:rPr lang="cs-CZ" dirty="0" err="1" smtClean="0"/>
              <a:t>Podravje</a:t>
            </a:r>
            <a:r>
              <a:rPr lang="cs-CZ" dirty="0" smtClean="0"/>
              <a:t> Region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337043"/>
              </p:ext>
            </p:extLst>
          </p:nvPr>
        </p:nvGraphicFramePr>
        <p:xfrm>
          <a:off x="179512" y="1772817"/>
          <a:ext cx="8784976" cy="424404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920336"/>
                <a:gridCol w="2067789"/>
                <a:gridCol w="3796851"/>
              </a:tblGrid>
              <a:tr h="224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Title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Location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Short description</a:t>
                      </a:r>
                      <a:endParaRPr lang="cs-C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95" marR="45895" marT="0" marB="0" anchor="ctr"/>
                </a:tc>
              </a:tr>
              <a:tr h="459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Kinder Garden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Kidričevo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Energy consumption: 182 MWh (2008/09); Heating: DHS (waste heat)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7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Primary School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Kidričevo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Project for energy savings – 25 %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0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Primary school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Lovrenc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Project for energy savings – 30 %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Primary School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Zgornja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Korena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Savings: app. 63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MWh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; Heating: LHO-in y. 2015 replacement of heating system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Municipality Duplek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Duplek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Project for energy savings – 54 %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9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Primary School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Starše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Energy consumption (before): 326 / Ref. 272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MWh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; Energy cons. (after): 159.2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MWh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Heating system: biomass boiler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7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Kinder Garden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Starše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Energy consumption (after): 8,6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MWh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(app. 70 %)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9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Multipurpose Cultural Hall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Vitomarci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Energy consumption: 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MWh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; Heating needs (est. 3M): 14.5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MWh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; Heating system: Heat pump (air-water)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Primary School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Cirkulane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Project for energy savings – 60 %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School Gym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Cirkulane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Project for energy savings – 60 %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5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4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4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1604</Words>
  <Application>Microsoft Office PowerPoint</Application>
  <PresentationFormat>Předvádění na obrazovce (4:3)</PresentationFormat>
  <Paragraphs>364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Prezentace aplikace PowerPoint</vt:lpstr>
      <vt:lpstr>Prezentace aplikace PowerPoint</vt:lpstr>
      <vt:lpstr>Prezentace aplikace PowerPoint</vt:lpstr>
      <vt:lpstr>Regional meetings/questionnaire surveys</vt:lpstr>
      <vt:lpstr>Pilot Activities - Prusice Region</vt:lpstr>
      <vt:lpstr>Pilot Activities – South Moravian Region</vt:lpstr>
      <vt:lpstr>Pilot Activities – City of Opava</vt:lpstr>
      <vt:lpstr>Pilot Activities – North Hesse Region</vt:lpstr>
      <vt:lpstr>Pilot Activities – Podravje Region</vt:lpstr>
      <vt:lpstr>Photovoltaic Panels  on Primary School Šrámkova</vt:lpstr>
      <vt:lpstr>Photovoltaic Panels  on Primary School Šrámkova</vt:lpstr>
      <vt:lpstr>Local Action Group Moravian Karst – Public Lighting</vt:lpstr>
      <vt:lpstr>Gertrudenstift care retirement home</vt:lpstr>
      <vt:lpstr>Wind turbine at municipal property - Prusice</vt:lpstr>
      <vt:lpstr>Elementary School Lovrenc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presentace</dc:title>
  <dc:creator>Jaroslav Klusák</dc:creator>
  <cp:lastModifiedBy>Malý</cp:lastModifiedBy>
  <cp:revision>208</cp:revision>
  <cp:lastPrinted>1601-01-01T00:00:00Z</cp:lastPrinted>
  <dcterms:created xsi:type="dcterms:W3CDTF">1601-01-01T00:00:00Z</dcterms:created>
  <dcterms:modified xsi:type="dcterms:W3CDTF">2014-11-26T11:38:38Z</dcterms:modified>
</cp:coreProperties>
</file>