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5" r:id="rId2"/>
  </p:sldMasterIdLst>
  <p:notesMasterIdLst>
    <p:notesMasterId r:id="rId23"/>
  </p:notesMasterIdLst>
  <p:handoutMasterIdLst>
    <p:handoutMasterId r:id="rId24"/>
  </p:handoutMasterIdLst>
  <p:sldIdLst>
    <p:sldId id="267" r:id="rId3"/>
    <p:sldId id="329" r:id="rId4"/>
    <p:sldId id="310" r:id="rId5"/>
    <p:sldId id="322" r:id="rId6"/>
    <p:sldId id="323" r:id="rId7"/>
    <p:sldId id="361" r:id="rId8"/>
    <p:sldId id="355" r:id="rId9"/>
    <p:sldId id="362" r:id="rId10"/>
    <p:sldId id="363" r:id="rId11"/>
    <p:sldId id="364" r:id="rId12"/>
    <p:sldId id="365" r:id="rId13"/>
    <p:sldId id="341" r:id="rId14"/>
    <p:sldId id="346" r:id="rId15"/>
    <p:sldId id="342" r:id="rId16"/>
    <p:sldId id="350" r:id="rId17"/>
    <p:sldId id="352" r:id="rId18"/>
    <p:sldId id="347" r:id="rId19"/>
    <p:sldId id="366" r:id="rId20"/>
    <p:sldId id="367" r:id="rId21"/>
    <p:sldId id="288" r:id="rId22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703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1" autoAdjust="0"/>
  </p:normalViewPr>
  <p:slideViewPr>
    <p:cSldViewPr>
      <p:cViewPr>
        <p:scale>
          <a:sx n="70" d="100"/>
          <a:sy n="70" d="100"/>
        </p:scale>
        <p:origin x="-69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1" i="0" u="none" strike="noStrike" baseline="0" dirty="0" smtClean="0">
                <a:effectLst/>
              </a:rPr>
              <a:t>Share of total energy demand</a:t>
            </a:r>
            <a:endParaRPr lang="de-DE" sz="1800" b="1" dirty="0"/>
          </a:p>
        </c:rich>
      </c:tx>
      <c:layout>
        <c:manualLayout>
          <c:xMode val="edge"/>
          <c:yMode val="edge"/>
          <c:x val="2.6526158929201106E-2"/>
          <c:y val="7.7137369352123258E-2"/>
        </c:manualLayout>
      </c:layout>
      <c:overlay val="0"/>
    </c:title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Anteil am Gesamtenergiebedarf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659409094726847"/>
                  <c:y val="1.02157972440944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356628698037909E-3"/>
                  <c:y val="0.132969980314961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925422341358093E-3"/>
                  <c:y val="-8.59119094488188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5073502360568972E-2"/>
                  <c:y val="-2.34077263779527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6106135170603806E-2"/>
                  <c:y val="-3.25337106299214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529123543349679E-3"/>
                  <c:y val="0.122387549212598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Wärme</c:v>
                </c:pt>
                <c:pt idx="1">
                  <c:v>Strom (ohne Wärme)</c:v>
                </c:pt>
                <c:pt idx="2">
                  <c:v>Mobilität</c:v>
                </c:pt>
                <c:pt idx="3">
                  <c:v>Öffentliche Aufgaben</c:v>
                </c:pt>
                <c:pt idx="4">
                  <c:v>Konsum</c:v>
                </c:pt>
                <c:pt idx="5">
                  <c:v>Ernährung</c:v>
                </c:pt>
              </c:strCache>
            </c:strRef>
          </c:cat>
          <c:val>
            <c:numRef>
              <c:f>Tabelle1!$B$2:$B$7</c:f>
              <c:numCache>
                <c:formatCode>0.00%</c:formatCode>
                <c:ptCount val="6"/>
                <c:pt idx="0">
                  <c:v>0.35000000000000031</c:v>
                </c:pt>
                <c:pt idx="1">
                  <c:v>8.0000000000000099E-2</c:v>
                </c:pt>
                <c:pt idx="2">
                  <c:v>0.17</c:v>
                </c:pt>
                <c:pt idx="3">
                  <c:v>0.12000000000000002</c:v>
                </c:pt>
                <c:pt idx="4">
                  <c:v>0.23</c:v>
                </c:pt>
                <c:pt idx="5">
                  <c:v>5.0000000000000051E-2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0.91379</cdr:x>
      <cdr:y>0.07937</cdr:y>
    </cdr:from>
    <cdr:to>
      <cdr:x>0.98973</cdr:x>
      <cdr:y>0.15873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632848" y="360040"/>
          <a:ext cx="63429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 err="1" smtClean="0"/>
            <a:t>heat</a:t>
          </a:r>
          <a:endParaRPr lang="de-DE" sz="1400" b="1" dirty="0" smtClean="0"/>
        </a:p>
        <a:p xmlns:a="http://schemas.openxmlformats.org/drawingml/2006/main">
          <a:endParaRPr lang="de-DE" sz="1800" b="1" dirty="0"/>
        </a:p>
      </cdr:txBody>
    </cdr:sp>
  </cdr:relSizeAnchor>
  <cdr:relSizeAnchor xmlns:cdr="http://schemas.openxmlformats.org/drawingml/2006/chartDrawing">
    <cdr:from>
      <cdr:x>0.89655</cdr:x>
      <cdr:y>0.1746</cdr:y>
    </cdr:from>
    <cdr:to>
      <cdr:x>1</cdr:x>
      <cdr:y>0.34921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7488832" y="792088"/>
          <a:ext cx="8640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 smtClean="0"/>
            <a:t>    power</a:t>
          </a:r>
          <a:br>
            <a:rPr lang="de-DE" sz="1400" b="1" dirty="0" smtClean="0"/>
          </a:br>
          <a:r>
            <a:rPr lang="de-DE" sz="1400" b="1" dirty="0" smtClean="0"/>
            <a:t> (</a:t>
          </a:r>
          <a:r>
            <a:rPr lang="de-DE" sz="1400" b="1" dirty="0" err="1" smtClean="0"/>
            <a:t>without</a:t>
          </a:r>
          <a:r>
            <a:rPr lang="de-DE" sz="1400" b="1" dirty="0" smtClean="0"/>
            <a:t> </a:t>
          </a:r>
          <a:br>
            <a:rPr lang="de-DE" sz="1400" b="1" dirty="0" smtClean="0"/>
          </a:br>
          <a:r>
            <a:rPr lang="de-DE" sz="1400" b="1" dirty="0" smtClean="0"/>
            <a:t>      </a:t>
          </a:r>
          <a:r>
            <a:rPr lang="de-DE" sz="1400" b="1" dirty="0" err="1" smtClean="0"/>
            <a:t>heat</a:t>
          </a:r>
          <a:r>
            <a:rPr lang="de-DE" sz="1400" b="1" dirty="0" smtClean="0"/>
            <a:t>)</a:t>
          </a:r>
          <a:endParaRPr lang="de-DE" sz="1400" b="1" dirty="0"/>
        </a:p>
      </cdr:txBody>
    </cdr:sp>
  </cdr:relSizeAnchor>
  <cdr:relSizeAnchor xmlns:cdr="http://schemas.openxmlformats.org/drawingml/2006/chartDrawing">
    <cdr:from>
      <cdr:x>0.88793</cdr:x>
      <cdr:y>0.34921</cdr:y>
    </cdr:from>
    <cdr:to>
      <cdr:x>0.99835</cdr:x>
      <cdr:y>0.41075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7416824" y="1584176"/>
          <a:ext cx="922330" cy="279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 smtClean="0"/>
            <a:t>    </a:t>
          </a:r>
          <a:r>
            <a:rPr lang="de-DE" sz="1400" b="1" dirty="0" err="1" smtClean="0"/>
            <a:t>mobility</a:t>
          </a:r>
          <a:endParaRPr lang="de-DE" sz="1400" b="1" dirty="0"/>
        </a:p>
      </cdr:txBody>
    </cdr:sp>
  </cdr:relSizeAnchor>
  <cdr:relSizeAnchor xmlns:cdr="http://schemas.openxmlformats.org/drawingml/2006/chartDrawing">
    <cdr:from>
      <cdr:x>0.91379</cdr:x>
      <cdr:y>0.47619</cdr:y>
    </cdr:from>
    <cdr:to>
      <cdr:x>0.98973</cdr:x>
      <cdr:y>0.60317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7632848" y="2160240"/>
          <a:ext cx="63429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 err="1" smtClean="0"/>
            <a:t>public</a:t>
          </a:r>
          <a:r>
            <a:rPr lang="de-DE" sz="1400" b="1" dirty="0" smtClean="0"/>
            <a:t> </a:t>
          </a:r>
          <a:br>
            <a:rPr lang="de-DE" sz="1400" b="1" dirty="0" smtClean="0"/>
          </a:br>
          <a:r>
            <a:rPr lang="de-DE" sz="1400" b="1" dirty="0" err="1" smtClean="0"/>
            <a:t>tasks</a:t>
          </a:r>
          <a:endParaRPr lang="de-DE" sz="1400" b="1" dirty="0"/>
        </a:p>
      </cdr:txBody>
    </cdr:sp>
  </cdr:relSizeAnchor>
  <cdr:relSizeAnchor xmlns:cdr="http://schemas.openxmlformats.org/drawingml/2006/chartDrawing">
    <cdr:from>
      <cdr:x>0.89655</cdr:x>
      <cdr:y>0.5873</cdr:y>
    </cdr:from>
    <cdr:to>
      <cdr:x>1</cdr:x>
      <cdr:y>0.73383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7488832" y="2664296"/>
          <a:ext cx="864096" cy="664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 err="1" smtClean="0"/>
            <a:t>consump</a:t>
          </a:r>
          <a:r>
            <a:rPr lang="de-DE" sz="1400" b="1" dirty="0" smtClean="0"/>
            <a:t>-</a:t>
          </a:r>
          <a:br>
            <a:rPr lang="de-DE" sz="1400" b="1" dirty="0" smtClean="0"/>
          </a:br>
          <a:r>
            <a:rPr lang="de-DE" sz="1400" b="1" dirty="0" err="1" smtClean="0"/>
            <a:t>tion</a:t>
          </a:r>
          <a:endParaRPr lang="de-DE" sz="1400" b="1" dirty="0"/>
        </a:p>
      </cdr:txBody>
    </cdr:sp>
  </cdr:relSizeAnchor>
  <cdr:relSizeAnchor xmlns:cdr="http://schemas.openxmlformats.org/drawingml/2006/chartDrawing">
    <cdr:from>
      <cdr:x>0.88696</cdr:x>
      <cdr:y>0.73846</cdr:y>
    </cdr:from>
    <cdr:to>
      <cdr:x>0.99738</cdr:x>
      <cdr:y>0.8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7344816" y="345638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 smtClean="0"/>
            <a:t>  </a:t>
          </a:r>
          <a:r>
            <a:rPr lang="de-DE" sz="1400" b="1" dirty="0" err="1" smtClean="0"/>
            <a:t>nutrition</a:t>
          </a:r>
          <a:endParaRPr lang="de-DE" sz="1400" b="1" dirty="0"/>
        </a:p>
      </cdr:txBody>
    </cdr:sp>
  </cdr:relSizeAnchor>
  <cdr:relSizeAnchor xmlns:cdr="http://schemas.openxmlformats.org/drawingml/2006/chartDrawing">
    <cdr:from>
      <cdr:x>0.87931</cdr:x>
      <cdr:y>0.07937</cdr:y>
    </cdr:from>
    <cdr:to>
      <cdr:x>0.9031</cdr:x>
      <cdr:y>0.81783</cdr:y>
    </cdr:to>
    <cdr:pic>
      <cdr:nvPicPr>
        <cdr:cNvPr id="8" name="Grafik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4816" y="360040"/>
          <a:ext cx="198688" cy="335003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7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B31DE-9585-4928-84F8-59102CDF48D6}" type="datetimeFigureOut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7EF5-D70F-4237-ACDE-9E0260FAF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1494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EDA2E-B389-4A5B-B2F2-4AB4E551289D}" type="datetimeFigureOut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48D6-E14A-4105-88C4-E951D40D42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4412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F35D9D-D96C-49D2-A18B-042CDC258EDE}" type="datetime1">
              <a:rPr lang="de-DE" smtClean="0"/>
              <a:pPr/>
              <a:t>26.11.2014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25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F35D9D-D96C-49D2-A18B-042CDC258EDE}" type="datetime1">
              <a:rPr lang="de-DE" smtClean="0"/>
              <a:pPr/>
              <a:t>26.11.2014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25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Sektoren Ernährung und Konsum sind wenig beeinflussbar, Mobilität wurde bislang ausgeklammert.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9E699B-6F3B-46F6-8248-BDD0DCD63C67}" type="datetime1">
              <a:rPr lang="de-DE" smtClean="0"/>
              <a:pPr/>
              <a:t>26.11.2014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0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90D082-8FF4-4BB7-8744-ECF2BE448B30}" type="datetime1">
              <a:rPr lang="de-DE" smtClean="0"/>
              <a:t>26.11.2014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88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experiences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2008-2013 </a:t>
            </a:r>
            <a:r>
              <a:rPr lang="de-DE" dirty="0" err="1" smtClean="0"/>
              <a:t>shows</a:t>
            </a:r>
            <a:r>
              <a:rPr lang="de-DE" dirty="0" smtClean="0"/>
              <a:t>: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fundings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motion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leverage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; so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real </a:t>
            </a:r>
            <a:r>
              <a:rPr lang="de-DE" baseline="0" dirty="0" err="1" smtClean="0"/>
              <a:t>investion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3.5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7.5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383D94-9A38-48A1-948C-600510CC49B6}" type="datetime1">
              <a:rPr lang="de-DE" smtClean="0"/>
              <a:t>26.11.2014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2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Well, the task fields are</a:t>
            </a:r>
            <a:r>
              <a:rPr lang="en-US" baseline="0" dirty="0" smtClean="0">
                <a:effectLst/>
              </a:rPr>
              <a:t> very wide: they had to do </a:t>
            </a:r>
            <a:r>
              <a:rPr lang="en-US" dirty="0" smtClean="0">
                <a:effectLst/>
              </a:rPr>
              <a:t>marketing, write speeches , be a Public Speaker</a:t>
            </a:r>
            <a:r>
              <a:rPr lang="en-US" baseline="0" dirty="0" smtClean="0">
                <a:effectLst/>
              </a:rPr>
              <a:t> or moderator, </a:t>
            </a:r>
            <a:r>
              <a:rPr lang="en-US" dirty="0" smtClean="0">
                <a:effectLst/>
              </a:rPr>
              <a:t>be an budget expert, psychologist, everyday companion for the elderly and so on. A </a:t>
            </a:r>
            <a:r>
              <a:rPr lang="en-US" dirty="0" err="1" smtClean="0">
                <a:effectLst/>
              </a:rPr>
              <a:t>collegue</a:t>
            </a:r>
            <a:r>
              <a:rPr lang="en-US" dirty="0" smtClean="0">
                <a:effectLst/>
              </a:rPr>
              <a:t> of mine said it in a speech, it will be about 20 professions, we had to do</a:t>
            </a:r>
            <a:r>
              <a:rPr lang="en-US" smtClean="0">
                <a:effectLst/>
              </a:rPr>
              <a:t>,</a:t>
            </a:r>
            <a:r>
              <a:rPr lang="en-US" baseline="0" smtClean="0">
                <a:effectLst/>
              </a:rPr>
              <a:t> every day.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086B83-3F5F-4EFF-9B1E-0E945C8DF73F}" type="datetime1">
              <a:rPr lang="de-DE" smtClean="0"/>
              <a:t>26.11.2014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30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E728E7-915E-4995-96F3-70936EB5E3D3}" type="datetime1">
              <a:rPr lang="de-DE" smtClean="0"/>
              <a:t>26.11.2014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148D6-E14A-4105-88C4-E951D40D42B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11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515-D64E-4FFF-80CC-44315EEB1352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64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F05A-DE1B-4E2B-BF91-D5321B557E54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11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50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E56-048C-4910-BB04-54418DDEEF8D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7FD5-4B4E-403C-9DCE-23EFD14B0467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95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2EB-2732-41A5-9B03-1FA61F5F578B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87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872C-4CE0-474D-B6EB-E7560256BA47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79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836-36D9-419B-B331-F6FF6050FE6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1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19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3F2E-7653-4CB5-A571-86F4850EFA73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19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D5E8-7ABA-425A-B434-EC07DF0694D0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8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389F-D748-40BE-B214-793C22116512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A0F6-6908-45BD-AB3E-D73384A971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79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76244"/>
            <a:ext cx="2133600" cy="365125"/>
          </a:xfrm>
        </p:spPr>
        <p:txBody>
          <a:bodyPr/>
          <a:lstStyle/>
          <a:p>
            <a:fld id="{036BD0C7-46B2-4DCB-B4D9-DC3296F0B29D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29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D9B-782A-4B5B-8BE7-95E130A80BC3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3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389F-D748-40BE-B214-793C22116512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A0F6-6908-45BD-AB3E-D73384A971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74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852-6414-4553-BBD0-21356AD0C82D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38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498003" y="6289065"/>
            <a:ext cx="6588224" cy="620688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92D05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>
                <a:solidFill>
                  <a:schemeClr val="tx1"/>
                </a:solidFill>
                <a:effectLst/>
              </a:defRPr>
            </a:lvl1pPr>
          </a:lstStyle>
          <a:p>
            <a:fld id="{1AC9389F-D748-40BE-B214-793C22116512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A0F6-6908-45BD-AB3E-D73384A9718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00" y="6389536"/>
            <a:ext cx="1461508" cy="4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08" y="6390825"/>
            <a:ext cx="1280300" cy="41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6335"/>
            <a:ext cx="785440" cy="40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0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703" r:id="rId3"/>
    <p:sldLayoutId id="2147483650" r:id="rId4"/>
    <p:sldLayoutId id="2147483718" r:id="rId5"/>
    <p:sldLayoutId id="2147483651" r:id="rId6"/>
    <p:sldLayoutId id="2147483652" r:id="rId7"/>
    <p:sldLayoutId id="2147483719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71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4170-3805-4D22-823E-A26272CADAD8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D38E-330F-4B30-A586-6275F4175E4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5419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340769"/>
            <a:ext cx="5112568" cy="316835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r>
              <a:rPr lang="de-DE" dirty="0" smtClean="0"/>
              <a:t>“ in German </a:t>
            </a:r>
            <a:r>
              <a:rPr lang="de-DE" dirty="0" err="1" smtClean="0"/>
              <a:t>municipalities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6D5A-FE71-4DC0-9400-FCE87CF51593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Final Transnational Conference</a:t>
            </a:r>
            <a:br>
              <a:rPr lang="de-DE" dirty="0" smtClean="0"/>
            </a:br>
            <a:r>
              <a:rPr lang="de-DE" dirty="0" smtClean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1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89" y="116739"/>
            <a:ext cx="4950676" cy="6083589"/>
          </a:xfrm>
          <a:prstGeom prst="rect">
            <a:avLst/>
          </a:prstGeom>
        </p:spPr>
      </p:pic>
      <p:sp>
        <p:nvSpPr>
          <p:cNvPr id="12" name="Flussdiagramm: Verbindungsstelle 11"/>
          <p:cNvSpPr/>
          <p:nvPr/>
        </p:nvSpPr>
        <p:spPr>
          <a:xfrm>
            <a:off x="3059832" y="404665"/>
            <a:ext cx="936104" cy="9361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043278" y="560874"/>
            <a:ext cx="939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/>
              <a:t>municipal</a:t>
            </a:r>
            <a:r>
              <a:rPr lang="de-DE" sz="1200" b="1" dirty="0"/>
              <a:t> </a:t>
            </a:r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err="1" smtClean="0"/>
              <a:t>council</a:t>
            </a:r>
            <a:r>
              <a:rPr lang="de-DE" sz="1200" b="1" dirty="0" smtClean="0"/>
              <a:t> </a:t>
            </a:r>
            <a:br>
              <a:rPr lang="de-DE" sz="1200" b="1" dirty="0" smtClean="0"/>
            </a:br>
            <a:r>
              <a:rPr lang="de-DE" sz="1200" b="1" dirty="0" err="1" smtClean="0"/>
              <a:t>directive</a:t>
            </a:r>
            <a:endParaRPr lang="de-DE" sz="1200" b="1" dirty="0"/>
          </a:p>
          <a:p>
            <a:pPr algn="ctr"/>
            <a:endParaRPr lang="de-DE" sz="1400" dirty="0"/>
          </a:p>
        </p:txBody>
      </p:sp>
      <p:sp>
        <p:nvSpPr>
          <p:cNvPr id="13" name="Mond 12"/>
          <p:cNvSpPr/>
          <p:nvPr/>
        </p:nvSpPr>
        <p:spPr>
          <a:xfrm rot="5400000">
            <a:off x="3246176" y="-201080"/>
            <a:ext cx="563418" cy="1224137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737868" y="164767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national </a:t>
            </a:r>
            <a:r>
              <a:rPr lang="de-DE" sz="1000" b="1" dirty="0" err="1" smtClean="0"/>
              <a:t>climate</a:t>
            </a:r>
            <a:r>
              <a:rPr lang="de-DE" sz="1000" b="1" dirty="0" smtClean="0"/>
              <a:t> initiative</a:t>
            </a:r>
            <a:endParaRPr lang="de-DE" sz="1000" b="1" dirty="0"/>
          </a:p>
        </p:txBody>
      </p:sp>
      <p:sp>
        <p:nvSpPr>
          <p:cNvPr id="14" name="Rechteck 13"/>
          <p:cNvSpPr/>
          <p:nvPr/>
        </p:nvSpPr>
        <p:spPr>
          <a:xfrm>
            <a:off x="1950024" y="1340769"/>
            <a:ext cx="936104" cy="28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54632" y="132102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applications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15" name="Rechteck 14"/>
          <p:cNvSpPr/>
          <p:nvPr/>
        </p:nvSpPr>
        <p:spPr>
          <a:xfrm>
            <a:off x="3059832" y="1340769"/>
            <a:ext cx="936104" cy="28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19531" y="1284729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consulting</a:t>
            </a:r>
            <a:r>
              <a:rPr lang="de-DE" sz="1000" b="1" dirty="0" smtClean="0"/>
              <a:t> </a:t>
            </a:r>
            <a:br>
              <a:rPr lang="de-DE" sz="1000" b="1" dirty="0" smtClean="0"/>
            </a:br>
            <a:r>
              <a:rPr lang="de-DE" sz="1000" b="1" dirty="0" err="1" smtClean="0"/>
              <a:t>support</a:t>
            </a:r>
            <a:endParaRPr lang="de-DE" sz="1000" b="1" dirty="0"/>
          </a:p>
        </p:txBody>
      </p:sp>
      <p:sp>
        <p:nvSpPr>
          <p:cNvPr id="16" name="Rechteck 15"/>
          <p:cNvSpPr/>
          <p:nvPr/>
        </p:nvSpPr>
        <p:spPr>
          <a:xfrm>
            <a:off x="4211960" y="1340769"/>
            <a:ext cx="648072" cy="28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 err="1" smtClean="0">
                <a:solidFill>
                  <a:schemeClr val="tx1"/>
                </a:solidFill>
              </a:rPr>
              <a:t>funding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219531" y="2060848"/>
            <a:ext cx="1068761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88078" y="2060848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municipalities</a:t>
            </a:r>
            <a:endParaRPr lang="de-DE" sz="1000" b="1" dirty="0"/>
          </a:p>
        </p:txBody>
      </p:sp>
      <p:sp>
        <p:nvSpPr>
          <p:cNvPr id="18" name="Rechteck 17"/>
          <p:cNvSpPr/>
          <p:nvPr/>
        </p:nvSpPr>
        <p:spPr>
          <a:xfrm>
            <a:off x="2896121" y="2924944"/>
            <a:ext cx="1296144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292080" y="2924944"/>
            <a:ext cx="2016224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830404" y="2955722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err="1" smtClean="0">
                <a:solidFill>
                  <a:srgbClr val="FF0000"/>
                </a:solidFill>
              </a:rPr>
              <a:t>energy</a:t>
            </a:r>
            <a:r>
              <a:rPr lang="de-DE" sz="1050" b="1" dirty="0" smtClean="0">
                <a:solidFill>
                  <a:srgbClr val="FF0000"/>
                </a:solidFill>
              </a:rPr>
              <a:t> </a:t>
            </a:r>
            <a:r>
              <a:rPr lang="de-DE" sz="1050" b="1" dirty="0" err="1" smtClean="0">
                <a:solidFill>
                  <a:srgbClr val="FF0000"/>
                </a:solidFill>
              </a:rPr>
              <a:t>change</a:t>
            </a:r>
            <a:r>
              <a:rPr lang="de-DE" sz="1050" b="1" dirty="0" smtClean="0">
                <a:solidFill>
                  <a:srgbClr val="FF0000"/>
                </a:solidFill>
              </a:rPr>
              <a:t> </a:t>
            </a:r>
            <a:r>
              <a:rPr lang="de-DE" sz="1050" b="1" dirty="0" err="1" smtClean="0">
                <a:solidFill>
                  <a:srgbClr val="FF0000"/>
                </a:solidFill>
              </a:rPr>
              <a:t>agents</a:t>
            </a:r>
            <a:endParaRPr lang="de-DE" sz="105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46244" y="2955720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/>
              <a:t>i</a:t>
            </a:r>
            <a:r>
              <a:rPr lang="de-DE" sz="1000" b="1" dirty="0" err="1" smtClean="0"/>
              <a:t>nvestment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and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implementation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36321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9" y="272635"/>
            <a:ext cx="4480975" cy="58772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99592" y="3756611"/>
            <a:ext cx="98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task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fields</a:t>
            </a:r>
            <a:r>
              <a:rPr lang="de-DE" sz="1400" b="1" dirty="0" smtClean="0"/>
              <a:t>:</a:t>
            </a:r>
            <a:endParaRPr lang="de-DE" sz="1400" b="1" dirty="0"/>
          </a:p>
        </p:txBody>
      </p:sp>
      <p:sp>
        <p:nvSpPr>
          <p:cNvPr id="14" name="Flussdiagramm: Verbindungsstelle 13"/>
          <p:cNvSpPr/>
          <p:nvPr/>
        </p:nvSpPr>
        <p:spPr>
          <a:xfrm>
            <a:off x="3891247" y="542237"/>
            <a:ext cx="741867" cy="8008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891247" y="647129"/>
            <a:ext cx="6912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err="1" smtClean="0"/>
              <a:t>Municipal</a:t>
            </a:r>
            <a:r>
              <a:rPr lang="de-DE" sz="900" b="1" dirty="0" smtClean="0"/>
              <a:t> </a:t>
            </a:r>
            <a:br>
              <a:rPr lang="de-DE" sz="900" b="1" dirty="0" smtClean="0"/>
            </a:br>
            <a:r>
              <a:rPr lang="de-DE" sz="900" b="1" dirty="0" err="1" smtClean="0"/>
              <a:t>council</a:t>
            </a:r>
            <a:r>
              <a:rPr lang="de-DE" sz="900" b="1" dirty="0" smtClean="0"/>
              <a:t/>
            </a:r>
            <a:br>
              <a:rPr lang="de-DE" sz="900" b="1" dirty="0" smtClean="0"/>
            </a:br>
            <a:r>
              <a:rPr lang="de-DE" sz="900" b="1" dirty="0" err="1" smtClean="0"/>
              <a:t>directive</a:t>
            </a:r>
            <a:endParaRPr lang="de-DE" sz="900" b="1" dirty="0"/>
          </a:p>
        </p:txBody>
      </p:sp>
      <p:sp>
        <p:nvSpPr>
          <p:cNvPr id="16" name="Rechteck 15"/>
          <p:cNvSpPr/>
          <p:nvPr/>
        </p:nvSpPr>
        <p:spPr>
          <a:xfrm>
            <a:off x="3311859" y="1713063"/>
            <a:ext cx="1764197" cy="368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11859" y="1730019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FF0000"/>
                </a:solidFill>
              </a:rPr>
              <a:t>energy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change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agents</a:t>
            </a:r>
            <a:endParaRPr lang="de-DE" sz="1400" b="1" dirty="0">
              <a:solidFill>
                <a:srgbClr val="FF0000"/>
              </a:solidFill>
            </a:endParaRPr>
          </a:p>
          <a:p>
            <a:endParaRPr lang="de-DE" sz="1600" dirty="0"/>
          </a:p>
        </p:txBody>
      </p:sp>
      <p:sp>
        <p:nvSpPr>
          <p:cNvPr id="17" name="Mond 16"/>
          <p:cNvSpPr/>
          <p:nvPr/>
        </p:nvSpPr>
        <p:spPr>
          <a:xfrm rot="5400000">
            <a:off x="3966255" y="58676"/>
            <a:ext cx="563418" cy="936105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624024" y="32978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/>
              <a:t>national </a:t>
            </a:r>
            <a:r>
              <a:rPr lang="de-DE" sz="800" b="1" dirty="0" err="1"/>
              <a:t>climate</a:t>
            </a:r>
            <a:r>
              <a:rPr lang="de-DE" sz="800" b="1" dirty="0"/>
              <a:t> initiative</a:t>
            </a:r>
          </a:p>
        </p:txBody>
      </p:sp>
      <p:sp>
        <p:nvSpPr>
          <p:cNvPr id="19" name="Flussdiagramm: Verbindungsstelle 18"/>
          <p:cNvSpPr/>
          <p:nvPr/>
        </p:nvSpPr>
        <p:spPr>
          <a:xfrm>
            <a:off x="2449964" y="3734188"/>
            <a:ext cx="706924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ussdiagramm: Verbindungsstelle 19"/>
          <p:cNvSpPr/>
          <p:nvPr/>
        </p:nvSpPr>
        <p:spPr>
          <a:xfrm>
            <a:off x="2915815" y="4149081"/>
            <a:ext cx="750147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Verbindungsstelle 20"/>
          <p:cNvSpPr/>
          <p:nvPr/>
        </p:nvSpPr>
        <p:spPr>
          <a:xfrm>
            <a:off x="3419872" y="3734188"/>
            <a:ext cx="720080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Verbindungsstelle 21"/>
          <p:cNvSpPr/>
          <p:nvPr/>
        </p:nvSpPr>
        <p:spPr>
          <a:xfrm>
            <a:off x="3891247" y="4149080"/>
            <a:ext cx="741867" cy="7200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Verbindungsstelle 22"/>
          <p:cNvSpPr/>
          <p:nvPr/>
        </p:nvSpPr>
        <p:spPr>
          <a:xfrm>
            <a:off x="4355976" y="3734188"/>
            <a:ext cx="756082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Verbindungsstelle 23"/>
          <p:cNvSpPr/>
          <p:nvPr/>
        </p:nvSpPr>
        <p:spPr>
          <a:xfrm>
            <a:off x="4860033" y="4149080"/>
            <a:ext cx="720080" cy="7200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Verbindungsstelle 24"/>
          <p:cNvSpPr/>
          <p:nvPr/>
        </p:nvSpPr>
        <p:spPr>
          <a:xfrm>
            <a:off x="5335074" y="3721975"/>
            <a:ext cx="732509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356828" y="384783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 err="1" smtClean="0">
                <a:solidFill>
                  <a:schemeClr val="bg1"/>
                </a:solidFill>
              </a:rPr>
              <a:t>implementation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800" b="1" dirty="0" err="1" smtClean="0">
                <a:solidFill>
                  <a:schemeClr val="bg1"/>
                </a:solidFill>
              </a:rPr>
              <a:t>of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the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climate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800" b="1" dirty="0" err="1" smtClean="0">
                <a:solidFill>
                  <a:schemeClr val="bg1"/>
                </a:solidFill>
              </a:rPr>
              <a:t>protection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br>
              <a:rPr lang="de-DE" sz="800" b="1" dirty="0" smtClean="0">
                <a:solidFill>
                  <a:schemeClr val="bg1"/>
                </a:solidFill>
              </a:rPr>
            </a:br>
            <a:r>
              <a:rPr lang="de-DE" sz="800" b="1" dirty="0" err="1" smtClean="0">
                <a:solidFill>
                  <a:schemeClr val="bg1"/>
                </a:solidFill>
              </a:rPr>
              <a:t>concepts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21849" y="4339844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err="1" smtClean="0">
                <a:solidFill>
                  <a:schemeClr val="bg1"/>
                </a:solidFill>
              </a:rPr>
              <a:t>cooperation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with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smtClean="0">
                <a:solidFill>
                  <a:schemeClr val="bg1"/>
                </a:solidFill>
              </a:rPr>
              <a:t>relevant </a:t>
            </a:r>
            <a:r>
              <a:rPr lang="de-DE" sz="800" b="1" dirty="0" err="1" smtClean="0">
                <a:solidFill>
                  <a:schemeClr val="bg1"/>
                </a:solidFill>
              </a:rPr>
              <a:t>actors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61607" y="3851182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 err="1">
                <a:solidFill>
                  <a:schemeClr val="bg1"/>
                </a:solidFill>
              </a:rPr>
              <a:t>initiation</a:t>
            </a:r>
            <a:r>
              <a:rPr lang="de-DE" sz="800" b="1" dirty="0">
                <a:solidFill>
                  <a:schemeClr val="bg1"/>
                </a:solidFill>
              </a:rPr>
              <a:t> </a:t>
            </a:r>
            <a:r>
              <a:rPr lang="de-DE" sz="800" b="1" dirty="0" smtClean="0">
                <a:solidFill>
                  <a:schemeClr val="bg1"/>
                </a:solidFill>
              </a:rPr>
              <a:t/>
            </a:r>
            <a:br>
              <a:rPr lang="de-DE" sz="800" b="1" dirty="0" smtClean="0">
                <a:solidFill>
                  <a:schemeClr val="bg1"/>
                </a:solidFill>
              </a:rPr>
            </a:br>
            <a:r>
              <a:rPr lang="de-DE" sz="800" b="1" dirty="0" err="1" smtClean="0">
                <a:solidFill>
                  <a:schemeClr val="bg1"/>
                </a:solidFill>
              </a:rPr>
              <a:t>investing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800" b="1" dirty="0" err="1" smtClean="0">
                <a:solidFill>
                  <a:schemeClr val="bg1"/>
                </a:solidFill>
              </a:rPr>
              <a:t>measures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08692" y="4283052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acquisition and 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evaluation </a:t>
            </a:r>
            <a:r>
              <a:rPr lang="en-US" sz="800" b="1" dirty="0">
                <a:solidFill>
                  <a:schemeClr val="bg1"/>
                </a:solidFill>
              </a:rPr>
              <a:t>of 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relevant </a:t>
            </a:r>
            <a:r>
              <a:rPr lang="en-US" sz="800" b="1" dirty="0">
                <a:solidFill>
                  <a:schemeClr val="bg1"/>
                </a:solidFill>
              </a:rPr>
              <a:t>data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65831" y="38224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care of the 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municipal </a:t>
            </a:r>
            <a:r>
              <a:rPr lang="en-US" sz="800" b="1" dirty="0">
                <a:solidFill>
                  <a:schemeClr val="bg1"/>
                </a:solidFill>
              </a:rPr>
              <a:t>energy 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management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73529" y="4225426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increasing </a:t>
            </a:r>
            <a:r>
              <a:rPr lang="en-US" sz="800" b="1" dirty="0" smtClean="0">
                <a:solidFill>
                  <a:schemeClr val="bg1"/>
                </a:solidFill>
              </a:rPr>
              <a:t/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lang="en-US" sz="800" b="1" dirty="0" smtClean="0">
                <a:solidFill>
                  <a:schemeClr val="bg1"/>
                </a:solidFill>
              </a:rPr>
              <a:t>the use of </a:t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lang="en-US" sz="800" b="1" dirty="0" smtClean="0">
                <a:solidFill>
                  <a:schemeClr val="bg1"/>
                </a:solidFill>
              </a:rPr>
              <a:t>renewable </a:t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lang="en-US" sz="800" b="1" dirty="0" smtClean="0">
                <a:solidFill>
                  <a:schemeClr val="bg1"/>
                </a:solidFill>
              </a:rPr>
              <a:t>energies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01645" y="3974293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 err="1" smtClean="0">
                <a:solidFill>
                  <a:schemeClr val="bg1"/>
                </a:solidFill>
              </a:rPr>
              <a:t>public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relation</a:t>
            </a:r>
            <a:endParaRPr lang="de-DE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992888" cy="1470025"/>
          </a:xfrm>
        </p:spPr>
        <p:txBody>
          <a:bodyPr/>
          <a:lstStyle/>
          <a:p>
            <a:r>
              <a:rPr lang="de-DE" dirty="0" smtClean="0"/>
              <a:t>Actions </a:t>
            </a:r>
            <a:r>
              <a:rPr lang="de-DE" dirty="0" err="1" smtClean="0"/>
              <a:t>taken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Niestetal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772817"/>
            <a:ext cx="6400800" cy="403244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Setting an </a:t>
            </a:r>
            <a:r>
              <a:rPr lang="de-DE" sz="2400" dirty="0" err="1" smtClean="0">
                <a:solidFill>
                  <a:schemeClr val="tx1"/>
                </a:solidFill>
              </a:rPr>
              <a:t>change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agent</a:t>
            </a:r>
            <a:r>
              <a:rPr lang="de-DE" sz="2400" dirty="0" smtClean="0">
                <a:solidFill>
                  <a:schemeClr val="tx1"/>
                </a:solidFill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</a:rPr>
              <a:t>December</a:t>
            </a:r>
            <a:r>
              <a:rPr lang="de-DE" sz="2400" dirty="0" smtClean="0">
                <a:solidFill>
                  <a:schemeClr val="tx1"/>
                </a:solidFill>
              </a:rPr>
              <a:t> 2011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First time </a:t>
            </a:r>
            <a:r>
              <a:rPr lang="de-DE" sz="2400" dirty="0" err="1" smtClean="0">
                <a:solidFill>
                  <a:schemeClr val="tx1"/>
                </a:solidFill>
              </a:rPr>
              <a:t>samples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datas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public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properties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to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get</a:t>
            </a:r>
            <a:r>
              <a:rPr lang="de-DE" sz="2400" dirty="0" smtClean="0">
                <a:solidFill>
                  <a:schemeClr val="tx1"/>
                </a:solidFill>
              </a:rPr>
              <a:t> an </a:t>
            </a:r>
            <a:r>
              <a:rPr lang="de-DE" sz="2400" dirty="0" err="1" smtClean="0">
                <a:solidFill>
                  <a:schemeClr val="tx1"/>
                </a:solidFill>
              </a:rPr>
              <a:t>overview</a:t>
            </a:r>
            <a:r>
              <a:rPr lang="de-DE" sz="2400" dirty="0" smtClean="0">
                <a:solidFill>
                  <a:schemeClr val="tx1"/>
                </a:solidFill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</a:rPr>
              <a:t>order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to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receive</a:t>
            </a:r>
            <a:r>
              <a:rPr lang="de-DE" sz="2400" dirty="0" smtClean="0">
                <a:solidFill>
                  <a:schemeClr val="tx1"/>
                </a:solidFill>
              </a:rPr>
              <a:t> a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Insertion of a support program for climate protection: Building renovation and new construction as well as solar </a:t>
            </a:r>
            <a:r>
              <a:rPr lang="en-US" sz="2400" dirty="0" smtClean="0">
                <a:solidFill>
                  <a:schemeClr val="tx1"/>
                </a:solidFill>
              </a:rPr>
              <a:t>thermal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Supporting installation of 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Establishment of a civil-energy </a:t>
            </a:r>
            <a:r>
              <a:rPr lang="en-US" sz="2400" dirty="0" smtClean="0">
                <a:solidFill>
                  <a:schemeClr val="tx1"/>
                </a:solidFill>
              </a:rPr>
              <a:t>cooperative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Repurchase of the electricity and gas grid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Inserting</a:t>
            </a:r>
            <a:r>
              <a:rPr lang="de-DE" sz="2400" dirty="0">
                <a:solidFill>
                  <a:schemeClr val="tx1"/>
                </a:solidFill>
              </a:rPr>
              <a:t> a </a:t>
            </a:r>
            <a:r>
              <a:rPr lang="de-DE" sz="2400" dirty="0" err="1">
                <a:solidFill>
                  <a:schemeClr val="tx1"/>
                </a:solidFill>
              </a:rPr>
              <a:t>district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manager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energy-efficient</a:t>
            </a:r>
            <a:r>
              <a:rPr lang="de-DE" sz="2400" dirty="0">
                <a:solidFill>
                  <a:schemeClr val="tx1"/>
                </a:solidFill>
              </a:rPr>
              <a:t> urban </a:t>
            </a:r>
            <a:r>
              <a:rPr lang="de-DE" sz="2400" dirty="0" err="1" smtClean="0">
                <a:solidFill>
                  <a:schemeClr val="tx1"/>
                </a:solidFill>
              </a:rPr>
              <a:t>redevelopment</a:t>
            </a:r>
            <a:r>
              <a:rPr lang="de-DE" sz="2400" dirty="0" smtClean="0">
                <a:solidFill>
                  <a:schemeClr val="tx1"/>
                </a:solidFill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next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year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1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Public </a:t>
            </a:r>
            <a:r>
              <a:rPr lang="de-DE" dirty="0" err="1" smtClean="0"/>
              <a:t>properties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Delegation Slowenien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38389" y="1484785"/>
            <a:ext cx="3905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working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buildings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e.g. </a:t>
            </a:r>
            <a:r>
              <a:rPr lang="de-DE" dirty="0" err="1" smtClean="0"/>
              <a:t>renovated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Public </a:t>
            </a:r>
            <a:r>
              <a:rPr lang="de-DE" dirty="0" err="1" smtClean="0"/>
              <a:t>procurement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e.g. </a:t>
            </a:r>
            <a:r>
              <a:rPr lang="de-DE" dirty="0" err="1" smtClean="0"/>
              <a:t>vehicles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e.g. </a:t>
            </a:r>
            <a:r>
              <a:rPr lang="de-DE" dirty="0" err="1" smtClean="0"/>
              <a:t>green</a:t>
            </a:r>
            <a:r>
              <a:rPr lang="de-DE" dirty="0" smtClean="0"/>
              <a:t> IT</a:t>
            </a:r>
            <a:br>
              <a:rPr lang="de-DE" dirty="0" smtClean="0"/>
            </a:br>
            <a:r>
              <a:rPr lang="de-DE" dirty="0" smtClean="0"/>
              <a:t>e.g. </a:t>
            </a:r>
            <a:r>
              <a:rPr lang="de-DE" dirty="0" err="1" smtClean="0"/>
              <a:t>office</a:t>
            </a:r>
            <a:r>
              <a:rPr lang="de-DE" dirty="0" smtClean="0"/>
              <a:t> </a:t>
            </a:r>
            <a:r>
              <a:rPr lang="de-DE" dirty="0" err="1" smtClean="0"/>
              <a:t>supplies</a:t>
            </a:r>
            <a:endParaRPr lang="de-DE" dirty="0"/>
          </a:p>
        </p:txBody>
      </p:sp>
      <p:pic>
        <p:nvPicPr>
          <p:cNvPr id="1026" name="Picture 2" descr="C:\Users\arno.scheer\Documents\gemeindliche_Flächen\Energieauswe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3"/>
            <a:ext cx="3312368" cy="51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   Insertion </a:t>
            </a:r>
            <a:r>
              <a:rPr lang="en-US" dirty="0"/>
              <a:t>of a support program </a:t>
            </a:r>
            <a:r>
              <a:rPr lang="en-US" dirty="0" smtClean="0"/>
              <a:t>for climate protection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Delegation Slowenien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115616" y="2204865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Criterias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Energy</a:t>
            </a:r>
            <a:r>
              <a:rPr lang="de-DE" sz="2400" dirty="0" smtClean="0"/>
              <a:t> </a:t>
            </a:r>
            <a:r>
              <a:rPr lang="de-DE" sz="2400" dirty="0" err="1" smtClean="0"/>
              <a:t>efficiency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of renewable energy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Sustainable</a:t>
            </a:r>
            <a:r>
              <a:rPr lang="de-DE" sz="2400" dirty="0" smtClean="0"/>
              <a:t> </a:t>
            </a:r>
            <a:r>
              <a:rPr lang="de-DE" sz="2400" dirty="0" err="1"/>
              <a:t>building</a:t>
            </a:r>
            <a:r>
              <a:rPr lang="de-DE" sz="2400" dirty="0"/>
              <a:t> </a:t>
            </a:r>
            <a:r>
              <a:rPr lang="de-DE" sz="2400" dirty="0" err="1" smtClean="0"/>
              <a:t>materials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Technical </a:t>
            </a:r>
            <a:r>
              <a:rPr lang="de-DE" sz="2400" dirty="0" err="1" smtClean="0"/>
              <a:t>conditions</a:t>
            </a:r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5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Delegation Slowenien</a:t>
            </a:r>
            <a:endParaRPr lang="de-DE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72268"/>
              </p:ext>
            </p:extLst>
          </p:nvPr>
        </p:nvGraphicFramePr>
        <p:xfrm>
          <a:off x="1043717" y="2132856"/>
          <a:ext cx="5760641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047"/>
                <a:gridCol w="1651797"/>
                <a:gridCol w="1651797"/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dirty="0" err="1">
                          <a:effectLst/>
                        </a:rPr>
                        <a:t>year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effectLst/>
                        </a:rPr>
                        <a:t>budget (€)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dirty="0" err="1">
                          <a:effectLst/>
                        </a:rPr>
                        <a:t>accessed</a:t>
                      </a:r>
                      <a:r>
                        <a:rPr lang="de-DE" sz="2000" b="1" u="none" strike="noStrike" dirty="0">
                          <a:effectLst/>
                        </a:rPr>
                        <a:t> (€)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2012 (10 </a:t>
                      </a:r>
                      <a:r>
                        <a:rPr lang="de-DE" sz="2000" u="none" strike="noStrike" dirty="0" err="1">
                          <a:effectLst/>
                        </a:rPr>
                        <a:t>months</a:t>
                      </a:r>
                      <a:r>
                        <a:rPr lang="de-DE" sz="2000" u="none" strike="noStrike" dirty="0">
                          <a:effectLst/>
                        </a:rPr>
                        <a:t>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      215,000  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         83,000  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2013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      190,000  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      150,000  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2014 </a:t>
                      </a:r>
                      <a:r>
                        <a:rPr lang="de-DE" sz="2000" u="none" strike="noStrike" dirty="0" smtClean="0">
                          <a:effectLst/>
                        </a:rPr>
                        <a:t>(11 </a:t>
                      </a:r>
                      <a:r>
                        <a:rPr lang="de-DE" sz="2000" u="none" strike="noStrike" dirty="0" err="1">
                          <a:effectLst/>
                        </a:rPr>
                        <a:t>months</a:t>
                      </a:r>
                      <a:r>
                        <a:rPr lang="de-DE" sz="2000" u="none" strike="noStrike" dirty="0">
                          <a:effectLst/>
                        </a:rPr>
                        <a:t>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      170,000   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         </a:t>
                      </a:r>
                      <a:r>
                        <a:rPr lang="de-DE" sz="2000" u="none" strike="noStrike" dirty="0" smtClean="0">
                          <a:effectLst/>
                        </a:rPr>
                        <a:t>156,000  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2" y="560972"/>
            <a:ext cx="6624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/>
              <a:t>Results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funding</a:t>
            </a:r>
            <a:r>
              <a:rPr lang="de-DE" sz="4000" dirty="0" smtClean="0"/>
              <a:t> </a:t>
            </a:r>
            <a:r>
              <a:rPr lang="de-DE" sz="4000" dirty="0" err="1" smtClean="0"/>
              <a:t>program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7678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Insertion of a support program for climate </a:t>
            </a:r>
            <a:r>
              <a:rPr lang="en-US" sz="3600" dirty="0" smtClean="0"/>
              <a:t>protection results after </a:t>
            </a:r>
            <a:r>
              <a:rPr lang="en-US" sz="3600" dirty="0" smtClean="0"/>
              <a:t>2,75 </a:t>
            </a:r>
            <a:r>
              <a:rPr lang="en-US" sz="3600" dirty="0" smtClean="0"/>
              <a:t>years</a:t>
            </a:r>
            <a:endParaRPr lang="de-DE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Delegation Slowenien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55576" y="1556792"/>
            <a:ext cx="648072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Partial renovations in </a:t>
            </a:r>
            <a:r>
              <a:rPr lang="en-US" sz="2400" dirty="0" smtClean="0"/>
              <a:t>&gt; 8% </a:t>
            </a:r>
            <a:r>
              <a:rPr lang="en-US" sz="2400" dirty="0"/>
              <a:t>of the </a:t>
            </a:r>
            <a:r>
              <a:rPr lang="en-US" sz="2400" dirty="0" smtClean="0"/>
              <a:t>buildings (3%/year) = 234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Funding of 32 new efficient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approximately </a:t>
            </a:r>
            <a:r>
              <a:rPr lang="en-US" sz="2400" dirty="0" smtClean="0"/>
              <a:t>360,000 </a:t>
            </a:r>
            <a:r>
              <a:rPr lang="en-US" sz="2400" dirty="0"/>
              <a:t>euros in grants use of the </a:t>
            </a:r>
            <a:r>
              <a:rPr lang="en-US" sz="2400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Costs app. 460 € / t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saving </a:t>
            </a:r>
            <a:r>
              <a:rPr lang="en-US" sz="2400" dirty="0" smtClean="0"/>
              <a:t> </a:t>
            </a:r>
            <a:r>
              <a:rPr lang="en-US" sz="1400" dirty="0" smtClean="0"/>
              <a:t>(for 20 years = 23 </a:t>
            </a:r>
            <a:r>
              <a:rPr lang="en-US" sz="1400" dirty="0"/>
              <a:t>€ / t CO</a:t>
            </a:r>
            <a:r>
              <a:rPr lang="en-US" sz="1400" baseline="-25000" dirty="0"/>
              <a:t>2</a:t>
            </a:r>
            <a:r>
              <a:rPr lang="en-US" sz="1400" dirty="0"/>
              <a:t> saving </a:t>
            </a:r>
            <a:r>
              <a:rPr lang="en-US" sz="1400" dirty="0" smtClean="0"/>
              <a:t>per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regional value about 2 </a:t>
            </a:r>
            <a:r>
              <a:rPr lang="en-US" sz="2400" dirty="0" smtClean="0"/>
              <a:t>times by getting several taxes for 1-3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approximately </a:t>
            </a:r>
            <a:r>
              <a:rPr lang="en-US" sz="2400" dirty="0" smtClean="0"/>
              <a:t>4.1 </a:t>
            </a:r>
            <a:r>
              <a:rPr lang="en-US" sz="2400" dirty="0"/>
              <a:t>million Euros investment of the residents (ratio </a:t>
            </a:r>
            <a:r>
              <a:rPr lang="en-US" sz="2400" dirty="0" smtClean="0"/>
              <a:t>1:11)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5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11752" cy="1143000"/>
          </a:xfrm>
        </p:spPr>
        <p:txBody>
          <a:bodyPr/>
          <a:lstStyle/>
          <a:p>
            <a:pPr marL="342900" indent="-342900"/>
            <a:r>
              <a:rPr lang="en-US" dirty="0" smtClean="0"/>
              <a:t>  Establishment </a:t>
            </a:r>
            <a:r>
              <a:rPr lang="en-US" dirty="0"/>
              <a:t>of a civil-energy cooperative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Delegation Slowenien</a:t>
            </a:r>
            <a:endParaRPr lang="de-DE" dirty="0" smtClean="0"/>
          </a:p>
        </p:txBody>
      </p:sp>
      <p:pic>
        <p:nvPicPr>
          <p:cNvPr id="5" name="Picture 2" descr="C:\Users\arno.scheer\Pictures\KSI201209BEN\IMG_1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637512"/>
            <a:ext cx="5740463" cy="43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7717" y="1772817"/>
            <a:ext cx="307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Coordinating</a:t>
            </a:r>
            <a:r>
              <a:rPr lang="de-DE" b="1" dirty="0" smtClean="0"/>
              <a:t> 3 </a:t>
            </a:r>
            <a:r>
              <a:rPr lang="de-DE" b="1" dirty="0" err="1" smtClean="0"/>
              <a:t>working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err="1" smtClean="0"/>
              <a:t>groups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8/2012 </a:t>
            </a:r>
            <a:r>
              <a:rPr lang="de-DE" b="1" dirty="0" err="1" smtClean="0"/>
              <a:t>to</a:t>
            </a:r>
            <a:r>
              <a:rPr lang="de-DE" b="1" dirty="0" smtClean="0"/>
              <a:t> 3/2013</a:t>
            </a:r>
          </a:p>
          <a:p>
            <a:r>
              <a:rPr lang="de-DE" b="1" dirty="0" smtClean="0"/>
              <a:t>Establishment in 5/2013</a:t>
            </a:r>
          </a:p>
        </p:txBody>
      </p:sp>
    </p:spTree>
    <p:extLst>
      <p:ext uri="{BB962C8B-B14F-4D97-AF65-F5344CB8AC3E}">
        <p14:creationId xmlns:p14="http://schemas.microsoft.com/office/powerpoint/2010/main" val="39795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1026" name="Picture 2" descr="IMG_92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2621260" cy="17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82706"/>
            <a:ext cx="4716016" cy="35370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219822" cy="42930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pv-plants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mayors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8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1841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citizen need a </a:t>
            </a:r>
            <a:r>
              <a:rPr lang="en-US" sz="1600" dirty="0" smtClean="0"/>
              <a:t>face, a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know </a:t>
            </a:r>
            <a:r>
              <a:rPr lang="en-US" sz="1600" dirty="0" smtClean="0"/>
              <a:t>just a little bit </a:t>
            </a:r>
            <a:r>
              <a:rPr lang="en-US" sz="1600" dirty="0"/>
              <a:t>on the subject, are unable to </a:t>
            </a:r>
            <a:r>
              <a:rPr lang="en-US" sz="1600" dirty="0" smtClean="0"/>
              <a:t>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need someone who guides them and take them by the </a:t>
            </a:r>
            <a:r>
              <a:rPr lang="en-US" sz="1600" dirty="0" smtClean="0"/>
              <a:t>hand in the literal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hey guide </a:t>
            </a:r>
            <a:r>
              <a:rPr lang="en-US" sz="1600" dirty="0"/>
              <a:t>them through the </a:t>
            </a:r>
            <a:r>
              <a:rPr lang="en-US" sz="1600" dirty="0" smtClean="0"/>
              <a:t>different steps, one after the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this they will be </a:t>
            </a:r>
            <a:r>
              <a:rPr lang="en-US" sz="1600" dirty="0" smtClean="0"/>
              <a:t>loved </a:t>
            </a:r>
            <a:r>
              <a:rPr lang="en-US" sz="1600" dirty="0"/>
              <a:t>and there is a very good word-of-mouth - propaganda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need someone </a:t>
            </a:r>
            <a:r>
              <a:rPr lang="en-US" sz="1600" dirty="0" smtClean="0"/>
              <a:t>to interconnect possible actors, just to get in action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Conclusion:</a:t>
            </a:r>
            <a:br>
              <a:rPr lang="en-US" sz="1600" dirty="0"/>
            </a:br>
            <a:r>
              <a:rPr lang="en-US" sz="1600" dirty="0"/>
              <a:t>the change agent must </a:t>
            </a:r>
            <a:r>
              <a:rPr lang="en-US" sz="1600" dirty="0" smtClean="0"/>
              <a:t>be loyalty</a:t>
            </a:r>
            <a:r>
              <a:rPr lang="en-US" sz="1600" dirty="0"/>
              <a:t>, integrity, </a:t>
            </a:r>
            <a:r>
              <a:rPr lang="en-US" sz="1600" dirty="0" smtClean="0"/>
              <a:t>reliable and </a:t>
            </a:r>
            <a:r>
              <a:rPr lang="en-US" sz="1600" dirty="0"/>
              <a:t>independent of commercial interests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089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Arno Scheer</a:t>
            </a:r>
            <a:br>
              <a:rPr lang="de-DE" dirty="0" smtClean="0"/>
            </a:br>
            <a:r>
              <a:rPr lang="de-DE" sz="2700" b="0" dirty="0" smtClean="0"/>
              <a:t>Change </a:t>
            </a:r>
            <a:r>
              <a:rPr lang="de-DE" sz="2700" b="0" dirty="0" err="1" smtClean="0"/>
              <a:t>agent</a:t>
            </a:r>
            <a:r>
              <a:rPr lang="de-DE" sz="2700" b="0" dirty="0" smtClean="0"/>
              <a:t>, COMMUNITY OF Niestetal</a:t>
            </a:r>
            <a:endParaRPr lang="de-DE" sz="2700" b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6D5A-FE71-4DC0-9400-FCE87CF51593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Final Transnational Conference</a:t>
            </a:r>
            <a:br>
              <a:rPr lang="de-DE" dirty="0"/>
            </a:br>
            <a:r>
              <a:rPr lang="de-DE" dirty="0"/>
              <a:t>Wroclaw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1505712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1746" y="980728"/>
            <a:ext cx="705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/>
              <a:t>Thanks</a:t>
            </a:r>
            <a:r>
              <a:rPr lang="de-DE" sz="3200" b="1" dirty="0" smtClean="0"/>
              <a:t> a </a:t>
            </a:r>
            <a:r>
              <a:rPr lang="de-DE" sz="3200" b="1" dirty="0" err="1" smtClean="0"/>
              <a:t>lot</a:t>
            </a:r>
            <a:r>
              <a:rPr lang="de-DE" sz="3200" b="1" dirty="0"/>
              <a:t> </a:t>
            </a:r>
            <a:r>
              <a:rPr lang="de-DE" sz="3200" b="1" dirty="0" err="1" smtClean="0"/>
              <a:t>for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your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attention</a:t>
            </a:r>
            <a:r>
              <a:rPr lang="de-DE" sz="3200" b="1" dirty="0" smtClean="0"/>
              <a:t>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37190" y="4184171"/>
            <a:ext cx="7267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92D050"/>
                </a:solidFill>
              </a:rPr>
              <a:t>www.klimaschutz-niestetal.de</a:t>
            </a:r>
            <a:endParaRPr lang="de-DE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ageplan-Niestetal-Deutsc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7" y="0"/>
            <a:ext cx="4572081" cy="62373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3008313" cy="1162050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0" dirty="0" smtClean="0">
                <a:effectLst/>
              </a:rPr>
              <a:t>Community </a:t>
            </a:r>
            <a:r>
              <a:rPr lang="de-DE" sz="3200" b="0" dirty="0" err="1" smtClean="0">
                <a:effectLst/>
              </a:rPr>
              <a:t>of</a:t>
            </a:r>
            <a:r>
              <a:rPr lang="de-DE" sz="3200" b="0" dirty="0" smtClean="0">
                <a:effectLst/>
              </a:rPr>
              <a:t> Niestetal</a:t>
            </a:r>
            <a:endParaRPr lang="de-DE" sz="3200" b="0" dirty="0">
              <a:effectLst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>
          <a:xfrm>
            <a:off x="385192" y="2060849"/>
            <a:ext cx="3610744" cy="1129804"/>
          </a:xfrm>
        </p:spPr>
        <p:txBody>
          <a:bodyPr>
            <a:normAutofit/>
          </a:bodyPr>
          <a:lstStyle/>
          <a:p>
            <a:pPr marL="303213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de-DE" sz="1800" dirty="0" err="1" smtClean="0"/>
              <a:t>About</a:t>
            </a:r>
            <a:r>
              <a:rPr lang="de-DE" sz="1800" dirty="0" smtClean="0"/>
              <a:t> 10.600 </a:t>
            </a:r>
            <a:r>
              <a:rPr lang="de-DE" sz="1800" dirty="0" err="1" smtClean="0"/>
              <a:t>inhabitants</a:t>
            </a:r>
            <a:endParaRPr lang="de-DE" sz="1800" dirty="0" smtClean="0"/>
          </a:p>
          <a:p>
            <a:pPr marL="303213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de-DE" sz="1800" dirty="0"/>
              <a:t>Area: 2,215 </a:t>
            </a:r>
            <a:r>
              <a:rPr lang="de-DE" sz="1800" dirty="0" err="1" smtClean="0"/>
              <a:t>acres</a:t>
            </a:r>
            <a:endParaRPr lang="de-DE" sz="1800" dirty="0" smtClean="0"/>
          </a:p>
          <a:p>
            <a:pPr marL="303213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de-DE" sz="1800" dirty="0" smtClean="0"/>
              <a:t>2  </a:t>
            </a:r>
            <a:r>
              <a:rPr lang="de-DE" sz="1800" dirty="0" err="1" smtClean="0"/>
              <a:t>districts</a:t>
            </a:r>
            <a:endParaRPr lang="de-DE" sz="1800" dirty="0" smtClean="0"/>
          </a:p>
          <a:p>
            <a:pPr marL="303213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de-DE" sz="1800" dirty="0" smtClean="0"/>
          </a:p>
          <a:p>
            <a:pPr marL="303213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de-DE" sz="1800" dirty="0" smtClean="0"/>
          </a:p>
          <a:p>
            <a:pPr marL="17463" lvl="0">
              <a:spcBef>
                <a:spcPct val="0"/>
              </a:spcBef>
              <a:defRPr/>
            </a:pPr>
            <a:endParaRPr lang="de-DE" sz="1800" dirty="0" smtClean="0"/>
          </a:p>
          <a:p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881D-5B8A-4F31-ACBC-E4D655B97EC4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Final Transnational Conference</a:t>
            </a:r>
            <a:br>
              <a:rPr lang="de-DE" dirty="0"/>
            </a:br>
            <a:r>
              <a:rPr lang="de-DE" dirty="0"/>
              <a:t>Wroclaw</a:t>
            </a:r>
          </a:p>
          <a:p>
            <a:endParaRPr lang="de-DE" dirty="0"/>
          </a:p>
        </p:txBody>
      </p:sp>
      <p:sp>
        <p:nvSpPr>
          <p:cNvPr id="10" name="Textplatzhalter 8"/>
          <p:cNvSpPr txBox="1">
            <a:spLocks/>
          </p:cNvSpPr>
          <p:nvPr/>
        </p:nvSpPr>
        <p:spPr>
          <a:xfrm>
            <a:off x="-3708920" y="6957392"/>
            <a:ext cx="504056" cy="70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408002"/>
              </p:ext>
            </p:extLst>
          </p:nvPr>
        </p:nvGraphicFramePr>
        <p:xfrm>
          <a:off x="323528" y="1772816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914400"/>
          </a:xfrm>
        </p:spPr>
        <p:txBody>
          <a:bodyPr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400" b="1" dirty="0" err="1" smtClean="0">
                <a:effectLst/>
              </a:rPr>
              <a:t>Results</a:t>
            </a:r>
            <a:r>
              <a:rPr lang="de-DE" sz="2400" b="1" dirty="0" smtClean="0">
                <a:effectLst/>
              </a:rPr>
              <a:t> </a:t>
            </a:r>
            <a:r>
              <a:rPr lang="de-DE" sz="2400" b="1" dirty="0" err="1" smtClean="0">
                <a:effectLst/>
              </a:rPr>
              <a:t>of</a:t>
            </a:r>
            <a:r>
              <a:rPr lang="de-DE" sz="2400" b="1" dirty="0" smtClean="0">
                <a:effectLst/>
              </a:rPr>
              <a:t> </a:t>
            </a:r>
            <a:r>
              <a:rPr lang="de-DE" sz="2400" b="1" dirty="0" err="1" smtClean="0">
                <a:effectLst/>
              </a:rPr>
              <a:t>the</a:t>
            </a:r>
            <a:r>
              <a:rPr lang="de-DE" sz="2400" b="1" dirty="0" smtClean="0">
                <a:effectLst/>
              </a:rPr>
              <a:t> </a:t>
            </a:r>
            <a:r>
              <a:rPr lang="de-DE" sz="2400" b="1" dirty="0" err="1" smtClean="0">
                <a:effectLst/>
              </a:rPr>
              <a:t>Climate</a:t>
            </a:r>
            <a:r>
              <a:rPr lang="de-DE" sz="2400" b="1" dirty="0" smtClean="0">
                <a:effectLst/>
              </a:rPr>
              <a:t> </a:t>
            </a:r>
            <a:r>
              <a:rPr lang="de-DE" sz="2400" b="1" dirty="0" err="1" smtClean="0">
                <a:effectLst/>
              </a:rPr>
              <a:t>Protection</a:t>
            </a:r>
            <a:r>
              <a:rPr lang="de-DE" sz="2400" b="1" dirty="0" smtClean="0">
                <a:effectLst/>
              </a:rPr>
              <a:t> </a:t>
            </a:r>
            <a:r>
              <a:rPr lang="de-DE" sz="2400" b="1" dirty="0" err="1" smtClean="0">
                <a:effectLst/>
              </a:rPr>
              <a:t>Concept</a:t>
            </a:r>
            <a:r>
              <a:rPr lang="de-DE" sz="2400" b="1" dirty="0" smtClean="0">
                <a:effectLst/>
              </a:rPr>
              <a:t> 2009</a:t>
            </a:r>
            <a:br>
              <a:rPr lang="de-DE" sz="2400" b="1" dirty="0" smtClean="0">
                <a:effectLst/>
              </a:rPr>
            </a:br>
            <a:r>
              <a:rPr lang="de-DE" sz="2400" dirty="0" smtClean="0">
                <a:effectLst/>
              </a:rPr>
              <a:t>Annual </a:t>
            </a:r>
            <a:r>
              <a:rPr lang="de-DE" sz="2400" dirty="0" err="1" smtClean="0">
                <a:effectLst/>
              </a:rPr>
              <a:t>energy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demand</a:t>
            </a:r>
            <a:r>
              <a:rPr lang="de-DE" sz="2400" dirty="0" smtClean="0">
                <a:effectLst/>
              </a:rPr>
              <a:t> in </a:t>
            </a:r>
            <a:r>
              <a:rPr lang="de-DE" sz="2400" dirty="0" err="1" smtClean="0">
                <a:effectLst/>
              </a:rPr>
              <a:t>the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community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Niestetal</a:t>
            </a:r>
            <a:r>
              <a:rPr lang="de-DE" sz="2400" dirty="0" smtClean="0">
                <a:effectLst/>
              </a:rPr>
              <a:t>: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3600" b="1" dirty="0" smtClean="0">
                <a:effectLst/>
              </a:rPr>
              <a:t>412 Gigawatt/h</a:t>
            </a:r>
            <a:endParaRPr lang="de-DE" sz="3600" b="1" dirty="0">
              <a:effectLst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65D-25B9-4B9C-AF31-D8BC5B9E5D0B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31840" y="6381329"/>
            <a:ext cx="2895600" cy="365125"/>
          </a:xfrm>
        </p:spPr>
        <p:txBody>
          <a:bodyPr/>
          <a:lstStyle/>
          <a:p>
            <a:r>
              <a:rPr lang="de-DE" dirty="0"/>
              <a:t>Final Transnational Conference</a:t>
            </a:r>
            <a:br>
              <a:rPr lang="de-DE" dirty="0"/>
            </a:br>
            <a:r>
              <a:rPr lang="de-DE" dirty="0"/>
              <a:t>Wroclaw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9144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2400" dirty="0"/>
              <a:t>Derived destinations from the Climate Action Plan</a:t>
            </a:r>
            <a:endParaRPr lang="de-DE" sz="2400" b="0" dirty="0"/>
          </a:p>
        </p:txBody>
      </p:sp>
      <p:pic>
        <p:nvPicPr>
          <p:cNvPr id="8" name="Inhaltsplatzhalter 7" descr="Fotos Erneuerbare Energien K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47800" y="4941169"/>
            <a:ext cx="9990189" cy="1950915"/>
          </a:xfrm>
        </p:spPr>
      </p:pic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642937" y="1124744"/>
            <a:ext cx="7867651" cy="3512418"/>
          </a:xfrm>
        </p:spPr>
        <p:txBody>
          <a:bodyPr>
            <a:normAutofit/>
          </a:bodyPr>
          <a:lstStyle/>
          <a:p>
            <a:pPr marL="303213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de-DE" sz="2400" dirty="0" err="1"/>
              <a:t>Sustainable</a:t>
            </a:r>
            <a:r>
              <a:rPr lang="de-DE" sz="2400" dirty="0"/>
              <a:t> </a:t>
            </a:r>
            <a:r>
              <a:rPr lang="de-DE" sz="2400" dirty="0" err="1"/>
              <a:t>contribution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climate</a:t>
            </a:r>
            <a:r>
              <a:rPr lang="de-DE" sz="2400" dirty="0"/>
              <a:t> </a:t>
            </a:r>
            <a:r>
              <a:rPr lang="de-DE" sz="2400" dirty="0" err="1"/>
              <a:t>protection</a:t>
            </a:r>
            <a:endParaRPr lang="de-DE" sz="2400" dirty="0" smtClean="0"/>
          </a:p>
          <a:p>
            <a:pPr marL="303213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de-DE" sz="2400" dirty="0" err="1"/>
              <a:t>Possible</a:t>
            </a:r>
            <a:r>
              <a:rPr lang="de-DE" sz="2400" dirty="0"/>
              <a:t> </a:t>
            </a:r>
            <a:r>
              <a:rPr lang="de-DE" sz="2400" dirty="0" err="1"/>
              <a:t>influence</a:t>
            </a:r>
            <a:r>
              <a:rPr lang="de-DE" sz="2400" dirty="0"/>
              <a:t> on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r>
              <a:rPr lang="de-DE" sz="2400" dirty="0" err="1" smtClean="0"/>
              <a:t>prices</a:t>
            </a:r>
            <a:endParaRPr lang="de-DE" sz="2400" dirty="0" smtClean="0"/>
          </a:p>
          <a:p>
            <a:pPr marL="303213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Independence </a:t>
            </a:r>
            <a:r>
              <a:rPr lang="en-US" sz="2400" dirty="0"/>
              <a:t>from fossil fuels and nuclear power</a:t>
            </a:r>
            <a:endParaRPr lang="de-DE" sz="2400" dirty="0" smtClean="0"/>
          </a:p>
        </p:txBody>
      </p:sp>
      <p:sp>
        <p:nvSpPr>
          <p:cNvPr id="3" name="Rechteck 2"/>
          <p:cNvSpPr/>
          <p:nvPr/>
        </p:nvSpPr>
        <p:spPr>
          <a:xfrm>
            <a:off x="755576" y="3429000"/>
            <a:ext cx="7632848" cy="12961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prstClr val="white"/>
                </a:solidFill>
              </a:rPr>
              <a:t>Overall </a:t>
            </a:r>
            <a:r>
              <a:rPr lang="de-DE" sz="4400" dirty="0" err="1" smtClean="0">
                <a:solidFill>
                  <a:prstClr val="white"/>
                </a:solidFill>
              </a:rPr>
              <a:t>objective</a:t>
            </a:r>
            <a:r>
              <a:rPr lang="de-DE" sz="4400" dirty="0" smtClean="0">
                <a:solidFill>
                  <a:prstClr val="white"/>
                </a:solidFill>
              </a:rPr>
              <a:t>: </a:t>
            </a:r>
            <a:br>
              <a:rPr lang="de-DE" sz="4400" dirty="0" smtClean="0">
                <a:solidFill>
                  <a:prstClr val="white"/>
                </a:solidFill>
              </a:rPr>
            </a:br>
            <a:r>
              <a:rPr lang="de-DE" sz="4400" dirty="0" smtClean="0">
                <a:solidFill>
                  <a:prstClr val="white"/>
                </a:solidFill>
              </a:rPr>
              <a:t>CO</a:t>
            </a:r>
            <a:r>
              <a:rPr lang="de-DE" sz="2800" dirty="0" smtClean="0">
                <a:solidFill>
                  <a:prstClr val="white"/>
                </a:solidFill>
              </a:rPr>
              <a:t>2</a:t>
            </a:r>
            <a:r>
              <a:rPr lang="de-DE" sz="4400" dirty="0" smtClean="0">
                <a:solidFill>
                  <a:prstClr val="white"/>
                </a:solidFill>
              </a:rPr>
              <a:t>-neutral </a:t>
            </a:r>
            <a:r>
              <a:rPr lang="de-DE" sz="4400" dirty="0" err="1" smtClean="0">
                <a:solidFill>
                  <a:prstClr val="white"/>
                </a:solidFill>
              </a:rPr>
              <a:t>until</a:t>
            </a:r>
            <a:r>
              <a:rPr lang="de-DE" sz="4400" dirty="0" smtClean="0">
                <a:solidFill>
                  <a:prstClr val="white"/>
                </a:solidFill>
              </a:rPr>
              <a:t> 2035</a:t>
            </a:r>
            <a:endParaRPr lang="de-DE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4" name="Picture 2" descr="C:\Users\arno.scheer\Documents\KSM\Öffentlichkeitsarbeit\Vortrag_2014\NKI_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260648"/>
            <a:ext cx="8316913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355976" y="566124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</a:t>
            </a:r>
          </a:p>
        </p:txBody>
      </p:sp>
      <p:sp>
        <p:nvSpPr>
          <p:cNvPr id="6" name="Rechteckige Legende 5"/>
          <p:cNvSpPr/>
          <p:nvPr/>
        </p:nvSpPr>
        <p:spPr>
          <a:xfrm>
            <a:off x="4520792" y="1268761"/>
            <a:ext cx="2715505" cy="85242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</a:rPr>
              <a:t>National </a:t>
            </a:r>
            <a:r>
              <a:rPr lang="de-DE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</a:rPr>
              <a:t>Climate</a:t>
            </a:r>
            <a:r>
              <a:rPr lang="de-DE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</a:rPr>
              <a:t> Initiative</a:t>
            </a:r>
            <a:endParaRPr lang="de-DE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854-3055-47B4-916D-39605F62BBAC}" type="datetime1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" y="279292"/>
            <a:ext cx="7944959" cy="6001588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1799036" y="847745"/>
            <a:ext cx="1188788" cy="354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883616" y="86675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</a:rPr>
              <a:t>activities</a:t>
            </a:r>
            <a:r>
              <a:rPr lang="de-DE" sz="1400" b="1" dirty="0" smtClean="0">
                <a:solidFill>
                  <a:srgbClr val="C00000"/>
                </a:solidFill>
              </a:rPr>
              <a:t> …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328817" y="2057089"/>
            <a:ext cx="1387199" cy="422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462233" y="2130303"/>
            <a:ext cx="1062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 </a:t>
            </a:r>
            <a:r>
              <a:rPr lang="de-DE" sz="1200" b="1" dirty="0" err="1" smtClean="0">
                <a:solidFill>
                  <a:srgbClr val="C00000"/>
                </a:solidFill>
              </a:rPr>
              <a:t>networking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07940" y="2059570"/>
            <a:ext cx="1515608" cy="419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732893" y="2017600"/>
            <a:ext cx="174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 </a:t>
            </a:r>
            <a:r>
              <a:rPr lang="de-DE" sz="1200" b="1" dirty="0" err="1" smtClean="0">
                <a:solidFill>
                  <a:srgbClr val="C00000"/>
                </a:solidFill>
              </a:rPr>
              <a:t>anchoring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of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climate</a:t>
            </a:r>
            <a:r>
              <a:rPr lang="de-DE" sz="1200" b="1" dirty="0" smtClean="0">
                <a:solidFill>
                  <a:srgbClr val="C00000"/>
                </a:solidFill>
              </a:rPr>
              <a:t/>
            </a:r>
            <a:br>
              <a:rPr lang="de-DE" sz="1200" b="1" dirty="0" smtClean="0">
                <a:solidFill>
                  <a:srgbClr val="C00000"/>
                </a:solidFill>
              </a:rPr>
            </a:br>
            <a:r>
              <a:rPr lang="de-DE" sz="1200" b="1" dirty="0" smtClean="0">
                <a:solidFill>
                  <a:srgbClr val="C00000"/>
                </a:solidFill>
              </a:rPr>
              <a:t>    </a:t>
            </a:r>
            <a:r>
              <a:rPr lang="de-DE" sz="1200" b="1" dirty="0" err="1" smtClean="0">
                <a:solidFill>
                  <a:srgbClr val="C00000"/>
                </a:solidFill>
              </a:rPr>
              <a:t>change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locally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6" name="Flussdiagramm: Verbindungsstelle 25"/>
          <p:cNvSpPr/>
          <p:nvPr/>
        </p:nvSpPr>
        <p:spPr>
          <a:xfrm>
            <a:off x="4214754" y="2583822"/>
            <a:ext cx="1289606" cy="126647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160924" y="2807981"/>
            <a:ext cx="1294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</a:rPr>
              <a:t>National </a:t>
            </a:r>
            <a:r>
              <a:rPr lang="de-DE" sz="1400" dirty="0" err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</a:rPr>
              <a:t>Climate</a:t>
            </a:r>
            <a:r>
              <a:rPr lang="de-DE" sz="14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</a:rPr>
              <a:t> Initiative</a:t>
            </a:r>
          </a:p>
        </p:txBody>
      </p:sp>
      <p:sp>
        <p:nvSpPr>
          <p:cNvPr id="27" name="Rechteck 26"/>
          <p:cNvSpPr/>
          <p:nvPr/>
        </p:nvSpPr>
        <p:spPr>
          <a:xfrm>
            <a:off x="1799036" y="2059570"/>
            <a:ext cx="1332804" cy="390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060855" y="2017599"/>
            <a:ext cx="91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rgbClr val="C00000"/>
                </a:solidFill>
              </a:rPr>
              <a:t>strenghten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br>
              <a:rPr lang="de-DE" sz="1200" b="1" dirty="0" smtClean="0">
                <a:solidFill>
                  <a:srgbClr val="C00000"/>
                </a:solidFill>
              </a:rPr>
            </a:br>
            <a:r>
              <a:rPr lang="de-DE" sz="1200" b="1" dirty="0" err="1" smtClean="0">
                <a:solidFill>
                  <a:srgbClr val="C00000"/>
                </a:solidFill>
              </a:rPr>
              <a:t>awareness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700425" y="847745"/>
            <a:ext cx="864096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788223" y="84557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rgbClr val="002060"/>
                </a:solidFill>
              </a:rPr>
              <a:t>the</a:t>
            </a:r>
            <a:r>
              <a:rPr lang="de-DE" sz="1400" b="1" dirty="0" smtClean="0">
                <a:solidFill>
                  <a:srgbClr val="002060"/>
                </a:solidFill>
              </a:rPr>
              <a:t> </a:t>
            </a:r>
            <a:r>
              <a:rPr lang="de-DE" sz="1400" b="1" dirty="0" err="1" smtClean="0">
                <a:solidFill>
                  <a:srgbClr val="002060"/>
                </a:solidFill>
              </a:rPr>
              <a:t>aim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700425" y="2017599"/>
            <a:ext cx="895911" cy="389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30" name="Textfeld 29"/>
          <p:cNvSpPr txBox="1"/>
          <p:nvPr/>
        </p:nvSpPr>
        <p:spPr>
          <a:xfrm>
            <a:off x="6671839" y="1967286"/>
            <a:ext cx="95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rgbClr val="CC0000"/>
                </a:solidFill>
              </a:rPr>
              <a:t>less</a:t>
            </a:r>
            <a:r>
              <a:rPr lang="de-DE" sz="1200" b="1" dirty="0" smtClean="0">
                <a:solidFill>
                  <a:srgbClr val="CC0000"/>
                </a:solidFill>
              </a:rPr>
              <a:t> </a:t>
            </a:r>
            <a:r>
              <a:rPr lang="de-DE" sz="1200" b="1" dirty="0" err="1" smtClean="0">
                <a:solidFill>
                  <a:srgbClr val="CC0000"/>
                </a:solidFill>
              </a:rPr>
              <a:t>green</a:t>
            </a:r>
            <a:r>
              <a:rPr lang="de-DE" sz="1200" b="1" dirty="0" smtClean="0">
                <a:solidFill>
                  <a:srgbClr val="CC0000"/>
                </a:solidFill>
              </a:rPr>
              <a:t>-</a:t>
            </a:r>
            <a:br>
              <a:rPr lang="de-DE" sz="1200" b="1" dirty="0" smtClean="0">
                <a:solidFill>
                  <a:srgbClr val="CC0000"/>
                </a:solidFill>
              </a:rPr>
            </a:br>
            <a:r>
              <a:rPr lang="de-DE" sz="1200" b="1" dirty="0" err="1" smtClean="0">
                <a:solidFill>
                  <a:srgbClr val="CC0000"/>
                </a:solidFill>
              </a:rPr>
              <a:t>house</a:t>
            </a:r>
            <a:r>
              <a:rPr lang="de-DE" sz="1200" b="1" dirty="0" smtClean="0">
                <a:solidFill>
                  <a:srgbClr val="CC0000"/>
                </a:solidFill>
              </a:rPr>
              <a:t> </a:t>
            </a:r>
            <a:r>
              <a:rPr lang="de-DE" sz="1200" b="1" dirty="0" err="1" smtClean="0">
                <a:solidFill>
                  <a:srgbClr val="CC0000"/>
                </a:solidFill>
              </a:rPr>
              <a:t>gases</a:t>
            </a:r>
            <a:endParaRPr lang="de-DE" sz="1200" b="1" dirty="0">
              <a:solidFill>
                <a:srgbClr val="CC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987824" y="3933056"/>
            <a:ext cx="768766" cy="16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987824" y="3875241"/>
            <a:ext cx="759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chemeClr val="accent3">
                    <a:lumMod val="75000"/>
                  </a:schemeClr>
                </a:solidFill>
              </a:rPr>
              <a:t>investing</a:t>
            </a: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427984" y="3933056"/>
            <a:ext cx="720080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349666" y="3866564"/>
            <a:ext cx="876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rgbClr val="002060"/>
                </a:solidFill>
              </a:rPr>
              <a:t>motivating</a:t>
            </a:r>
            <a:endParaRPr lang="de-DE" sz="1200" b="1" dirty="0">
              <a:solidFill>
                <a:srgbClr val="00206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609974" y="3933056"/>
            <a:ext cx="928361" cy="16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651185" y="3866563"/>
            <a:ext cx="845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rgbClr val="C00000"/>
                </a:solidFill>
              </a:rPr>
              <a:t>consulting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835696" y="4807984"/>
            <a:ext cx="629742" cy="278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259632" y="4739794"/>
            <a:ext cx="1298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50" b="1" dirty="0" err="1" smtClean="0">
                <a:solidFill>
                  <a:srgbClr val="349703"/>
                </a:solidFill>
              </a:rPr>
              <a:t>disbursed</a:t>
            </a:r>
            <a:r>
              <a:rPr lang="de-DE" sz="1050" b="1" dirty="0" smtClean="0">
                <a:solidFill>
                  <a:srgbClr val="349703"/>
                </a:solidFill>
              </a:rPr>
              <a:t> </a:t>
            </a:r>
            <a:br>
              <a:rPr lang="de-DE" sz="1050" b="1" dirty="0" smtClean="0">
                <a:solidFill>
                  <a:srgbClr val="349703"/>
                </a:solidFill>
              </a:rPr>
            </a:br>
            <a:r>
              <a:rPr lang="de-DE" sz="1050" b="1" dirty="0" err="1" smtClean="0">
                <a:solidFill>
                  <a:srgbClr val="349703"/>
                </a:solidFill>
              </a:rPr>
              <a:t>support</a:t>
            </a:r>
            <a:endParaRPr lang="de-DE" sz="1050" b="1" dirty="0">
              <a:solidFill>
                <a:srgbClr val="349703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285426" y="4807024"/>
            <a:ext cx="1006654" cy="206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199785" y="4739794"/>
            <a:ext cx="1176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rgbClr val="002060"/>
                </a:solidFill>
              </a:rPr>
              <a:t>target</a:t>
            </a:r>
            <a:r>
              <a:rPr lang="de-DE" sz="1400" b="1" dirty="0" smtClean="0">
                <a:solidFill>
                  <a:srgbClr val="002060"/>
                </a:solidFill>
              </a:rPr>
              <a:t> </a:t>
            </a:r>
            <a:r>
              <a:rPr lang="de-DE" sz="1400" b="1" dirty="0" err="1" smtClean="0">
                <a:solidFill>
                  <a:srgbClr val="002060"/>
                </a:solidFill>
              </a:rPr>
              <a:t>groups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3328817" y="5545644"/>
            <a:ext cx="77719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49520" y="5494541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>
                <a:solidFill>
                  <a:srgbClr val="002060"/>
                </a:solidFill>
                <a:cs typeface="Lucida Sans Unicode" panose="020B0602030504020204" pitchFamily="34" charset="0"/>
              </a:rPr>
              <a:t>communities</a:t>
            </a:r>
            <a:endParaRPr lang="de-DE" sz="1000" b="1" dirty="0">
              <a:solidFill>
                <a:srgbClr val="00206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160924" y="5545644"/>
            <a:ext cx="627099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4828297" y="5545644"/>
            <a:ext cx="666109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565744" y="5545644"/>
            <a:ext cx="662440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114441" y="5498202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>
                <a:solidFill>
                  <a:srgbClr val="002060"/>
                </a:solidFill>
              </a:rPr>
              <a:t>economy</a:t>
            </a:r>
            <a:endParaRPr lang="de-DE" sz="1000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95512" y="5498202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>
                <a:solidFill>
                  <a:srgbClr val="002060"/>
                </a:solidFill>
              </a:rPr>
              <a:t>consumer</a:t>
            </a:r>
            <a:endParaRPr lang="de-DE" sz="1000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38532" y="5498202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>
                <a:solidFill>
                  <a:srgbClr val="002060"/>
                </a:solidFill>
              </a:rPr>
              <a:t>education</a:t>
            </a:r>
            <a:endParaRPr lang="de-DE" sz="1000" b="1" dirty="0">
              <a:solidFill>
                <a:srgbClr val="002060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267744" y="5852145"/>
            <a:ext cx="1099896" cy="457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6156176" y="5852144"/>
            <a:ext cx="1296144" cy="4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202780" y="5880677"/>
            <a:ext cx="125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chemeClr val="accent3">
                    <a:lumMod val="75000"/>
                  </a:schemeClr>
                </a:solidFill>
              </a:rPr>
              <a:t>promotion</a:t>
            </a:r>
            <a:r>
              <a:rPr lang="de-DE" sz="1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DE" sz="1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de-DE" sz="1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1000" b="1" dirty="0" err="1" smtClean="0">
                <a:solidFill>
                  <a:schemeClr val="accent3">
                    <a:lumMod val="75000"/>
                  </a:schemeClr>
                </a:solidFill>
              </a:rPr>
              <a:t>sustainable</a:t>
            </a:r>
            <a:r>
              <a:rPr lang="de-DE" sz="1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75000"/>
                  </a:schemeClr>
                </a:solidFill>
              </a:rPr>
              <a:t>funding</a:t>
            </a:r>
            <a:endParaRPr lang="de-DE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224226" y="5880677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C00000"/>
                </a:solidFill>
              </a:rPr>
              <a:t>promote </a:t>
            </a:r>
            <a:r>
              <a:rPr lang="de-DE" sz="1000" b="1" dirty="0" err="1" smtClean="0">
                <a:solidFill>
                  <a:srgbClr val="C00000"/>
                </a:solidFill>
              </a:rPr>
              <a:t>environ</a:t>
            </a:r>
            <a:r>
              <a:rPr lang="de-DE" sz="1000" b="1" dirty="0" smtClean="0">
                <a:solidFill>
                  <a:srgbClr val="C00000"/>
                </a:solidFill>
              </a:rPr>
              <a:t>-</a:t>
            </a:r>
            <a:br>
              <a:rPr lang="de-DE" sz="1000" b="1" dirty="0" smtClean="0">
                <a:solidFill>
                  <a:srgbClr val="C00000"/>
                </a:solidFill>
              </a:rPr>
            </a:br>
            <a:r>
              <a:rPr lang="de-DE" sz="1000" b="1" dirty="0" smtClean="0">
                <a:solidFill>
                  <a:srgbClr val="C00000"/>
                </a:solidFill>
              </a:rPr>
              <a:t>mental </a:t>
            </a:r>
            <a:r>
              <a:rPr lang="de-DE" sz="1000" b="1" dirty="0" err="1" smtClean="0">
                <a:solidFill>
                  <a:srgbClr val="C00000"/>
                </a:solidFill>
              </a:rPr>
              <a:t>awareness</a:t>
            </a:r>
            <a:endParaRPr lang="de-DE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82402"/>
            <a:ext cx="8424936" cy="46235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18958" y="311313"/>
            <a:ext cx="49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r>
              <a:rPr lang="de-DE" b="1" dirty="0" err="1" smtClean="0"/>
              <a:t>programms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german</a:t>
            </a:r>
            <a:r>
              <a:rPr lang="de-DE" b="1" dirty="0" smtClean="0"/>
              <a:t> </a:t>
            </a:r>
            <a:r>
              <a:rPr lang="de-DE" b="1" dirty="0" err="1" smtClean="0"/>
              <a:t>government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3923928" y="1556792"/>
            <a:ext cx="158417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Funding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programms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75656" y="1988840"/>
            <a:ext cx="966151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915816" y="1988840"/>
            <a:ext cx="93610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283968" y="1988840"/>
            <a:ext cx="93610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724128" y="1988840"/>
            <a:ext cx="86409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067877" y="1988840"/>
            <a:ext cx="888499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84644" y="1938027"/>
            <a:ext cx="154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 smtClean="0"/>
              <a:t>municipal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council</a:t>
            </a:r>
            <a:r>
              <a:rPr lang="de-DE" sz="1000" b="1" dirty="0" smtClean="0"/>
              <a:t> </a:t>
            </a:r>
            <a:br>
              <a:rPr lang="de-DE" sz="1000" b="1" dirty="0" smtClean="0"/>
            </a:br>
            <a:r>
              <a:rPr lang="de-DE" sz="1000" b="1" dirty="0" err="1" smtClean="0"/>
              <a:t>directive</a:t>
            </a:r>
            <a:endParaRPr lang="de-DE" sz="1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839262" y="194877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Innovative </a:t>
            </a:r>
            <a:r>
              <a:rPr lang="de-DE" sz="1000" b="1" dirty="0" err="1" smtClean="0"/>
              <a:t>indivi</a:t>
            </a:r>
            <a:r>
              <a:rPr lang="de-DE" sz="1000" b="1" dirty="0" smtClean="0"/>
              <a:t>-</a:t>
            </a:r>
            <a:br>
              <a:rPr lang="de-DE" sz="1000" b="1" dirty="0" smtClean="0"/>
            </a:br>
            <a:r>
              <a:rPr lang="de-DE" sz="1000" b="1" dirty="0" smtClean="0"/>
              <a:t>dual </a:t>
            </a:r>
            <a:r>
              <a:rPr lang="de-DE" sz="1000" b="1" dirty="0" err="1" smtClean="0"/>
              <a:t>projects</a:t>
            </a:r>
            <a:endParaRPr lang="de-DE" sz="1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323056" y="194877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commercial</a:t>
            </a: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000" b="1" dirty="0" err="1" smtClean="0"/>
              <a:t>refrigeration</a:t>
            </a:r>
            <a:endParaRPr lang="de-DE" sz="1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703263" y="194877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/>
              <a:t>mini-CHP-</a:t>
            </a:r>
            <a:r>
              <a:rPr lang="de-DE" sz="1000" b="1" dirty="0" err="1" smtClean="0"/>
              <a:t>plants</a:t>
            </a:r>
            <a:endParaRPr lang="de-DE" sz="1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241859" y="194877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hybrid</a:t>
            </a:r>
            <a:br>
              <a:rPr lang="de-DE" sz="1000" b="1" dirty="0" smtClean="0"/>
            </a:br>
            <a:r>
              <a:rPr lang="de-DE" sz="1000" b="1" dirty="0" err="1" smtClean="0"/>
              <a:t>busses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0292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F24-10DB-44DC-964E-C33C5135ADCC}" type="datetime1">
              <a:rPr lang="de-DE" smtClean="0"/>
              <a:pPr/>
              <a:t>26.11.2014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Final Transnational Conference</a:t>
            </a:r>
            <a:br>
              <a:rPr lang="de-DE" smtClean="0"/>
            </a:br>
            <a:r>
              <a:rPr lang="de-DE" smtClean="0"/>
              <a:t>Wroclaw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5562299" cy="57463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5597" y="260648"/>
            <a:ext cx="175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leverage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effect</a:t>
            </a:r>
            <a:endParaRPr lang="de-DE" sz="2000" b="1" dirty="0"/>
          </a:p>
        </p:txBody>
      </p:sp>
      <p:sp>
        <p:nvSpPr>
          <p:cNvPr id="6" name="Pfeil nach rechts 5"/>
          <p:cNvSpPr/>
          <p:nvPr/>
        </p:nvSpPr>
        <p:spPr>
          <a:xfrm>
            <a:off x="1810990" y="3284984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1735318" y="2583787"/>
            <a:ext cx="938232" cy="449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156" y="3236865"/>
            <a:ext cx="1286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f</a:t>
            </a:r>
            <a:r>
              <a:rPr lang="de-DE" sz="1600" b="1" dirty="0" err="1" smtClean="0"/>
              <a:t>unding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level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25867" y="2623764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investing</a:t>
            </a:r>
            <a:r>
              <a:rPr lang="de-DE" b="1" dirty="0" smtClean="0"/>
              <a:t> </a:t>
            </a:r>
            <a:r>
              <a:rPr lang="de-DE" b="1" dirty="0" err="1" smtClean="0"/>
              <a:t>level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4067944" y="1381064"/>
            <a:ext cx="504056" cy="179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995935" y="1353219"/>
            <a:ext cx="648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 smtClean="0"/>
              <a:t>promotes</a:t>
            </a:r>
            <a:endParaRPr lang="de-DE" sz="800" b="1" dirty="0"/>
          </a:p>
        </p:txBody>
      </p:sp>
      <p:sp>
        <p:nvSpPr>
          <p:cNvPr id="12" name="Rechteck 11"/>
          <p:cNvSpPr/>
          <p:nvPr/>
        </p:nvSpPr>
        <p:spPr>
          <a:xfrm>
            <a:off x="4644008" y="4221088"/>
            <a:ext cx="50405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582593" y="4206280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err="1" smtClean="0"/>
              <a:t>invested</a:t>
            </a:r>
            <a:endParaRPr lang="de-DE" sz="900" b="1" dirty="0"/>
          </a:p>
        </p:txBody>
      </p:sp>
    </p:spTree>
    <p:extLst>
      <p:ext uri="{BB962C8B-B14F-4D97-AF65-F5344CB8AC3E}">
        <p14:creationId xmlns:p14="http://schemas.microsoft.com/office/powerpoint/2010/main" val="42933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732</Words>
  <Application>Microsoft Office PowerPoint</Application>
  <PresentationFormat>Bildschirmpräsentation (4:3)</PresentationFormat>
  <Paragraphs>201</Paragraphs>
  <Slides>20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Larissa</vt:lpstr>
      <vt:lpstr>1_Benutzerdefiniertes Design</vt:lpstr>
      <vt:lpstr>Implementation of „energy change agents“ in German municipalities</vt:lpstr>
      <vt:lpstr>Arno Scheer Change agent, COMMUNITY OF Niestetal</vt:lpstr>
      <vt:lpstr>Community of Niestetal</vt:lpstr>
      <vt:lpstr>Results of the Climate Protection Concept 2009 Annual energy demand in the community of Niestetal:  412 Gigawatt/h</vt:lpstr>
      <vt:lpstr>Derived destinations from the Climate Action Plan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Actions taken:       some examples from Niestetal</vt:lpstr>
      <vt:lpstr>Public properties</vt:lpstr>
      <vt:lpstr>   Insertion of a support program for climate protection</vt:lpstr>
      <vt:lpstr>PowerPoint-Präsentation</vt:lpstr>
      <vt:lpstr>Insertion of a support program for climate protection results after 2,75 years</vt:lpstr>
      <vt:lpstr>  Establishment of a civil-energy cooperative</vt:lpstr>
      <vt:lpstr>Transfer of pv-plants to the mayors</vt:lpstr>
      <vt:lpstr>Soft facts of change agents</vt:lpstr>
      <vt:lpstr>PowerPoint-Präsentation</vt:lpstr>
    </vt:vector>
  </TitlesOfParts>
  <Company>keine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Arno Scheer</dc:creator>
  <cp:lastModifiedBy>Arno</cp:lastModifiedBy>
  <cp:revision>196</cp:revision>
  <cp:lastPrinted>2014-04-02T09:32:58Z</cp:lastPrinted>
  <dcterms:created xsi:type="dcterms:W3CDTF">2012-10-09T06:40:30Z</dcterms:created>
  <dcterms:modified xsi:type="dcterms:W3CDTF">2014-11-26T06:13:07Z</dcterms:modified>
</cp:coreProperties>
</file>