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sldIdLst>
    <p:sldId id="371" r:id="rId2"/>
    <p:sldId id="374" r:id="rId3"/>
    <p:sldId id="399" r:id="rId4"/>
    <p:sldId id="406" r:id="rId5"/>
    <p:sldId id="407" r:id="rId6"/>
    <p:sldId id="408" r:id="rId7"/>
    <p:sldId id="436" r:id="rId8"/>
    <p:sldId id="437" r:id="rId9"/>
    <p:sldId id="438" r:id="rId10"/>
    <p:sldId id="390" r:id="rId11"/>
    <p:sldId id="427" r:id="rId12"/>
    <p:sldId id="439" r:id="rId13"/>
    <p:sldId id="428" r:id="rId14"/>
    <p:sldId id="361" r:id="rId15"/>
    <p:sldId id="318" r:id="rId16"/>
    <p:sldId id="367" r:id="rId17"/>
    <p:sldId id="369" r:id="rId18"/>
    <p:sldId id="387" r:id="rId19"/>
    <p:sldId id="380" r:id="rId20"/>
    <p:sldId id="413" r:id="rId21"/>
    <p:sldId id="384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F98"/>
    <a:srgbClr val="FFFF00"/>
    <a:srgbClr val="66FF33"/>
    <a:srgbClr val="00FF00"/>
    <a:srgbClr val="FFFFCC"/>
    <a:srgbClr val="66FF99"/>
    <a:srgbClr val="FB47CC"/>
    <a:srgbClr val="EAFA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5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6"/>
    </p:cViewPr>
  </p:sorterViewPr>
  <p:notesViewPr>
    <p:cSldViewPr>
      <p:cViewPr varScale="1">
        <p:scale>
          <a:sx n="69" d="100"/>
          <a:sy n="69" d="100"/>
        </p:scale>
        <p:origin x="-23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4AA8385-1310-4E5C-9B12-FA711730695C}" type="datetimeFigureOut">
              <a:rPr lang="pl-PL"/>
              <a:pPr>
                <a:defRPr/>
              </a:pPr>
              <a:t>2010-06-21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354750-F672-4830-A8C1-F3FB29A7BC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3AABFD-7ACA-4313-B0BB-AABE9803AAFD}" type="slidenum">
              <a:rPr lang="pl-PL" smtClean="0"/>
              <a:pPr/>
              <a:t>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266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1B686-A641-42DF-B9EA-B4CEC668F7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391BF-C52D-4BB6-96F5-CC16253A7D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9611-A280-4B70-A23C-2DF13C6130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76084-45A8-4BD9-94BB-5ADAA4EB15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84A9C-AEE4-4CEA-A329-F798CD1F00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C967D-A4BB-42F2-80B4-64F86EB627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41A20-1FBC-4E74-B051-C180DEB295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D5D8F-2B96-4A15-8351-FAEA7FEAD9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8AFF4-17AA-4C6E-8C5D-61034F1E67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85F44-BD77-4512-B164-279FBFDE0E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C9D7E-9D08-43B2-AEAE-F479E8774D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F738E-E9FD-4232-BEC6-17F256018C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4ABA9-0B00-4812-851C-7154B577BF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F96411-660C-419A-BBDB-A675905C0D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56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6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6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6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6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256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256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6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an-mobility.eu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j.kaminski@kuratorium.wroclaw.p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l-PL" sz="3000" dirty="0" smtClean="0">
                <a:solidFill>
                  <a:srgbClr val="43FF98"/>
                </a:solidFill>
              </a:rPr>
              <a:t/>
            </a:r>
            <a:br>
              <a:rPr lang="pl-PL" sz="3000" dirty="0" smtClean="0">
                <a:solidFill>
                  <a:srgbClr val="43FF98"/>
                </a:solidFill>
              </a:rPr>
            </a:br>
            <a:r>
              <a:rPr lang="pl-PL" sz="3200" b="0" dirty="0" smtClean="0">
                <a:solidFill>
                  <a:srgbClr val="00FF00"/>
                </a:solidFill>
                <a:effectLst/>
                <a:latin typeface="Trebuchet MS" pitchFamily="34" charset="0"/>
              </a:rPr>
              <a:t>Polityka oświatowa na Dolnym Śląsku </a:t>
            </a:r>
            <a:br>
              <a:rPr lang="pl-PL" sz="3200" b="0" dirty="0" smtClean="0">
                <a:solidFill>
                  <a:srgbClr val="00FF00"/>
                </a:solidFill>
                <a:effectLst/>
                <a:latin typeface="Trebuchet MS" pitchFamily="34" charset="0"/>
              </a:rPr>
            </a:br>
            <a:r>
              <a:rPr lang="pl-PL" sz="3200" b="0" dirty="0" smtClean="0">
                <a:solidFill>
                  <a:srgbClr val="00FF00"/>
                </a:solidFill>
                <a:effectLst/>
                <a:latin typeface="Trebuchet MS" pitchFamily="34" charset="0"/>
              </a:rPr>
              <a:t>w kontekście przyszłych potrzeb gospodarki </a:t>
            </a:r>
            <a:br>
              <a:rPr lang="pl-PL" sz="3200" b="0" dirty="0" smtClean="0">
                <a:solidFill>
                  <a:srgbClr val="00FF00"/>
                </a:solidFill>
                <a:effectLst/>
                <a:latin typeface="Trebuchet MS" pitchFamily="34" charset="0"/>
              </a:rPr>
            </a:br>
            <a:r>
              <a:rPr lang="pl-PL" sz="3200" b="0" dirty="0" smtClean="0">
                <a:solidFill>
                  <a:srgbClr val="00FF00"/>
                </a:solidFill>
                <a:effectLst/>
                <a:latin typeface="Trebuchet MS" pitchFamily="34" charset="0"/>
              </a:rPr>
              <a:t>w zakresie rynku</a:t>
            </a:r>
            <a:r>
              <a:rPr lang="pl-PL" sz="3200" dirty="0" smtClean="0">
                <a:solidFill>
                  <a:srgbClr val="00FF00"/>
                </a:solidFill>
                <a:latin typeface="Trebuchet MS" pitchFamily="34" charset="0"/>
              </a:rPr>
              <a:t> </a:t>
            </a:r>
            <a:r>
              <a:rPr lang="pl-PL" sz="3200" b="0" dirty="0" smtClean="0">
                <a:solidFill>
                  <a:srgbClr val="00FF00"/>
                </a:solidFill>
                <a:effectLst/>
                <a:latin typeface="Trebuchet MS" pitchFamily="34" charset="0"/>
              </a:rPr>
              <a:t>pracy</a:t>
            </a:r>
            <a:r>
              <a:rPr lang="pl-PL" sz="2000" b="0" dirty="0" smtClean="0">
                <a:solidFill>
                  <a:srgbClr val="00FF00"/>
                </a:solidFill>
                <a:effectLst/>
                <a:latin typeface="Trebuchet MS" pitchFamily="34" charset="0"/>
              </a:rPr>
              <a:t/>
            </a:r>
            <a:br>
              <a:rPr lang="pl-PL" sz="2000" b="0" dirty="0" smtClean="0">
                <a:solidFill>
                  <a:srgbClr val="00FF00"/>
                </a:solidFill>
                <a:effectLst/>
                <a:latin typeface="Trebuchet MS" pitchFamily="34" charset="0"/>
              </a:rPr>
            </a:br>
            <a:r>
              <a:rPr lang="pl-PL" sz="1600" b="0" dirty="0" smtClean="0">
                <a:effectLst/>
                <a:latin typeface="Trebuchet MS" pitchFamily="34" charset="0"/>
              </a:rPr>
              <a:t/>
            </a:r>
            <a:br>
              <a:rPr lang="pl-PL" sz="1600" b="0" dirty="0" smtClean="0">
                <a:effectLst/>
                <a:latin typeface="Trebuchet MS" pitchFamily="34" charset="0"/>
              </a:rPr>
            </a:br>
            <a:r>
              <a:rPr lang="pl-PL" sz="1600" b="0" dirty="0" smtClean="0">
                <a:effectLst/>
                <a:latin typeface="Trebuchet MS" pitchFamily="34" charset="0"/>
              </a:rPr>
              <a:t/>
            </a:r>
            <a:br>
              <a:rPr lang="pl-PL" sz="1600" b="0" dirty="0" smtClean="0">
                <a:effectLst/>
                <a:latin typeface="Trebuchet MS" pitchFamily="34" charset="0"/>
              </a:rPr>
            </a:br>
            <a: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Jan Kamiński</a:t>
            </a:r>
            <a:b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pl-PL" sz="16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16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Przewodniczący Rady Konsultacyjnej do Spraw </a:t>
            </a:r>
            <a:b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Kształcenia Zawodowego przy Dolnośląskim Kuratorze Oświaty</a:t>
            </a:r>
            <a:b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Wrocław, </a:t>
            </a:r>
            <a: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24 </a:t>
            </a:r>
            <a:r>
              <a:rPr lang="pl-PL" sz="1400" b="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czerwca 2010</a:t>
            </a:r>
            <a:r>
              <a:rPr lang="pl-PL" sz="3000" dirty="0" smtClean="0">
                <a:solidFill>
                  <a:srgbClr val="00B050"/>
                </a:solidFill>
              </a:rPr>
              <a:t/>
            </a:r>
            <a:br>
              <a:rPr lang="pl-PL" sz="3000" dirty="0" smtClean="0">
                <a:solidFill>
                  <a:srgbClr val="00B050"/>
                </a:solidFill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000" dirty="0" smtClean="0">
              <a:solidFill>
                <a:srgbClr val="6C44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267841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 algn="ctr" eaLnBrk="0" hangingPunct="0"/>
            <a:r>
              <a:rPr lang="pl-PL" sz="2800" dirty="0" smtClean="0">
                <a:solidFill>
                  <a:srgbClr val="43FF9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Rada Konsultacyjna do Spraw Kształcenia Zawodowego przy Dolnośląskim Kuratorze Oświaty</a:t>
            </a:r>
          </a:p>
          <a:p>
            <a:pPr indent="304800" algn="ctr" eaLnBrk="0" hangingPunct="0"/>
            <a:endParaRPr lang="pl-PL" sz="800" dirty="0" smtClean="0">
              <a:solidFill>
                <a:srgbClr val="43FF9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indent="304800" algn="ctr" eaLnBrk="0" hangingPunct="0"/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Powołana w lutym 2007 roku jako organ 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opiniodawczo </a:t>
            </a:r>
            <a:endParaRPr lang="pl-PL" sz="24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/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doradczy 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Dolnośląskiego Kuratora Oświaty, </a:t>
            </a:r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funkcjonujący </a:t>
            </a:r>
          </a:p>
          <a:p>
            <a:pPr indent="304800" algn="ctr" eaLnBrk="0" hangingPunct="0"/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w 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obszarze problematyki edukacyjnej regionu Dolnego Śląska w zakresie </a:t>
            </a:r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kształcenia i 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szkolenia zawodowego, </a:t>
            </a:r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nastawiony 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na identyfikację występujących w tej dziedzinie problemów </a:t>
            </a:r>
            <a:endParaRPr lang="pl-PL" sz="24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/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i 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proponowanie ich praktycznych rozwiązań.</a:t>
            </a:r>
          </a:p>
          <a:p>
            <a:pPr indent="304800" algn="ctr" eaLnBrk="0" hangingPunct="0"/>
            <a:endParaRPr lang="pl-PL" sz="1200" dirty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/>
            <a: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Skład Rady tworzą: </a:t>
            </a:r>
            <a:r>
              <a:rPr lang="pl-P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eksperci MEN, </a:t>
            </a:r>
            <a:r>
              <a:rPr lang="pl-P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nauczyciele</a:t>
            </a:r>
            <a: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, dyrektorzy </a:t>
            </a:r>
            <a:r>
              <a:rPr lang="pl-P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szkół i </a:t>
            </a:r>
            <a: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placówek kształcenia zawodowego oraz doskonalenia nauczycieli, przedstawiciele JST</a:t>
            </a:r>
            <a:r>
              <a:rPr lang="pl-P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, </a:t>
            </a:r>
            <a: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doradcy zawodowi</a:t>
            </a:r>
            <a:r>
              <a:rPr lang="pl-P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.</a:t>
            </a:r>
          </a:p>
          <a:p>
            <a:pPr indent="304800" algn="ctr" eaLnBrk="0" hangingPunct="0"/>
            <a:r>
              <a:rPr lang="pl-P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endParaRPr lang="pl-PL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indent="304800" algn="ctr" eaLnBrk="0" hangingPunct="0"/>
            <a:endParaRPr lang="pl-PL" sz="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indent="304800" algn="ctr" eaLnBrk="0" hangingPunct="0"/>
            <a:r>
              <a:rPr lang="pl-PL" sz="1600" dirty="0">
                <a:solidFill>
                  <a:srgbClr val="FFFF00"/>
                </a:solidFill>
                <a:latin typeface="Trebuchet MS" pitchFamily="34" charset="0"/>
              </a:rPr>
              <a:t>Radę powołano 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w lutym 2007 roku na </a:t>
            </a:r>
            <a:r>
              <a:rPr lang="pl-PL" sz="1600" dirty="0">
                <a:solidFill>
                  <a:srgbClr val="FFFF00"/>
                </a:solidFill>
                <a:latin typeface="Trebuchet MS" pitchFamily="34" charset="0"/>
              </a:rPr>
              <a:t>podstawie art. 31, pkt. 6 </a:t>
            </a:r>
            <a:r>
              <a:rPr lang="pl-P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pl-PL" sz="1600" dirty="0">
                <a:solidFill>
                  <a:srgbClr val="FFFF00"/>
                </a:solidFill>
                <a:latin typeface="Trebuchet MS" pitchFamily="34" charset="0"/>
              </a:rPr>
              <a:t>u</a:t>
            </a:r>
            <a:r>
              <a:rPr lang="pl-PL" sz="16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staw</a:t>
            </a:r>
            <a:r>
              <a:rPr lang="pl-PL" sz="1600" dirty="0">
                <a:solidFill>
                  <a:srgbClr val="FFFF00"/>
                </a:solidFill>
                <a:latin typeface="Trebuchet MS" pitchFamily="34" charset="0"/>
              </a:rPr>
              <a:t>y</a:t>
            </a:r>
            <a:r>
              <a:rPr lang="pl-PL" sz="16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z dnia 7 września 1991 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roku </a:t>
            </a:r>
            <a:r>
              <a:rPr lang="pl-PL" sz="16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o systemie oświaty (tekst jednolity: Dz. U. z 2004 r., Nr 256, poz. 2572, </a:t>
            </a:r>
            <a:r>
              <a:rPr lang="pl-PL" sz="1600" dirty="0">
                <a:solidFill>
                  <a:srgbClr val="FFFF00"/>
                </a:solidFill>
                <a:latin typeface="Trebuchet MS" pitchFamily="34" charset="0"/>
              </a:rPr>
              <a:t>ze zmianami</a:t>
            </a:r>
            <a:r>
              <a:rPr lang="pl-PL" sz="16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rostokąt 1"/>
          <p:cNvSpPr>
            <a:spLocks noChangeArrowheads="1"/>
          </p:cNvSpPr>
          <p:nvPr/>
        </p:nvSpPr>
        <p:spPr bwMode="auto">
          <a:xfrm>
            <a:off x="0" y="0"/>
            <a:ext cx="9144000" cy="946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400" dirty="0">
              <a:solidFill>
                <a:srgbClr val="FFFF00"/>
              </a:solidFill>
              <a:latin typeface="Verdana" pitchFamily="34" charset="0"/>
            </a:endParaRPr>
          </a:p>
          <a:p>
            <a:pPr algn="ctr"/>
            <a:r>
              <a:rPr lang="pl-PL" sz="2400" dirty="0">
                <a:solidFill>
                  <a:srgbClr val="43FF9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OPINIA ZESPOŁU RADY KONSULTACYJNEJ </a:t>
            </a:r>
            <a:endParaRPr lang="pl-PL" sz="2400" dirty="0">
              <a:solidFill>
                <a:srgbClr val="43FF98"/>
              </a:solidFill>
              <a:latin typeface="Verdana" pitchFamily="34" charset="0"/>
            </a:endParaRPr>
          </a:p>
          <a:p>
            <a:pPr algn="ctr"/>
            <a:endParaRPr lang="pl-PL" sz="2400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Główne problemy: baza, kadra nauczająca.</a:t>
            </a:r>
          </a:p>
          <a:p>
            <a:pPr algn="ctr"/>
            <a:endParaRPr lang="pl-PL" sz="1400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Brak dostępu szk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ó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ł i placów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e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k </a:t>
            </a:r>
            <a:r>
              <a:rPr lang="pl-PL" sz="1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Verdana" pitchFamily="34" charset="0"/>
                <a:cs typeface="Verdana" pitchFamily="34" charset="0"/>
              </a:rPr>
              <a:t>kształcenia zawodowego Dolnego Śląska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do nowoczesnej</a:t>
            </a:r>
          </a:p>
          <a:p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 bazy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technologicznej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firm i przedsiębiorstw.</a:t>
            </a:r>
          </a:p>
          <a:p>
            <a:pPr>
              <a:buFont typeface="Wingdings" pitchFamily="2" charset="2"/>
              <a:buChar char="§"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Absolwenci szkół zawodowych bez odbycia praktycznej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nauki zawodu,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praktyki zawodowej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</a:p>
          <a:p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 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w ośrodku dysponującym właściwą kadrą nauczającą i bazą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, nie są w stanie skutecznie  </a:t>
            </a:r>
          </a:p>
          <a:p>
            <a:r>
              <a:rPr lang="pl-PL" sz="17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funkcjonować na rynku pracy.</a:t>
            </a:r>
            <a:endParaRPr lang="pl-PL" sz="17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800" dirty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Próby 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wyposa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ż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ania szkó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ł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/placówek na terenie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 niektórych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powiatów województwa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          </a:t>
            </a:r>
          </a:p>
          <a:p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 w 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nowoczesn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ą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baz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ę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techniczno – dydaktyczn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ą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s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ą</a:t>
            </a:r>
            <a:r>
              <a:rPr lang="pl-PL" sz="1700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 realizowane w niewielkim stopniu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Część placówek realizuje kształcenie na kierunkach, które niekoniecznie są potrzebne na </a:t>
            </a:r>
          </a:p>
          <a:p>
            <a:pPr eaLnBrk="0" hangingPunct="0"/>
            <a:r>
              <a:rPr lang="pl-PL" sz="17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rynku, kształci natomiast na takich dla których dana szkoła ma albo uważa, że ma</a:t>
            </a:r>
          </a:p>
          <a:p>
            <a:pPr eaLnBrk="0" hangingPunct="0"/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 właściwą  kadrę nauczającą i wyposażenie techniczno – dydaktyczne.</a:t>
            </a:r>
          </a:p>
          <a:p>
            <a:pPr eaLnBrk="0" hangingPunct="0"/>
            <a:endParaRPr lang="pl-PL" sz="800" dirty="0" smtClean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 Zróżnicowanie zasobów bazy w placówkach wynikające z zamożności powiatu </a:t>
            </a:r>
          </a:p>
          <a:p>
            <a:pPr eaLnBrk="0" hangingPunct="0"/>
            <a:r>
              <a:rPr lang="pl-PL" sz="17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 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regiony bogatsze i biedniejsze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).</a:t>
            </a:r>
          </a:p>
          <a:p>
            <a:pPr>
              <a:buFont typeface="Wingdings" pitchFamily="2" charset="2"/>
              <a:buChar char="§"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Stan bazy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placówek dysponujących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ośrodkami egzaminacyjnymi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 Okręgowej Komisji</a:t>
            </a:r>
          </a:p>
          <a:p>
            <a:pPr eaLnBrk="0" hangingPunct="0"/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   Egzaminacyjnej można uznać za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wystarczający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700" dirty="0" smtClean="0">
                <a:solidFill>
                  <a:srgbClr val="FFFF00"/>
                </a:solidFill>
                <a:latin typeface="Trebuchet MS" pitchFamily="34" charset="0"/>
              </a:rPr>
              <a:t>na poziomie podstawowym.</a:t>
            </a:r>
            <a:endParaRPr lang="pl-PL" sz="1700" b="1" dirty="0" smtClean="0">
              <a:solidFill>
                <a:srgbClr val="FFFF00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pl-PL" sz="17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pl-PL" sz="1600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latin typeface="Verdana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latin typeface="Verdana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sz="2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sz="2400" dirty="0">
              <a:solidFill>
                <a:srgbClr val="FFFF00"/>
              </a:solidFill>
              <a:latin typeface="Dutch823PL-Bold"/>
              <a:cs typeface="Times New Roman" pitchFamily="18" charset="0"/>
            </a:endParaRPr>
          </a:p>
          <a:p>
            <a:endParaRPr lang="pl-PL" dirty="0">
              <a:latin typeface="Dutch823PL-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rostokąt 1"/>
          <p:cNvSpPr>
            <a:spLocks noChangeArrowheads="1"/>
          </p:cNvSpPr>
          <p:nvPr/>
        </p:nvSpPr>
        <p:spPr bwMode="auto">
          <a:xfrm>
            <a:off x="0" y="0"/>
            <a:ext cx="9144000" cy="1011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400" dirty="0">
              <a:solidFill>
                <a:srgbClr val="FFFF00"/>
              </a:solidFill>
              <a:latin typeface="Verdana" pitchFamily="34" charset="0"/>
            </a:endParaRPr>
          </a:p>
          <a:p>
            <a:pPr algn="ctr"/>
            <a:r>
              <a:rPr lang="pl-PL" sz="2400" dirty="0">
                <a:solidFill>
                  <a:srgbClr val="43FF9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OPINIA ZESPOŁU RADY KONSULTACYJNEJ </a:t>
            </a:r>
            <a:endParaRPr lang="pl-PL" sz="2400" dirty="0">
              <a:solidFill>
                <a:srgbClr val="43FF98"/>
              </a:solidFill>
              <a:latin typeface="Verdana" pitchFamily="34" charset="0"/>
            </a:endParaRPr>
          </a:p>
          <a:p>
            <a:pPr algn="ctr"/>
            <a:endParaRPr lang="pl-PL" sz="1200" dirty="0">
              <a:solidFill>
                <a:srgbClr val="FFFF00"/>
              </a:solidFill>
              <a:latin typeface="Verdana" pitchFamily="34" charset="0"/>
            </a:endParaRPr>
          </a:p>
          <a:p>
            <a:pPr eaLnBrk="0" hangingPunct="0"/>
            <a:endParaRPr lang="pl-PL" dirty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/>
            <a:r>
              <a:rPr lang="pl-PL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Ucieczka szkół i organów prowadzących od wydatków na wyposażeni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</a:rPr>
              <a:t>e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placówek </a:t>
            </a:r>
          </a:p>
          <a:p>
            <a:pPr eaLnBrk="0" hangingPunct="0"/>
            <a:r>
              <a:rPr lang="pl-PL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prowadzących kształcenie zawodowe.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</a:rPr>
              <a:t> Szczególnie jest to zauważalne na poziomie</a:t>
            </a:r>
          </a:p>
          <a:p>
            <a:pPr eaLnBrk="0" hangingPunct="0"/>
            <a:r>
              <a:rPr lang="pl-PL" dirty="0" smtClean="0">
                <a:solidFill>
                  <a:srgbClr val="FFFF00"/>
                </a:solidFill>
                <a:latin typeface="Trebuchet MS" pitchFamily="34" charset="0"/>
              </a:rPr>
              <a:t>   zasadniczych szkół zawodowych.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 powodu braku bazy szkoły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</a:rPr>
              <a:t>(ZSZ)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oddają</a:t>
            </a:r>
          </a:p>
          <a:p>
            <a:pPr eaLnBrk="0" hangingPunct="0"/>
            <a:r>
              <a:rPr lang="pl-PL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przygotowanie zawodowe uczniów jako pracowników młodocianych w ręce </a:t>
            </a:r>
          </a:p>
          <a:p>
            <a:pPr eaLnBrk="0" hangingPunct="0"/>
            <a:r>
              <a:rPr lang="pl-PL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pracodawców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</a:rPr>
              <a:t>.</a:t>
            </a:r>
          </a:p>
          <a:p>
            <a:pPr eaLnBrk="0" hangingPunct="0"/>
            <a:endParaRPr lang="pl-PL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 W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spółpraca wynikająca z obowiązku dofinansowania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 budżetu państwa kosztów</a:t>
            </a:r>
          </a:p>
          <a:p>
            <a:pPr algn="just">
              <a:buFont typeface="Wingdings" pitchFamily="2" charset="2"/>
              <a:buNone/>
            </a:pPr>
            <a:r>
              <a:rPr lang="pl-PL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kształcenia przysługującego pracodawcom, którzy zawarli z młodocianymi</a:t>
            </a:r>
          </a:p>
          <a:p>
            <a:pPr algn="just">
              <a:buFont typeface="Wingdings" pitchFamily="2" charset="2"/>
              <a:buNone/>
            </a:pPr>
            <a:r>
              <a:rPr lang="pl-PL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pracownikami umowy o pracę w celu przygotowania zawodowego (2005 – 2009):</a:t>
            </a:r>
            <a:endParaRPr lang="pl-PL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just">
              <a:buFont typeface="Wingdings" pitchFamily="2" charset="2"/>
              <a:buNone/>
            </a:pPr>
            <a:endParaRPr lang="pl-PL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pl-PL" dirty="0" smtClean="0">
                <a:solidFill>
                  <a:srgbClr val="FFFF00"/>
                </a:solidFill>
                <a:latin typeface="Trebuchet MS" pitchFamily="34" charset="0"/>
              </a:rPr>
              <a:t>   rok		dofinansowanie		l. pracodawców		l. uczniów</a:t>
            </a:r>
          </a:p>
          <a:p>
            <a:pPr algn="just">
              <a:buFont typeface="Wingdings" pitchFamily="2" charset="2"/>
              <a:buNone/>
            </a:pPr>
            <a:endParaRPr lang="pl-PL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 2005 r.		     501 367 zł		     83  prac.		   112 u.</a:t>
            </a:r>
          </a:p>
          <a:p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 2006 r.	   	  5 172 183 zł		1 007  prac.		1 474 u.</a:t>
            </a:r>
          </a:p>
          <a:p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 2007 r.	  	22 834 294 zł		2 514  prac.		3 193 u. </a:t>
            </a:r>
          </a:p>
          <a:p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 2008 r.	  	23 109 541 zł 		2 647  prac. 		3 374 u.</a:t>
            </a:r>
          </a:p>
          <a:p>
            <a:r>
              <a:rPr lang="pl-PL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  2009 r.		22 955 838 zł		2 525  prac. 		3 282 u.</a:t>
            </a:r>
          </a:p>
          <a:p>
            <a:pPr eaLnBrk="0" hangingPunct="0"/>
            <a:endParaRPr lang="pl-PL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0" hangingPunct="0"/>
            <a:endParaRPr lang="pl-PL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0" hangingPunct="0"/>
            <a:endParaRPr lang="pl-PL" sz="17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pl-PL" sz="1600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latin typeface="Verdana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latin typeface="Verdana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sz="2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sz="2400" dirty="0">
              <a:solidFill>
                <a:srgbClr val="FFFF00"/>
              </a:solidFill>
              <a:latin typeface="Dutch823PL-Bold"/>
              <a:cs typeface="Times New Roman" pitchFamily="18" charset="0"/>
            </a:endParaRPr>
          </a:p>
          <a:p>
            <a:endParaRPr lang="pl-PL" dirty="0">
              <a:latin typeface="Dutch823PL-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rostokąt 1"/>
          <p:cNvSpPr>
            <a:spLocks noChangeArrowheads="1"/>
          </p:cNvSpPr>
          <p:nvPr/>
        </p:nvSpPr>
        <p:spPr bwMode="auto">
          <a:xfrm>
            <a:off x="0" y="0"/>
            <a:ext cx="9144000" cy="783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400" dirty="0">
              <a:solidFill>
                <a:srgbClr val="FFFF00"/>
              </a:solidFill>
              <a:latin typeface="Verdana" pitchFamily="34" charset="0"/>
            </a:endParaRPr>
          </a:p>
          <a:p>
            <a:pPr algn="ctr"/>
            <a:r>
              <a:rPr lang="pl-PL" sz="2200" dirty="0" smtClean="0">
                <a:solidFill>
                  <a:srgbClr val="43FF98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OPINIA ZESPOŁU RADY KONSULTACYJNEJ</a:t>
            </a:r>
            <a:endParaRPr lang="pl-PL" sz="2200" dirty="0" smtClean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l-PL" sz="2000" dirty="0" smtClean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Ze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względu na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nieuchronną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bezwładność systemu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kształcenia w odniesieniu do bieżących potrzeb rynku pracy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problemy: kadry nauczającej oraz wyposażenia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szkół w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nowoczesną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bazę nie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mogą być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skutecznie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rozwiązane jedynie przez same szkoły i placówki.</a:t>
            </a:r>
          </a:p>
          <a:p>
            <a:pPr algn="ctr"/>
            <a:endParaRPr lang="pl-PL" sz="2000" dirty="0" smtClean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sz="2000" dirty="0" smtClean="0">
                <a:solidFill>
                  <a:srgbClr val="43FF98"/>
                </a:solidFill>
                <a:latin typeface="Trebuchet MS" pitchFamily="34" charset="0"/>
              </a:rPr>
              <a:t>PROPOZYCJE </a:t>
            </a:r>
            <a:endParaRPr lang="pl-PL" sz="1000" dirty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</a:pPr>
            <a:r>
              <a:rPr lang="pl-PL" sz="2000" dirty="0" smtClean="0">
                <a:solidFill>
                  <a:srgbClr val="43FF98"/>
                </a:solidFill>
                <a:latin typeface="Trebuchet MS" pitchFamily="34" charset="0"/>
              </a:rPr>
              <a:t>2007 r. 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</a:pPr>
            <a:r>
              <a:rPr lang="pl-PL" sz="2200" dirty="0" smtClean="0">
                <a:solidFill>
                  <a:srgbClr val="FFFF00"/>
                </a:solidFill>
                <a:latin typeface="Trebuchet MS" pitchFamily="34" charset="0"/>
              </a:rPr>
              <a:t>Wykor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zystanie bazy kontaktów międzynarodowych Kuratorium Oświaty we Wrocławiu dla realizacji przygotowania zawodowego uczniów i słuchaczy oraz doskonalenia zawodowego nauczycieli dolnośląskich szkół w dobrze wyposażonych placówkach za granicą. 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W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spó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ł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prac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a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międzynarodow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a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realizowan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a 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w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formie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mobilności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zawodowej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ułatwi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uczniom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słuchaczom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,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absolwentom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nauczycielom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dolnośląskich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szkół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i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placówek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zawodowych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osobisty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rozwój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zdobywanie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i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wykorzystywanie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wiedzy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umiejętności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kwalifikacji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zawodowych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oraz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zwiększ</a:t>
            </a:r>
            <a:r>
              <a:rPr lang="pl-PL" sz="2100" dirty="0" smtClean="0">
                <a:solidFill>
                  <a:srgbClr val="FFFF00"/>
                </a:solidFill>
                <a:latin typeface="Trebuchet MS" pitchFamily="34" charset="0"/>
              </a:rPr>
              <a:t>y 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konkurencyjność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i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szanse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zatrudnienia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na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krajowym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i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europejskim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rynku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100" dirty="0" err="1" smtClean="0">
                <a:solidFill>
                  <a:srgbClr val="FFFF00"/>
                </a:solidFill>
                <a:latin typeface="Trebuchet MS" pitchFamily="34" charset="0"/>
              </a:rPr>
              <a:t>pracy</a:t>
            </a:r>
            <a:r>
              <a:rPr lang="de-DE" sz="2100" dirty="0" smtClean="0">
                <a:solidFill>
                  <a:srgbClr val="FFFF00"/>
                </a:solidFill>
                <a:latin typeface="Trebuchet MS" pitchFamily="34" charset="0"/>
              </a:rPr>
              <a:t>.</a:t>
            </a:r>
            <a:endParaRPr lang="pl-PL" sz="21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pl-PL" sz="10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pl-PL" sz="10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endParaRPr lang="pl-PL" sz="2000" dirty="0">
              <a:solidFill>
                <a:srgbClr val="FFFF00"/>
              </a:solidFill>
              <a:latin typeface="Trebuchet MS" pitchFamily="34" charset="0"/>
              <a:cs typeface="Times New Roman" pitchFamily="18" charset="0"/>
            </a:endParaRPr>
          </a:p>
          <a:p>
            <a:endParaRPr lang="pl-PL" dirty="0">
              <a:latin typeface="Dutch823PL-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ostokąt 1"/>
          <p:cNvSpPr>
            <a:spLocks noChangeArrowheads="1"/>
          </p:cNvSpPr>
          <p:nvPr/>
        </p:nvSpPr>
        <p:spPr bwMode="auto">
          <a:xfrm>
            <a:off x="0" y="0"/>
            <a:ext cx="9144000" cy="834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dirty="0" smtClean="0">
              <a:solidFill>
                <a:srgbClr val="43FF98"/>
              </a:solidFill>
              <a:latin typeface="Trebuchet MS" pitchFamily="34" charset="0"/>
            </a:endParaRPr>
          </a:p>
          <a:p>
            <a:pPr algn="ctr"/>
            <a:r>
              <a:rPr lang="pl-PL" sz="2800" dirty="0" smtClean="0">
                <a:solidFill>
                  <a:srgbClr val="43FF98"/>
                </a:solidFill>
                <a:latin typeface="Trebuchet MS" pitchFamily="34" charset="0"/>
              </a:rPr>
              <a:t>PROPOZYCJE</a:t>
            </a:r>
            <a:r>
              <a:rPr lang="pl-PL" sz="2800" dirty="0" smtClean="0">
                <a:solidFill>
                  <a:srgbClr val="43FF98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ZESPOŁU RADY KONSULTACYJNEJ</a:t>
            </a:r>
            <a:endParaRPr lang="pl-PL" sz="1200" dirty="0">
              <a:latin typeface="Verdana" pitchFamily="34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</a:pPr>
            <a:r>
              <a:rPr lang="pl-PL" sz="2400" dirty="0" smtClean="0">
                <a:solidFill>
                  <a:srgbClr val="43FF98"/>
                </a:solidFill>
                <a:latin typeface="Trebuchet MS" pitchFamily="34" charset="0"/>
              </a:rPr>
              <a:t> 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</a:pPr>
            <a:r>
              <a:rPr lang="pl-PL" sz="2400" dirty="0" smtClean="0">
                <a:solidFill>
                  <a:srgbClr val="43FF98"/>
                </a:solidFill>
                <a:latin typeface="Trebuchet MS" pitchFamily="34" charset="0"/>
              </a:rPr>
              <a:t>2007 r.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</a:pPr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Doposażenie szkół i placówek kształcenia zawodowego Dolnego Śląska na poziomie podstawowym.</a:t>
            </a:r>
            <a:r>
              <a:rPr lang="pl-PL" sz="2400" dirty="0" smtClean="0">
                <a:solidFill>
                  <a:srgbClr val="43FF98"/>
                </a:solidFill>
                <a:latin typeface="Trebuchet MS" pitchFamily="34" charset="0"/>
              </a:rPr>
              <a:t> </a:t>
            </a:r>
            <a:endParaRPr lang="pl-PL" sz="24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pl-PL" sz="2400" dirty="0" smtClean="0">
                <a:solidFill>
                  <a:srgbClr val="43FF98"/>
                </a:solidFill>
                <a:latin typeface="Trebuchet MS" pitchFamily="34" charset="0"/>
              </a:rPr>
              <a:t>2007 r. 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Utworzenie odpowiednio terytorialnie na terenie województwa rozmieszczonych i dobrze wyposażonych Centrów Kształcenia Zawodowego (CKZ) na poziomie specjalistycznym.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</a:pPr>
            <a:r>
              <a:rPr lang="pl-PL" sz="2400" dirty="0" smtClean="0">
                <a:solidFill>
                  <a:srgbClr val="43FF98"/>
                </a:solidFill>
                <a:latin typeface="Trebuchet MS" pitchFamily="34" charset="0"/>
              </a:rPr>
              <a:t>2007 r. </a:t>
            </a:r>
          </a:p>
          <a:p>
            <a:pPr marL="457200" indent="-457200" algn="ctr"/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Współpraca szkół i placówek z dysponującymi nowoczesną technologią przedsiębiorstwami Dolnego Śląska.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pl-PL" sz="24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endParaRPr lang="pl-PL" sz="2400" dirty="0">
              <a:solidFill>
                <a:srgbClr val="FFFF00"/>
              </a:solidFill>
              <a:latin typeface="Trebuchet MS" pitchFamily="34" charset="0"/>
            </a:endParaRPr>
          </a:p>
          <a:p>
            <a:endParaRPr lang="pl-PL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algn="ctr"/>
            <a:endParaRPr lang="pl-PL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/>
            <a:endParaRPr lang="pl-PL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2"/>
          <p:cNvSpPr>
            <a:spLocks noChangeArrowheads="1"/>
          </p:cNvSpPr>
          <p:nvPr/>
        </p:nvSpPr>
        <p:spPr bwMode="auto">
          <a:xfrm>
            <a:off x="0" y="282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026" name="Object 41"/>
          <p:cNvGraphicFramePr>
            <a:graphicFrameLocks noChangeAspect="1"/>
          </p:cNvGraphicFramePr>
          <p:nvPr/>
        </p:nvGraphicFramePr>
        <p:xfrm>
          <a:off x="3786188" y="4000500"/>
          <a:ext cx="2035175" cy="2374900"/>
        </p:xfrm>
        <a:graphic>
          <a:graphicData uri="http://schemas.openxmlformats.org/presentationml/2006/ole">
            <p:oleObj spid="_x0000_s1026" r:id="rId3" imgW="1028844" imgH="1200318" progId="">
              <p:embed/>
            </p:oleObj>
          </a:graphicData>
        </a:graphic>
      </p:graphicFrame>
      <p:sp>
        <p:nvSpPr>
          <p:cNvPr id="1030" name="Rectangle 43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Arial" pitchFamily="34" charset="0"/>
            </a:endParaRPr>
          </a:p>
        </p:txBody>
      </p:sp>
      <p:graphicFrame>
        <p:nvGraphicFramePr>
          <p:cNvPr id="1027" name="Object 45"/>
          <p:cNvGraphicFramePr>
            <a:graphicFrameLocks noChangeAspect="1"/>
          </p:cNvGraphicFramePr>
          <p:nvPr/>
        </p:nvGraphicFramePr>
        <p:xfrm>
          <a:off x="755576" y="4077072"/>
          <a:ext cx="2271737" cy="2312987"/>
        </p:xfrm>
        <a:graphic>
          <a:graphicData uri="http://schemas.openxmlformats.org/presentationml/2006/ole">
            <p:oleObj spid="_x0000_s1027" name="CorelPhotoPaint.Image.9" r:id="rId4" imgW="1800000" imgH="1666667" progId="">
              <p:embed/>
            </p:oleObj>
          </a:graphicData>
        </a:graphic>
      </p:graphicFrame>
      <p:sp>
        <p:nvSpPr>
          <p:cNvPr id="1031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755576" y="1484784"/>
            <a:ext cx="7989888" cy="1007244"/>
          </a:xfrm>
          <a:ln w="57150" cmpd="thinThick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pl-PL" sz="2800" b="0" dirty="0" smtClean="0">
                <a:solidFill>
                  <a:srgbClr val="43FF98"/>
                </a:solidFill>
                <a:effectLst/>
                <a:latin typeface="Trebuchet MS" pitchFamily="34" charset="0"/>
              </a:rPr>
              <a:t>Modernizacja </a:t>
            </a:r>
            <a:r>
              <a:rPr lang="pl-PL" sz="2800" b="0" dirty="0" smtClean="0">
                <a:solidFill>
                  <a:srgbClr val="43FF98"/>
                </a:solidFill>
                <a:effectLst/>
                <a:latin typeface="Trebuchet MS" pitchFamily="34" charset="0"/>
              </a:rPr>
              <a:t>bazy kształcenia zawodowego </a:t>
            </a:r>
            <a:br>
              <a:rPr lang="pl-PL" sz="2800" b="0" dirty="0" smtClean="0">
                <a:solidFill>
                  <a:srgbClr val="43FF98"/>
                </a:solidFill>
                <a:effectLst/>
                <a:latin typeface="Trebuchet MS" pitchFamily="34" charset="0"/>
              </a:rPr>
            </a:br>
            <a:r>
              <a:rPr lang="pl-PL" sz="2800" b="0" dirty="0" smtClean="0">
                <a:solidFill>
                  <a:srgbClr val="43FF98"/>
                </a:solidFill>
                <a:effectLst/>
                <a:latin typeface="Trebuchet MS" pitchFamily="34" charset="0"/>
              </a:rPr>
              <a:t>na Dolnym Śląsku</a:t>
            </a:r>
          </a:p>
        </p:txBody>
      </p:sp>
      <p:sp>
        <p:nvSpPr>
          <p:cNvPr id="1032" name="Rectangle 48"/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028" name="Object 47"/>
          <p:cNvGraphicFramePr>
            <a:graphicFrameLocks noChangeAspect="1"/>
          </p:cNvGraphicFramePr>
          <p:nvPr/>
        </p:nvGraphicFramePr>
        <p:xfrm>
          <a:off x="6444208" y="4005065"/>
          <a:ext cx="2304256" cy="2376264"/>
        </p:xfrm>
        <a:graphic>
          <a:graphicData uri="http://schemas.openxmlformats.org/presentationml/2006/ole">
            <p:oleObj spid="_x0000_s1028" r:id="rId5" imgW="952633" imgH="952633" progId="">
              <p:embed/>
            </p:oleObj>
          </a:graphicData>
        </a:graphic>
      </p:graphicFrame>
      <p:sp>
        <p:nvSpPr>
          <p:cNvPr id="1033" name="Text Box 49"/>
          <p:cNvSpPr txBox="1">
            <a:spLocks noChangeArrowheads="1"/>
          </p:cNvSpPr>
          <p:nvPr/>
        </p:nvSpPr>
        <p:spPr bwMode="auto">
          <a:xfrm>
            <a:off x="1547664" y="2780928"/>
            <a:ext cx="6480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dirty="0">
                <a:latin typeface="Trebuchet MS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Projekt partnerski </a:t>
            </a:r>
            <a:br>
              <a:rPr lang="pl-PL" sz="2400" dirty="0">
                <a:solidFill>
                  <a:srgbClr val="FFFF00"/>
                </a:solidFill>
                <a:latin typeface="Trebuchet MS" pitchFamily="34" charset="0"/>
              </a:rPr>
            </a:b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Powiatów Województwa </a:t>
            </a:r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Dolnośląskiego</a:t>
            </a:r>
            <a:endParaRPr lang="pl-PL" sz="2400" dirty="0">
              <a:latin typeface="Trebuchet MS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835696" y="404664"/>
            <a:ext cx="619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3FF98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REALIZACJA</a:t>
            </a:r>
            <a:r>
              <a:rPr kumimoji="0" lang="pl-PL" sz="2800" b="0" i="0" u="none" strike="noStrike" kern="0" cap="none" spc="0" normalizeH="0" noProof="0" dirty="0" smtClean="0">
                <a:ln>
                  <a:noFill/>
                </a:ln>
                <a:solidFill>
                  <a:srgbClr val="43FF98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3FF98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PROPOZYCJI </a:t>
            </a:r>
            <a:r>
              <a:rPr lang="pl-PL" sz="2800" kern="0" dirty="0" smtClean="0">
                <a:solidFill>
                  <a:srgbClr val="43FF98"/>
                </a:solidFill>
                <a:latin typeface="Trebuchet MS" pitchFamily="34" charset="0"/>
                <a:ea typeface="+mj-ea"/>
                <a:cs typeface="+mj-cs"/>
              </a:rPr>
              <a:t>R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3FF98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ADY</a:t>
            </a:r>
          </a:p>
          <a:p>
            <a:pPr algn="ctr"/>
            <a:r>
              <a:rPr lang="pl-PL" sz="3200" dirty="0" smtClean="0">
                <a:latin typeface="Trebuchet MS" pitchFamily="34" charset="0"/>
              </a:rPr>
              <a:t>2007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0" y="-52388"/>
            <a:ext cx="9144000" cy="748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hangingPunct="0"/>
            <a:r>
              <a:rPr lang="pl-PL" sz="3200">
                <a:latin typeface="Verdana" pitchFamily="34" charset="0"/>
                <a:ea typeface="Verdana" pitchFamily="34" charset="0"/>
                <a:cs typeface="Verdana" pitchFamily="34" charset="0"/>
              </a:rPr>
              <a:t>2006 – 2009</a:t>
            </a:r>
          </a:p>
          <a:p>
            <a:pPr algn="ctr" eaLnBrk="0" hangingPunct="0"/>
            <a:endParaRPr lang="pl-PL" sz="1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hangingPunct="0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UMOWY</a:t>
            </a:r>
            <a:r>
              <a:rPr lang="pl-PL" sz="2400">
                <a:solidFill>
                  <a:srgbClr val="66FF33"/>
                </a:solidFill>
                <a:latin typeface="Verdana" pitchFamily="34" charset="0"/>
              </a:rPr>
              <a:t> Kuratorium Oświaty we Wrocławiu</a:t>
            </a:r>
          </a:p>
          <a:p>
            <a:pPr algn="ctr" eaLnBrk="0" hangingPunct="0"/>
            <a:r>
              <a:rPr lang="pl-PL" sz="2400">
                <a:solidFill>
                  <a:srgbClr val="66FF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wzajemnej współpracy i pomocy w obszarze kształcenia zawodowego </a:t>
            </a:r>
            <a:endParaRPr lang="pl-PL" sz="2400">
              <a:solidFill>
                <a:srgbClr val="66FF33"/>
              </a:solidFill>
              <a:latin typeface="Verdana" pitchFamily="34" charset="0"/>
            </a:endParaRPr>
          </a:p>
          <a:p>
            <a:pPr algn="just" eaLnBrk="0" hangingPunct="0"/>
            <a:endParaRPr lang="pl-PL" sz="100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Kuratorium Oświaty w Strasbourgu.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Ministerstwo Rolnictwa Francji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Departament Edukacji, Paryż.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Ministerstwo Edukacji Kraju Związkowego 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Dolnej Saksonii, </a:t>
            </a:r>
            <a:r>
              <a:rPr lang="en-US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Hannover</a:t>
            </a:r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Ministerstwo Edukacji Kraju Związkowego 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Badenii</a:t>
            </a:r>
            <a:r>
              <a:rPr lang="pl-PL" sz="240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Wittembergii, Stuttgart.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Ministerstwo Edukacji Kraju Związkowego 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Saksonii, Drezno.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Ministerstwo Edukacji Republiki Czeskiej, </a:t>
            </a:r>
          </a:p>
          <a:p>
            <a:pPr algn="ctr"/>
            <a:r>
              <a:rPr lang="pl-PL" sz="24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Ceska Skolni Inspekce, Praga.</a:t>
            </a:r>
          </a:p>
          <a:p>
            <a:endParaRPr lang="pl-PL" sz="240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600"/>
          </a:p>
          <a:p>
            <a:pPr algn="just" eaLnBrk="0" hangingPunct="0"/>
            <a:endParaRPr lang="pl-PL" sz="1600">
              <a:latin typeface="Verdana" pitchFamily="34" charset="0"/>
            </a:endParaRPr>
          </a:p>
          <a:p>
            <a:pPr algn="just" eaLnBrk="0" hangingPunct="0"/>
            <a:endParaRPr lang="pl-PL" sz="16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0" y="-94179"/>
            <a:ext cx="9144000" cy="891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200" dirty="0">
                <a:latin typeface="Trebuchet MS" pitchFamily="34" charset="0"/>
              </a:rPr>
              <a:t>2007 – 2010 </a:t>
            </a:r>
          </a:p>
          <a:p>
            <a:pPr algn="ctr"/>
            <a:endParaRPr lang="pl-PL" sz="1600" dirty="0">
              <a:latin typeface="Verdana" pitchFamily="34" charset="0"/>
            </a:endParaRPr>
          </a:p>
          <a:p>
            <a:pPr algn="ctr"/>
            <a:r>
              <a:rPr lang="pl-PL" sz="2300" dirty="0">
                <a:solidFill>
                  <a:srgbClr val="FFFF00"/>
                </a:solidFill>
                <a:latin typeface="Trebuchet MS" pitchFamily="34" charset="0"/>
              </a:rPr>
              <a:t>Projekt:  </a:t>
            </a:r>
            <a:r>
              <a:rPr lang="pl-PL" sz="2300" dirty="0" err="1">
                <a:solidFill>
                  <a:srgbClr val="43FF98"/>
                </a:solidFill>
                <a:latin typeface="Trebuchet MS" pitchFamily="34" charset="0"/>
              </a:rPr>
              <a:t>European-Mobility</a:t>
            </a:r>
            <a:endParaRPr lang="pl-PL" sz="2300" dirty="0">
              <a:solidFill>
                <a:srgbClr val="43FF98"/>
              </a:solidFill>
              <a:latin typeface="Trebuchet MS" pitchFamily="34" charset="0"/>
            </a:endParaRPr>
          </a:p>
          <a:p>
            <a:pPr algn="ctr"/>
            <a:endParaRPr lang="pl-PL" sz="2300" dirty="0">
              <a:latin typeface="Trebuchet MS" pitchFamily="34" charset="0"/>
            </a:endParaRPr>
          </a:p>
          <a:p>
            <a:pPr algn="ctr"/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Realizacja projektu w </a:t>
            </a:r>
            <a:r>
              <a:rPr lang="pl-PL" sz="2300" dirty="0">
                <a:solidFill>
                  <a:srgbClr val="FFFF00"/>
                </a:solidFill>
                <a:latin typeface="Trebuchet MS" pitchFamily="34" charset="0"/>
              </a:rPr>
              <a:t>ramach Programu </a:t>
            </a:r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 Leonardo </a:t>
            </a:r>
            <a:r>
              <a:rPr lang="pl-PL" sz="2300" dirty="0">
                <a:solidFill>
                  <a:srgbClr val="FFFF00"/>
                </a:solidFill>
                <a:latin typeface="Trebuchet MS" pitchFamily="34" charset="0"/>
              </a:rPr>
              <a:t>da </a:t>
            </a:r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Vinci.</a:t>
            </a:r>
            <a:endParaRPr lang="pl-PL" sz="2300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eaLnBrk="0" hangingPunct="0"/>
            <a:endParaRPr lang="pl-PL" sz="2300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eaLnBrk="0" hangingPunct="0"/>
            <a:r>
              <a:rPr lang="pl-PL" sz="2300" dirty="0">
                <a:solidFill>
                  <a:srgbClr val="FFFF00"/>
                </a:solidFill>
                <a:latin typeface="Trebuchet MS" pitchFamily="34" charset="0"/>
              </a:rPr>
              <a:t>Partnerski projekt obejmuje obecnie </a:t>
            </a:r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27 </a:t>
            </a:r>
            <a:r>
              <a:rPr lang="pl-PL" sz="2300" dirty="0">
                <a:solidFill>
                  <a:srgbClr val="FFFF00"/>
                </a:solidFill>
                <a:latin typeface="Trebuchet MS" pitchFamily="34" charset="0"/>
              </a:rPr>
              <a:t>krajów Unii Europejskiej </a:t>
            </a:r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i jest koordynowany </a:t>
            </a:r>
            <a:r>
              <a:rPr lang="pl-PL" sz="2300" dirty="0">
                <a:solidFill>
                  <a:srgbClr val="FFFF00"/>
                </a:solidFill>
                <a:latin typeface="Trebuchet MS" pitchFamily="34" charset="0"/>
              </a:rPr>
              <a:t>przez Departament Edukacji MR w Paryżu</a:t>
            </a:r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. Polskę </a:t>
            </a:r>
            <a:r>
              <a:rPr lang="pl-PL" sz="2300" dirty="0">
                <a:solidFill>
                  <a:srgbClr val="FFFF00"/>
                </a:solidFill>
                <a:latin typeface="Trebuchet MS" pitchFamily="34" charset="0"/>
              </a:rPr>
              <a:t>reprezentuje Kuratorium Oświaty we Wrocławiu</a:t>
            </a:r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.</a:t>
            </a:r>
          </a:p>
          <a:p>
            <a:pPr algn="ctr" eaLnBrk="0" hangingPunct="0"/>
            <a:endParaRPr lang="pl-PL" sz="23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 eaLnBrk="0" hangingPunct="0"/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W ramach projektu opracowano portal internetowy umożliwiający przygotowanie umowy o staż, praktykę zawodową, naukę zawodu za granicą dla uczniów i osób dorosłych, umowy zgodnej z przepisami kraju wysyłającego (np. Polska) i kraju przyjmującego (np. Luxemburg).</a:t>
            </a:r>
          </a:p>
          <a:p>
            <a:pPr algn="ctr" eaLnBrk="0" hangingPunct="0"/>
            <a:endParaRPr lang="pl-PL" sz="23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 eaLnBrk="0" hangingPunct="0"/>
            <a:r>
              <a:rPr lang="pl-PL" sz="2300" dirty="0" smtClean="0">
                <a:solidFill>
                  <a:srgbClr val="FFFF00"/>
                </a:solidFill>
                <a:latin typeface="Trebuchet MS" pitchFamily="34" charset="0"/>
              </a:rPr>
              <a:t>Adres: </a:t>
            </a:r>
            <a:r>
              <a:rPr lang="pl-PL" sz="2300" dirty="0" smtClean="0">
                <a:latin typeface="Trebuchet MS" pitchFamily="34" charset="0"/>
                <a:hlinkClick r:id="rId2"/>
              </a:rPr>
              <a:t>http://www.european-mobility.eu/</a:t>
            </a:r>
            <a:r>
              <a:rPr lang="pl-PL" sz="2300" dirty="0" smtClean="0">
                <a:latin typeface="Trebuchet MS" pitchFamily="34" charset="0"/>
              </a:rPr>
              <a:t> </a:t>
            </a:r>
            <a:endParaRPr lang="pl-PL" sz="23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 eaLnBrk="0" hangingPunct="0"/>
            <a:r>
              <a:rPr lang="pl-PL" sz="24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endParaRPr lang="pl-PL" sz="2400" dirty="0">
              <a:solidFill>
                <a:srgbClr val="FFFF00"/>
              </a:solidFill>
              <a:latin typeface="Verdana" pitchFamily="34" charset="0"/>
            </a:endParaRPr>
          </a:p>
          <a:p>
            <a:endParaRPr lang="pl-PL" sz="2800" dirty="0">
              <a:solidFill>
                <a:srgbClr val="FFFF00"/>
              </a:solidFill>
              <a:latin typeface="Verdana" pitchFamily="34" charset="0"/>
            </a:endParaRPr>
          </a:p>
          <a:p>
            <a:endParaRPr lang="pl-PL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2800" dirty="0">
              <a:latin typeface="Verdana" pitchFamily="34" charset="0"/>
            </a:endParaRPr>
          </a:p>
          <a:p>
            <a:pPr algn="just" eaLnBrk="0" hangingPunct="0"/>
            <a:endParaRPr lang="pl-PL" sz="2800" dirty="0">
              <a:latin typeface="Verdana" pitchFamily="34" charset="0"/>
            </a:endParaRPr>
          </a:p>
          <a:p>
            <a:pPr algn="just" eaLnBrk="0" hangingPunct="0"/>
            <a:endParaRPr lang="pl-PL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39376"/>
            <a:ext cx="9144000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04800" algn="ctr" eaLnBrk="0" hangingPunct="0">
              <a:defRPr/>
            </a:pPr>
            <a:r>
              <a:rPr lang="pl-PL" sz="3200" dirty="0">
                <a:latin typeface="Trebuchet MS" pitchFamily="34" charset="0"/>
              </a:rPr>
              <a:t>2010 – 2012</a:t>
            </a:r>
          </a:p>
          <a:p>
            <a:pPr algn="ctr">
              <a:defRPr/>
            </a:pPr>
            <a:endParaRPr lang="pl-PL" sz="800" dirty="0">
              <a:latin typeface="Trebuchet MS" pitchFamily="34" charset="0"/>
            </a:endParaRPr>
          </a:p>
          <a:p>
            <a:pPr algn="ctr">
              <a:defRPr/>
            </a:pPr>
            <a:r>
              <a:rPr lang="pl-PL" sz="2200" dirty="0" smtClean="0">
                <a:solidFill>
                  <a:srgbClr val="FFFF00"/>
                </a:solidFill>
                <a:latin typeface="Trebuchet MS" pitchFamily="34" charset="0"/>
              </a:rPr>
              <a:t>Projekt</a:t>
            </a:r>
            <a:r>
              <a:rPr lang="pl-PL" sz="2200" dirty="0">
                <a:solidFill>
                  <a:srgbClr val="FFFF00"/>
                </a:solidFill>
                <a:latin typeface="Trebuchet MS" pitchFamily="34" charset="0"/>
              </a:rPr>
              <a:t>:  </a:t>
            </a:r>
            <a:r>
              <a:rPr lang="pl-PL" sz="2200" dirty="0">
                <a:solidFill>
                  <a:srgbClr val="43FF98"/>
                </a:solidFill>
                <a:latin typeface="Trebuchet MS" pitchFamily="34" charset="0"/>
              </a:rPr>
              <a:t>EREI – </a:t>
            </a:r>
            <a:r>
              <a:rPr lang="pl-PL" sz="2200" dirty="0" smtClean="0">
                <a:solidFill>
                  <a:srgbClr val="43FF98"/>
                </a:solidFill>
                <a:latin typeface="Trebuchet MS" pitchFamily="34" charset="0"/>
              </a:rPr>
              <a:t>VET</a:t>
            </a:r>
          </a:p>
          <a:p>
            <a:pPr algn="ctr">
              <a:defRPr/>
            </a:pPr>
            <a:endParaRPr lang="pl-PL" sz="2000" dirty="0" smtClean="0">
              <a:solidFill>
                <a:srgbClr val="43FF98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en-GB" sz="2400" dirty="0" smtClean="0">
                <a:solidFill>
                  <a:srgbClr val="66FF33"/>
                </a:solidFill>
                <a:latin typeface="Trebuchet MS" pitchFamily="34" charset="0"/>
              </a:rPr>
              <a:t>European Regions Enhancing Internationalisation of Vocational Education and Training (EREI-VET)</a:t>
            </a:r>
            <a:endParaRPr lang="pl-PL" sz="2400" dirty="0" smtClean="0">
              <a:solidFill>
                <a:srgbClr val="66FF33"/>
              </a:solidFill>
              <a:latin typeface="Trebuchet MS" pitchFamily="34" charset="0"/>
            </a:endParaRPr>
          </a:p>
          <a:p>
            <a:pPr indent="304800" algn="ctr" eaLnBrk="0" hangingPunct="0">
              <a:defRPr/>
            </a:pPr>
            <a:endParaRPr lang="pl-PL" sz="2000" dirty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>
              <a:defRPr/>
            </a:pPr>
            <a:r>
              <a:rPr lang="pl-PL" sz="2400" dirty="0" smtClean="0">
                <a:solidFill>
                  <a:srgbClr val="FFFF00"/>
                </a:solidFill>
                <a:latin typeface="Trebuchet MS" pitchFamily="34" charset="0"/>
              </a:rPr>
              <a:t>Propozycja </a:t>
            </a:r>
            <a:r>
              <a:rPr lang="de-DE" sz="2400" dirty="0" err="1" smtClean="0">
                <a:solidFill>
                  <a:srgbClr val="FFFF00"/>
                </a:solidFill>
                <a:latin typeface="Trebuchet MS" pitchFamily="34" charset="0"/>
              </a:rPr>
              <a:t>utworzenia</a:t>
            </a:r>
            <a:endParaRPr lang="pl-PL" sz="2400" dirty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>
              <a:defRPr/>
            </a:pPr>
            <a:r>
              <a:rPr lang="de-DE" sz="24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400" dirty="0" err="1" smtClean="0">
                <a:solidFill>
                  <a:srgbClr val="43FF98"/>
                </a:solidFill>
                <a:latin typeface="Trebuchet MS" pitchFamily="34" charset="0"/>
              </a:rPr>
              <a:t>Europejskiej</a:t>
            </a:r>
            <a:r>
              <a:rPr lang="de-DE" sz="2400" dirty="0" smtClean="0">
                <a:solidFill>
                  <a:srgbClr val="43FF98"/>
                </a:solidFill>
                <a:latin typeface="Trebuchet MS" pitchFamily="34" charset="0"/>
              </a:rPr>
              <a:t> </a:t>
            </a:r>
            <a:r>
              <a:rPr lang="de-DE" sz="2400" dirty="0" err="1">
                <a:solidFill>
                  <a:srgbClr val="43FF98"/>
                </a:solidFill>
                <a:latin typeface="Trebuchet MS" pitchFamily="34" charset="0"/>
              </a:rPr>
              <a:t>Sieci</a:t>
            </a:r>
            <a:r>
              <a:rPr lang="de-DE" sz="2400" dirty="0">
                <a:solidFill>
                  <a:srgbClr val="43FF98"/>
                </a:solidFill>
                <a:latin typeface="Trebuchet MS" pitchFamily="34" charset="0"/>
              </a:rPr>
              <a:t> </a:t>
            </a:r>
            <a:r>
              <a:rPr lang="de-DE" sz="2400" dirty="0" err="1">
                <a:solidFill>
                  <a:srgbClr val="43FF98"/>
                </a:solidFill>
                <a:latin typeface="Trebuchet MS" pitchFamily="34" charset="0"/>
              </a:rPr>
              <a:t>Szkół</a:t>
            </a:r>
            <a:r>
              <a:rPr lang="de-DE" sz="2400" dirty="0">
                <a:solidFill>
                  <a:srgbClr val="43FF98"/>
                </a:solidFill>
                <a:latin typeface="Trebuchet MS" pitchFamily="34" charset="0"/>
              </a:rPr>
              <a:t> </a:t>
            </a:r>
            <a:r>
              <a:rPr lang="pl-PL" sz="2400" dirty="0">
                <a:solidFill>
                  <a:srgbClr val="43FF98"/>
                </a:solidFill>
                <a:latin typeface="Trebuchet MS" pitchFamily="34" charset="0"/>
              </a:rPr>
              <a:t>i</a:t>
            </a:r>
            <a:r>
              <a:rPr lang="de-DE" sz="2400" dirty="0">
                <a:solidFill>
                  <a:srgbClr val="43FF98"/>
                </a:solidFill>
                <a:latin typeface="Trebuchet MS" pitchFamily="34" charset="0"/>
              </a:rPr>
              <a:t> </a:t>
            </a:r>
            <a:r>
              <a:rPr lang="de-DE" sz="2400" dirty="0" err="1">
                <a:solidFill>
                  <a:srgbClr val="43FF98"/>
                </a:solidFill>
                <a:latin typeface="Trebuchet MS" pitchFamily="34" charset="0"/>
              </a:rPr>
              <a:t>Placówek</a:t>
            </a:r>
            <a:r>
              <a:rPr lang="de-DE" sz="2400" dirty="0">
                <a:solidFill>
                  <a:srgbClr val="43FF98"/>
                </a:solidFill>
                <a:latin typeface="Trebuchet MS" pitchFamily="34" charset="0"/>
              </a:rPr>
              <a:t> </a:t>
            </a:r>
            <a:r>
              <a:rPr lang="de-DE" sz="2400" dirty="0" err="1">
                <a:solidFill>
                  <a:srgbClr val="43FF98"/>
                </a:solidFill>
                <a:latin typeface="Trebuchet MS" pitchFamily="34" charset="0"/>
              </a:rPr>
              <a:t>Kształcenia</a:t>
            </a:r>
            <a:r>
              <a:rPr lang="de-DE" sz="2400" dirty="0">
                <a:solidFill>
                  <a:srgbClr val="43FF98"/>
                </a:solidFill>
                <a:latin typeface="Trebuchet MS" pitchFamily="34" charset="0"/>
              </a:rPr>
              <a:t> </a:t>
            </a:r>
            <a:r>
              <a:rPr lang="de-DE" sz="2400" dirty="0" err="1">
                <a:solidFill>
                  <a:srgbClr val="43FF98"/>
                </a:solidFill>
                <a:latin typeface="Trebuchet MS" pitchFamily="34" charset="0"/>
              </a:rPr>
              <a:t>Zawodowego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.</a:t>
            </a:r>
          </a:p>
          <a:p>
            <a:pPr indent="304800" algn="ctr" eaLnBrk="0" hangingPunct="0">
              <a:defRPr/>
            </a:pP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endParaRPr lang="pl-PL" sz="2000" dirty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>
              <a:defRPr/>
            </a:pP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Uczestnictwo w projekcie jako partnerzy budowy sieci </a:t>
            </a:r>
            <a:endParaRPr lang="pl-PL" sz="20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pl-PL" sz="2000" dirty="0" err="1" smtClean="0">
                <a:solidFill>
                  <a:srgbClr val="FFFF00"/>
                </a:solidFill>
                <a:latin typeface="Trebuchet MS" pitchFamily="34" charset="0"/>
              </a:rPr>
              <a:t>EREI-VET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 zadeklarowały i oficjalnie zgłosiły 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instytucje  edukacyjne  następujących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15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regionów  państw Unii Europejskiej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: </a:t>
            </a:r>
          </a:p>
          <a:p>
            <a:pPr algn="ctr">
              <a:defRPr/>
            </a:pPr>
            <a:endParaRPr lang="pl-PL" sz="20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Andalusia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(Spain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Apulia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Italy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Champagne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Ardenne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(France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Fryslân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Netherlands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Greater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Poland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Poland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Lower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Saxony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Germany)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Lower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Silesia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Poland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North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Rhine 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Westphalia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(Germany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North-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Trøndelag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Norway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Östsam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Sweden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Provence-Alpes-Côte 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d’Azur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France)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Sjælland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Denmark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Styria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Austria)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Tuscany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Italy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de-DE" sz="2000" dirty="0" err="1" smtClean="0">
                <a:solidFill>
                  <a:srgbClr val="FFFF00"/>
                </a:solidFill>
                <a:latin typeface="Trebuchet MS" pitchFamily="34" charset="0"/>
              </a:rPr>
              <a:t>Uusimaa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de-DE" sz="2000" dirty="0">
                <a:solidFill>
                  <a:srgbClr val="FFFF00"/>
                </a:solidFill>
                <a:latin typeface="Trebuchet MS" pitchFamily="34" charset="0"/>
              </a:rPr>
              <a:t>(</a:t>
            </a:r>
            <a:r>
              <a:rPr lang="de-DE" sz="2000" dirty="0" err="1">
                <a:solidFill>
                  <a:srgbClr val="FFFF00"/>
                </a:solidFill>
                <a:latin typeface="Trebuchet MS" pitchFamily="34" charset="0"/>
              </a:rPr>
              <a:t>Finland</a:t>
            </a:r>
            <a:r>
              <a:rPr lang="de-DE" sz="2000" dirty="0" smtClean="0">
                <a:solidFill>
                  <a:srgbClr val="FFFF00"/>
                </a:solidFill>
                <a:latin typeface="Trebuchet MS" pitchFamily="34" charset="0"/>
              </a:rPr>
              <a:t>)</a:t>
            </a:r>
            <a:r>
              <a:rPr lang="pl-PL" sz="2000" dirty="0" smtClean="0">
                <a:solidFill>
                  <a:srgbClr val="FFFF00"/>
                </a:solidFill>
                <a:latin typeface="Trebuchet MS" pitchFamily="34" charset="0"/>
              </a:rPr>
              <a:t>.</a:t>
            </a:r>
            <a:endParaRPr lang="pl-PL" sz="2000" dirty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>
              <a:defRPr/>
            </a:pPr>
            <a:endParaRPr lang="pl-PL" sz="2400" dirty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>
              <a:defRPr/>
            </a:pPr>
            <a:endParaRPr lang="pl-PL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ostokąt 1"/>
          <p:cNvSpPr>
            <a:spLocks noChangeArrowheads="1"/>
          </p:cNvSpPr>
          <p:nvPr/>
        </p:nvSpPr>
        <p:spPr bwMode="auto">
          <a:xfrm>
            <a:off x="0" y="0"/>
            <a:ext cx="9144000" cy="865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 algn="ctr" eaLnBrk="0" hangingPunct="0">
              <a:defRPr/>
            </a:pPr>
            <a:r>
              <a:rPr lang="pl-PL" sz="3200" dirty="0">
                <a:latin typeface="Trebuchet MS" pitchFamily="34" charset="0"/>
              </a:rPr>
              <a:t>2010 – 2012</a:t>
            </a:r>
          </a:p>
          <a:p>
            <a:pPr indent="304800" algn="ctr" eaLnBrk="0" hangingPunct="0">
              <a:defRPr/>
            </a:pPr>
            <a:endParaRPr lang="pl-PL" sz="1050" dirty="0">
              <a:latin typeface="Trebuchet MS" pitchFamily="34" charset="0"/>
            </a:endParaRPr>
          </a:p>
          <a:p>
            <a:pPr indent="304800" algn="ctr" eaLnBrk="0" hangingPunct="0">
              <a:defRPr/>
            </a:pPr>
            <a:r>
              <a:rPr lang="pl-PL" sz="3200" dirty="0">
                <a:solidFill>
                  <a:srgbClr val="FFFF00"/>
                </a:solidFill>
                <a:latin typeface="Trebuchet MS" pitchFamily="34" charset="0"/>
              </a:rPr>
              <a:t>Projekt:  </a:t>
            </a:r>
            <a:r>
              <a:rPr lang="pl-PL" sz="3200" dirty="0">
                <a:solidFill>
                  <a:srgbClr val="43FF98"/>
                </a:solidFill>
                <a:latin typeface="Trebuchet MS" pitchFamily="34" charset="0"/>
              </a:rPr>
              <a:t>EREI – VET</a:t>
            </a:r>
          </a:p>
          <a:p>
            <a:pPr>
              <a:defRPr/>
            </a:pPr>
            <a:endParaRPr lang="pl-PL" sz="1000" dirty="0">
              <a:solidFill>
                <a:srgbClr val="FFFF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pl-PL" sz="2800" dirty="0">
                <a:solidFill>
                  <a:srgbClr val="FFFF00"/>
                </a:solidFill>
                <a:latin typeface="Trebuchet MS" pitchFamily="34" charset="0"/>
              </a:rPr>
              <a:t>GŁÓWNE CELE PROJEKTU</a:t>
            </a:r>
          </a:p>
          <a:p>
            <a:pPr>
              <a:defRPr/>
            </a:pPr>
            <a:endParaRPr lang="pl-PL" sz="1000" dirty="0">
              <a:latin typeface="Trebuchet MS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400" dirty="0">
                <a:solidFill>
                  <a:srgbClr val="66FF33"/>
                </a:solidFill>
                <a:latin typeface="Trebuchet MS" pitchFamily="34" charset="0"/>
              </a:rPr>
              <a:t>Realizacja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jednego z istotnych celów Europejskiej Strategii  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  Zatrudnienia, jakim jest równość szans w zakresie dostępu do   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  pracy.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400" dirty="0">
                <a:solidFill>
                  <a:srgbClr val="66FF33"/>
                </a:solidFill>
                <a:latin typeface="Trebuchet MS" pitchFamily="34" charset="0"/>
              </a:rPr>
              <a:t>Działanie 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na rzecz zbudowania partnerskiej współpracy i sieci  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  europejskich szkół zawodowych.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400" dirty="0">
                <a:solidFill>
                  <a:srgbClr val="66FF33"/>
                </a:solidFill>
                <a:latin typeface="Trebuchet MS" pitchFamily="34" charset="0"/>
              </a:rPr>
              <a:t>Współdziałanie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w realizacji projektu, wymiana doświadczeń 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  i wsparcie organizacyjne współpracy.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400" dirty="0">
                <a:solidFill>
                  <a:srgbClr val="66FF33"/>
                </a:solidFill>
                <a:latin typeface="Trebuchet MS" pitchFamily="34" charset="0"/>
              </a:rPr>
              <a:t>Promocja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narodowych, regionalnych i branżowych mobilności 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  w kształceniu zawodowym.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2400" dirty="0">
                <a:solidFill>
                  <a:srgbClr val="66FF33"/>
                </a:solidFill>
                <a:latin typeface="Trebuchet MS" pitchFamily="34" charset="0"/>
              </a:rPr>
              <a:t>Wspieranie</a:t>
            </a: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uczestników kształcenia, szkolenia i doskonalenia 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  zawodowego w zdobywaniu i  wykorzystywaniu wiedzy,  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Trebuchet MS" pitchFamily="34" charset="0"/>
              </a:rPr>
              <a:t>   umiejętności i kwalifikacji.</a:t>
            </a:r>
          </a:p>
          <a:p>
            <a:pPr algn="ctr">
              <a:defRPr/>
            </a:pPr>
            <a:endParaRPr lang="pl-PL" sz="2800" dirty="0">
              <a:solidFill>
                <a:srgbClr val="FFFF00"/>
              </a:solidFill>
              <a:latin typeface="Verdana" pitchFamily="34" charset="0"/>
            </a:endParaRPr>
          </a:p>
          <a:p>
            <a:pPr algn="ctr">
              <a:defRPr/>
            </a:pPr>
            <a:endParaRPr lang="pl-PL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pl-PL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pl-PL" sz="2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pl-PL" sz="2400" dirty="0">
              <a:solidFill>
                <a:srgbClr val="FFFF00"/>
              </a:solidFill>
              <a:latin typeface="Dutch823PL-Bold" charset="-18"/>
              <a:cs typeface="Times New Roman" pitchFamily="18" charset="0"/>
            </a:endParaRPr>
          </a:p>
          <a:p>
            <a:pPr>
              <a:defRPr/>
            </a:pPr>
            <a:endParaRPr lang="pl-PL" dirty="0">
              <a:latin typeface="Dutch823PL-Roman" charset="-1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438150"/>
            <a:ext cx="9144000" cy="581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 algn="ctr" eaLnBrk="0" hangingPunct="0">
              <a:defRPr/>
            </a:pPr>
            <a:endParaRPr lang="pl-PL" sz="1200" dirty="0">
              <a:latin typeface="Verdana" pitchFamily="34" charset="0"/>
              <a:cs typeface="Times New Roman" pitchFamily="18" charset="0"/>
            </a:endParaRPr>
          </a:p>
          <a:p>
            <a:pPr indent="304800" algn="ctr" eaLnBrk="0" hangingPunct="0">
              <a:defRPr/>
            </a:pPr>
            <a:endParaRPr lang="pl-PL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indent="304800" algn="ctr" eaLnBrk="0" hangingPunct="0">
              <a:defRPr/>
            </a:pP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Rolę </a:t>
            </a: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i zadania </a:t>
            </a: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Kuratora </a:t>
            </a: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Oświaty  </a:t>
            </a: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reguluje </a:t>
            </a:r>
          </a:p>
          <a:p>
            <a:pPr indent="304800" algn="ctr" eaLnBrk="0" hangingPunct="0">
              <a:defRPr/>
            </a:pPr>
            <a:r>
              <a:rPr lang="pl-PL" sz="3200" dirty="0">
                <a:solidFill>
                  <a:srgbClr val="00FF00"/>
                </a:solidFill>
                <a:latin typeface="Cambria" pitchFamily="18" charset="0"/>
              </a:rPr>
              <a:t>ustawa o </a:t>
            </a:r>
            <a:r>
              <a:rPr lang="pl-PL" sz="3200" dirty="0">
                <a:solidFill>
                  <a:srgbClr val="00FF00"/>
                </a:solidFill>
                <a:latin typeface="Cambria" pitchFamily="18" charset="0"/>
              </a:rPr>
              <a:t>systemie oświaty </a:t>
            </a:r>
            <a:endParaRPr lang="pl-PL" sz="3200" dirty="0">
              <a:solidFill>
                <a:srgbClr val="00FF00"/>
              </a:solidFill>
              <a:latin typeface="Cambria" pitchFamily="18" charset="0"/>
            </a:endParaRPr>
          </a:p>
          <a:p>
            <a:pPr indent="304800" algn="ctr" eaLnBrk="0" hangingPunct="0">
              <a:defRPr/>
            </a:pP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oraz </a:t>
            </a: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rozporządzenia </a:t>
            </a: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będące </a:t>
            </a: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aktami </a:t>
            </a:r>
            <a:endParaRPr lang="pl-PL" sz="3200" dirty="0">
              <a:solidFill>
                <a:srgbClr val="FFFF00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pl-PL" sz="3200" dirty="0">
                <a:solidFill>
                  <a:srgbClr val="FFFF00"/>
                </a:solidFill>
                <a:latin typeface="Cambria" pitchFamily="18" charset="0"/>
              </a:rPr>
              <a:t>wykonawczymi do ustawy.</a:t>
            </a:r>
          </a:p>
          <a:p>
            <a:pPr algn="ctr">
              <a:defRPr/>
            </a:pPr>
            <a:r>
              <a:rPr lang="pl-PL" sz="3200" dirty="0">
                <a:solidFill>
                  <a:schemeClr val="bg1">
                    <a:lumMod val="60000"/>
                    <a:lumOff val="40000"/>
                  </a:schemeClr>
                </a:solidFill>
                <a:latin typeface="Trebuchet MS" pitchFamily="34" charset="0"/>
              </a:rPr>
              <a:t> </a:t>
            </a:r>
          </a:p>
          <a:p>
            <a:pPr algn="ctr">
              <a:defRPr/>
            </a:pPr>
            <a:r>
              <a:rPr lang="pl-PL" sz="2000" dirty="0">
                <a:solidFill>
                  <a:srgbClr val="00FF00"/>
                </a:solidFill>
                <a:latin typeface="Trebuchet MS" pitchFamily="34" charset="0"/>
              </a:rPr>
              <a:t>Art. </a:t>
            </a:r>
            <a:r>
              <a:rPr lang="pl-PL" sz="2000" dirty="0">
                <a:solidFill>
                  <a:srgbClr val="00FF00"/>
                </a:solidFill>
                <a:latin typeface="Trebuchet MS" pitchFamily="34" charset="0"/>
              </a:rPr>
              <a:t>31 ustawy o systemie </a:t>
            </a:r>
            <a:r>
              <a:rPr lang="pl-PL" sz="2000" dirty="0" smtClean="0">
                <a:solidFill>
                  <a:srgbClr val="00FF00"/>
                </a:solidFill>
                <a:latin typeface="Trebuchet MS" pitchFamily="34" charset="0"/>
              </a:rPr>
              <a:t>oświaty:</a:t>
            </a:r>
            <a:endParaRPr lang="pl-PL" sz="2000" dirty="0">
              <a:solidFill>
                <a:srgbClr val="00FF00"/>
              </a:solidFill>
              <a:latin typeface="Trebuchet MS" pitchFamily="34" charset="0"/>
            </a:endParaRPr>
          </a:p>
          <a:p>
            <a:pPr algn="ctr">
              <a:defRPr/>
            </a:pPr>
            <a:endParaRPr lang="pl-PL" sz="2000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Kurator oświaty realizuje politykę oświatową państwa, a także współdziała</a:t>
            </a:r>
          </a:p>
          <a:p>
            <a:pPr algn="ctr">
              <a:defRPr/>
            </a:pPr>
            <a:r>
              <a:rPr lang="pl-PL" sz="2000" dirty="0">
                <a:solidFill>
                  <a:srgbClr val="FFFF00"/>
                </a:solidFill>
                <a:latin typeface="Trebuchet MS" pitchFamily="34" charset="0"/>
              </a:rPr>
              <a:t> z organami jednostek samorządu terytorialnego w tworzeniu i realizowaniu odpowiednio regionalnej i lokalnej polityki oświatowej, zgodnych z polityką oświatową państwa.</a:t>
            </a:r>
          </a:p>
          <a:p>
            <a:pPr indent="304800" algn="ctr" eaLnBrk="0" hangingPunct="0">
              <a:defRPr/>
            </a:pPr>
            <a:r>
              <a:rPr lang="de-DE" sz="32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endParaRPr lang="pl-PL" sz="3200" dirty="0">
              <a:solidFill>
                <a:srgbClr val="FFFF00"/>
              </a:solidFill>
              <a:latin typeface="Trebuchet MS" pitchFamily="34" charset="0"/>
            </a:endParaRPr>
          </a:p>
          <a:p>
            <a:pPr indent="304800" algn="ctr" eaLnBrk="0" hangingPunct="0">
              <a:defRPr/>
            </a:pPr>
            <a:endParaRPr lang="pl-PL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72437" cy="5000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700" b="0" dirty="0" smtClean="0">
                <a:solidFill>
                  <a:srgbClr val="43FF98"/>
                </a:solidFill>
                <a:effectLst/>
                <a:latin typeface="Trebuchet MS" pitchFamily="34" charset="0"/>
                <a:ea typeface="DFKai-SB" pitchFamily="65" charset="-120"/>
                <a:cs typeface="Verdana" pitchFamily="34" charset="0"/>
              </a:rPr>
              <a:t>Dostępna Baza Źródeł Wsparcia Szkół Zawodowych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2355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184576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Polsko -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Niemiecka Współpraca Młodzieży PNWM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;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 </a:t>
            </a:r>
            <a:r>
              <a:rPr lang="pl-PL" sz="1300" dirty="0" err="1" smtClean="0">
                <a:solidFill>
                  <a:srgbClr val="FFFF00"/>
                </a:solidFill>
                <a:effectLst/>
                <a:latin typeface="Trebuchet MS" pitchFamily="34" charset="0"/>
              </a:rPr>
              <a:t>Jugendaustausch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;</a:t>
            </a:r>
            <a:endParaRPr lang="pl-PL" sz="13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Young Life 2008 – Polsko- Niemieckie Targi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Młodzieżowe;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Fundacja Krzyżowa dla Porozumienia Europejskiego;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Euroregion „Nysa”;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Program MŁODZIEŻ Akcja 1 „Młodzież dla Europy” Projekty: Drezno w oczach młodych Europejczyków oraz Wrocław w oczach Europejczyków;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Wspólnota Młodzieży Europejskiej;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Program współpracy Izb Rzemieślniczych Dolnego Śląska i Saksonii;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Umowy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partnerskie pomiędzy szkołami;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Gminne Programy Współpracy Przygranicznej;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Projekt – „Kształcenie </a:t>
            </a:r>
            <a:r>
              <a:rPr lang="pl-PL" sz="1300" dirty="0" err="1" smtClean="0">
                <a:solidFill>
                  <a:srgbClr val="FFFF00"/>
                </a:solidFill>
                <a:effectLst/>
                <a:latin typeface="Trebuchet MS" pitchFamily="34" charset="0"/>
              </a:rPr>
              <a:t>Transgraniczne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Niemiecka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Fundacja Pamięć, Odpowiedzialność, Przyszłość;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Młodzież w działaniu;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Program Leonardo da Vinci „Uczenie się przez całe życie”;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Program Comenius „Uczenie się przez całe życie”;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Projekt – „</a:t>
            </a:r>
            <a:r>
              <a:rPr lang="pl-PL" sz="1300" dirty="0" err="1" smtClean="0">
                <a:solidFill>
                  <a:srgbClr val="FFFF00"/>
                </a:solidFill>
                <a:effectLst/>
                <a:latin typeface="Trebuchet MS" pitchFamily="34" charset="0"/>
              </a:rPr>
              <a:t>Ponadgraniczna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  nauka młodzieży od 16 roku życia”;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Stowarzyszenie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Gmin Polskich Euroregionu „Pro Europa </a:t>
            </a:r>
            <a:r>
              <a:rPr lang="pl-PL" sz="1300" dirty="0" err="1" smtClean="0">
                <a:solidFill>
                  <a:srgbClr val="FFFF00"/>
                </a:solidFill>
                <a:effectLst/>
                <a:latin typeface="Trebuchet MS" pitchFamily="34" charset="0"/>
              </a:rPr>
              <a:t>Viadrina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INTERREG III A,  Fundacja Współpracy Polsko – Niemieckiej;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Projekt INTERREG III A – Fundusz Małych Projektów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Inicjatywa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Wspólnotowa INTERREG III A „Polsko – Niemiecka Fabryka Młodzieży”;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Dolnośląskie Regionalne Stowarzyszenie „Obszary Wiejskie” we Wrocławiu </a:t>
            </a:r>
            <a:endParaRPr lang="pl-PL" sz="13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Południowo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– Zachodnie Forum Samorządu Terytorialnego „POGRANICZE” w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Lubaniu.</a:t>
            </a:r>
            <a:endParaRPr lang="pl-PL" sz="13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pl-PL" sz="13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We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wszystkich programach  prowadzonych w latach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2006-2009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uczestniczyło łącznie 1402 uczniów i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słuchaczy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oraz 164 nauczycieli z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województwa </a:t>
            </a:r>
            <a:r>
              <a:rPr lang="pl-PL" sz="13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dolnośląskiego.</a:t>
            </a:r>
            <a:endParaRPr lang="pl-PL" sz="12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rostokąt 1"/>
          <p:cNvSpPr>
            <a:spLocks noChangeArrowheads="1"/>
          </p:cNvSpPr>
          <p:nvPr/>
        </p:nvSpPr>
        <p:spPr bwMode="auto">
          <a:xfrm>
            <a:off x="0" y="0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Dziękuję za uwagę</a:t>
            </a:r>
          </a:p>
          <a:p>
            <a:pPr algn="ctr"/>
            <a:endParaRPr lang="pl-PL" sz="140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sz="2000">
                <a:solidFill>
                  <a:srgbClr val="FFFF00"/>
                </a:solidFill>
                <a:hlinkClick r:id="rId2"/>
              </a:rPr>
              <a:t>j.kaminski@kuratorium.wroclaw.pl</a:t>
            </a:r>
            <a:endParaRPr lang="pl-PL" sz="2000">
              <a:solidFill>
                <a:srgbClr val="FFFF00"/>
              </a:solidFill>
            </a:endParaRPr>
          </a:p>
          <a:p>
            <a:endParaRPr lang="pl-PL" sz="200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>
              <a:latin typeface="Dutch823PL-Roman"/>
              <a:cs typeface="Times New Roman" pitchFamily="18" charset="0"/>
            </a:endParaRPr>
          </a:p>
        </p:txBody>
      </p:sp>
      <p:pic>
        <p:nvPicPr>
          <p:cNvPr id="54275" name="Symbol zastępczy zawartości 5" descr="krasnal6a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268413"/>
            <a:ext cx="8108950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chemat blokowy: proces alternatywny 8"/>
          <p:cNvSpPr/>
          <p:nvPr/>
        </p:nvSpPr>
        <p:spPr>
          <a:xfrm>
            <a:off x="468313" y="1125538"/>
            <a:ext cx="3887787" cy="1089025"/>
          </a:xfrm>
          <a:prstGeom prst="flowChartAlternateProcess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MINISTERSTWA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(zasięg: kraj)</a:t>
            </a:r>
          </a:p>
        </p:txBody>
      </p:sp>
      <p:sp>
        <p:nvSpPr>
          <p:cNvPr id="10" name="Strzałka w dół 9"/>
          <p:cNvSpPr/>
          <p:nvPr/>
        </p:nvSpPr>
        <p:spPr>
          <a:xfrm>
            <a:off x="2268538" y="2205038"/>
            <a:ext cx="215900" cy="431800"/>
          </a:xfrm>
          <a:prstGeom prst="downArrow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468313" y="2636838"/>
            <a:ext cx="3816350" cy="1077912"/>
          </a:xfrm>
          <a:prstGeom prst="flowChartAlternateProcess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KURATOR </a:t>
            </a: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OŚWIATY</a:t>
            </a:r>
          </a:p>
          <a:p>
            <a:pPr algn="ctr"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(zasięg: województwo)</a:t>
            </a:r>
          </a:p>
        </p:txBody>
      </p:sp>
      <p:sp>
        <p:nvSpPr>
          <p:cNvPr id="12" name="Strzałka w dół 11"/>
          <p:cNvSpPr/>
          <p:nvPr/>
        </p:nvSpPr>
        <p:spPr>
          <a:xfrm>
            <a:off x="2268538" y="3716338"/>
            <a:ext cx="215900" cy="433387"/>
          </a:xfrm>
          <a:prstGeom prst="downArrow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68313" y="4149725"/>
            <a:ext cx="3816350" cy="1785938"/>
          </a:xfrm>
          <a:prstGeom prst="flowChartAlternateProcess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Sprawuje </a:t>
            </a: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nadzór pedagogiczny</a:t>
            </a:r>
          </a:p>
          <a:p>
            <a:pPr algn="ctr"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a</a:t>
            </a: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w tym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kontrolę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ewaluację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wspomaganie </a:t>
            </a: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w zakresie edukacji, wychowania i opieki</a:t>
            </a:r>
          </a:p>
        </p:txBody>
      </p:sp>
      <p:sp>
        <p:nvSpPr>
          <p:cNvPr id="14" name="Schemat blokowy: proces alternatywny 13"/>
          <p:cNvSpPr/>
          <p:nvPr/>
        </p:nvSpPr>
        <p:spPr>
          <a:xfrm>
            <a:off x="0" y="6309320"/>
            <a:ext cx="9144000" cy="357188"/>
          </a:xfrm>
          <a:prstGeom prst="flowChartAlternateProcess">
            <a:avLst/>
          </a:prstGeom>
          <a:solidFill>
            <a:srgbClr val="FFFFC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solidFill>
                  <a:schemeClr val="bg2"/>
                </a:solidFill>
                <a:latin typeface="Trebuchet MS" pitchFamily="34" charset="0"/>
              </a:rPr>
              <a:t>Szkoły / placówki oświatowe</a:t>
            </a:r>
          </a:p>
        </p:txBody>
      </p:sp>
      <p:sp>
        <p:nvSpPr>
          <p:cNvPr id="22" name="Schemat blokowy: proces alternatywny 21"/>
          <p:cNvSpPr/>
          <p:nvPr/>
        </p:nvSpPr>
        <p:spPr>
          <a:xfrm>
            <a:off x="4859338" y="1125538"/>
            <a:ext cx="3816350" cy="2590800"/>
          </a:xfrm>
          <a:prstGeom prst="flowChartAlternateProcess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700" dirty="0">
                <a:solidFill>
                  <a:schemeClr val="bg2"/>
                </a:solidFill>
                <a:latin typeface="Trebuchet MS" pitchFamily="34" charset="0"/>
              </a:rPr>
              <a:t>ORGANY </a:t>
            </a:r>
            <a:r>
              <a:rPr lang="pl-PL" sz="1700" dirty="0">
                <a:solidFill>
                  <a:schemeClr val="bg2"/>
                </a:solidFill>
                <a:latin typeface="Trebuchet MS" pitchFamily="34" charset="0"/>
              </a:rPr>
              <a:t>PROWADZĄCE SZKOŁY</a:t>
            </a:r>
          </a:p>
          <a:p>
            <a:pPr algn="ctr">
              <a:defRPr/>
            </a:pPr>
            <a:endParaRPr lang="pl-PL" sz="1200" dirty="0">
              <a:solidFill>
                <a:schemeClr val="bg2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PUBLICZNE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(urząd marszałkowski, urząd miasta, starostwo – powiat, urząd gminy</a:t>
            </a:r>
          </a:p>
          <a:p>
            <a:pPr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NIEPUBLICZNE</a:t>
            </a:r>
          </a:p>
          <a:p>
            <a:pPr algn="ctr"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(stowarzyszenia, osoby fizyczne)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23" name="Strzałka w dół 22"/>
          <p:cNvSpPr/>
          <p:nvPr/>
        </p:nvSpPr>
        <p:spPr>
          <a:xfrm>
            <a:off x="6659563" y="3716338"/>
            <a:ext cx="215900" cy="433387"/>
          </a:xfrm>
          <a:prstGeom prst="down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4" name="Schemat blokowy: proces alternatywny 23"/>
          <p:cNvSpPr/>
          <p:nvPr/>
        </p:nvSpPr>
        <p:spPr>
          <a:xfrm>
            <a:off x="4859338" y="4149725"/>
            <a:ext cx="3744912" cy="1778000"/>
          </a:xfrm>
          <a:prstGeom prst="flowChartAlternateProcess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tworzą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likwidują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finansują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organizują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 zatrudniają </a:t>
            </a: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nauczycieli i innych </a:t>
            </a:r>
            <a:r>
              <a:rPr lang="pl-PL" dirty="0">
                <a:solidFill>
                  <a:schemeClr val="bg2"/>
                </a:solidFill>
                <a:latin typeface="Trebuchet MS" pitchFamily="34" charset="0"/>
              </a:rPr>
              <a:t>pracowników</a:t>
            </a:r>
            <a:endParaRPr lang="pl-PL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30" name="Strzałka w dół 29"/>
          <p:cNvSpPr/>
          <p:nvPr/>
        </p:nvSpPr>
        <p:spPr>
          <a:xfrm>
            <a:off x="6659563" y="5949950"/>
            <a:ext cx="215900" cy="358775"/>
          </a:xfrm>
          <a:prstGeom prst="down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" name="Strzałka w dół 30"/>
          <p:cNvSpPr/>
          <p:nvPr/>
        </p:nvSpPr>
        <p:spPr>
          <a:xfrm>
            <a:off x="2268538" y="5949950"/>
            <a:ext cx="215900" cy="358775"/>
          </a:xfrm>
          <a:prstGeom prst="downArrow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181" name="Prostokąt 32"/>
          <p:cNvSpPr>
            <a:spLocks noChangeArrowheads="1"/>
          </p:cNvSpPr>
          <p:nvPr/>
        </p:nvSpPr>
        <p:spPr bwMode="auto">
          <a:xfrm>
            <a:off x="1233488" y="404813"/>
            <a:ext cx="6467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800">
                <a:solidFill>
                  <a:srgbClr val="FFFF00"/>
                </a:solidFill>
              </a:rPr>
              <a:t>DUALNOŚĆ  POLITYKI  OŚWIATOWEJ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865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1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Proponowane przez Ministerstwo Edukacji Narodowej zmiany programowe             i organizacyjne zbliżające kształcenie zawodowe do potrzeb rynku pracy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18436" name="Symbol zastępczy zawartości 5"/>
          <p:cNvSpPr>
            <a:spLocks noGrp="1"/>
          </p:cNvSpPr>
          <p:nvPr>
            <p:ph idx="1"/>
          </p:nvPr>
        </p:nvSpPr>
        <p:spPr>
          <a:xfrm>
            <a:off x="395288" y="981075"/>
            <a:ext cx="8424862" cy="561657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sz="1400" b="1" dirty="0" smtClean="0">
                <a:solidFill>
                  <a:srgbClr val="FFFF00"/>
                </a:solidFill>
                <a:latin typeface="Verdana" pitchFamily="34" charset="0"/>
              </a:rPr>
              <a:t>Cel główny:</a:t>
            </a:r>
            <a:endParaRPr lang="pl-PL" sz="1400" dirty="0" smtClean="0">
              <a:solidFill>
                <a:srgbClr val="FFFF00"/>
              </a:solidFill>
              <a:latin typeface="Verdana" pitchFamily="34" charset="0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1800" b="1" i="1" dirty="0" smtClean="0">
                <a:solidFill>
                  <a:srgbClr val="00FF00"/>
                </a:solidFill>
                <a:latin typeface="Trebuchet MS" pitchFamily="34" charset="0"/>
              </a:rPr>
              <a:t>Poprawa skuteczności kształcenia zawodowego oraz realizacja  zobowiązań wynikających z członkostwa Polski w Unii Europejskiej.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200" b="1" i="1" dirty="0" smtClean="0">
              <a:latin typeface="Verdana" pitchFamily="34" charset="0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1800" b="1" dirty="0" smtClean="0">
                <a:solidFill>
                  <a:srgbClr val="FFFF00"/>
                </a:solidFill>
                <a:latin typeface="Trebuchet MS" pitchFamily="34" charset="0"/>
              </a:rPr>
              <a:t>Cele szczegółowe:</a:t>
            </a: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podniesienie jakości i efektywności edukacji zawodowej;</a:t>
            </a: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zwiększenie elastyczności uczących się osób w odnalezieniu się na rynku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	pracy, zgodnie z potwierdzonymi kwalifikacjami;</a:t>
            </a: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zmniejszenie bezrobocia wśród absolwentów szkół prowadzących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	kształcenie zawodowe młodzieży i dorosłych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  <a:endParaRPr lang="pl-PL" sz="1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zbliżenie rezultatów kształcenia zawodowego do potrzeb pracodawców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 zwiększenie wpływu pracodawców na kształcenie zawodowe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  <a:endParaRPr lang="pl-PL" sz="1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podporządkowanie form kształcenia ustawicznego logice kształcenia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	się przez całe życie, opartego na mierzalnych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oraz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sprawdzalnych efektach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	kształcenia się dorosłych i potwierdzanych w systemie certyfikowania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	nabytych umiejętności, wiarygodnego dla partnerów europejskich</a:t>
            </a:r>
            <a:r>
              <a:rPr lang="pl-PL" sz="1800" dirty="0" smtClean="0">
                <a:latin typeface="Trebuchet MS" pitchFamily="34" charset="0"/>
              </a:rPr>
              <a:t>.</a:t>
            </a:r>
          </a:p>
          <a:p>
            <a:pPr eaLnBrk="1" hangingPunct="1"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765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1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Proponowane przez Ministerstwo Edukacji Narodowej zmiany programowe  </a:t>
            </a:r>
            <a:br>
              <a:rPr lang="pl-PL" sz="21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</a:br>
            <a:r>
              <a:rPr lang="pl-PL" sz="21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i organizacyjne zbliżające kształcenie zawodowe do potrzeb rynku pracy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19460" name="Symbol zastępczy zawartości 5"/>
          <p:cNvSpPr>
            <a:spLocks noGrp="1"/>
          </p:cNvSpPr>
          <p:nvPr>
            <p:ph idx="1"/>
          </p:nvPr>
        </p:nvSpPr>
        <p:spPr>
          <a:xfrm>
            <a:off x="395288" y="765175"/>
            <a:ext cx="8424862" cy="590391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Przyczyny wprowadzanych zmian:</a:t>
            </a:r>
            <a:endParaRPr lang="pl-PL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800" b="1" i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potrzeby polskiej gospodarki i rynku pracy;</a:t>
            </a: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strategie rozwoju kraju i regionów;</a:t>
            </a: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zobowiązania Polski jako państwa członkowskiego Unii Europejskiej, które odnoszą się w szczególności do: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-	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Odnowionej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Strategii Lizbońskiej (</a:t>
            </a:r>
            <a:r>
              <a:rPr lang="pl-PL" sz="1800" dirty="0" err="1" smtClean="0">
                <a:solidFill>
                  <a:srgbClr val="FFFF00"/>
                </a:solidFill>
                <a:latin typeface="Trebuchet MS" pitchFamily="34" charset="0"/>
              </a:rPr>
              <a:t>The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 New </a:t>
            </a:r>
            <a:r>
              <a:rPr lang="pl-PL" sz="1800" dirty="0" err="1" smtClean="0">
                <a:solidFill>
                  <a:srgbClr val="FFFF00"/>
                </a:solidFill>
                <a:latin typeface="Trebuchet MS" pitchFamily="34" charset="0"/>
              </a:rPr>
              <a:t>Lisbon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1800" dirty="0" err="1" smtClean="0">
                <a:solidFill>
                  <a:srgbClr val="FFFF00"/>
                </a:solidFill>
                <a:latin typeface="Trebuchet MS" pitchFamily="34" charset="0"/>
              </a:rPr>
              <a:t>Strategy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),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-	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Strategii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uczenia się przez całe życie (Life Long Learning),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-	Europejskich i Krajowych Ram Kwalifikacji  (</a:t>
            </a:r>
            <a:r>
              <a:rPr lang="en-US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EQF</a:t>
            </a:r>
            <a:r>
              <a:rPr lang="pl-PL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 - </a:t>
            </a:r>
            <a:r>
              <a:rPr lang="en-US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The European Qualifications Framework)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,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-	Europejskiego systemu transferu osiągnięć w kształceniu i szkoleniu zawodowym (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ECVET - European Credit point system for Vocational Education and Training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),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-	Europejskich ram odniesienia na rzecz zapewniania jakości w kształceniu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	i  szkoleniu zawodowym – (</a:t>
            </a:r>
            <a:r>
              <a:rPr lang="en-US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EQARF</a:t>
            </a:r>
            <a:r>
              <a:rPr lang="pl-PL" sz="1800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 - </a:t>
            </a:r>
            <a:r>
              <a:rPr lang="en-US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The European Quality Assurance Reference Framework</a:t>
            </a:r>
            <a:r>
              <a:rPr lang="pl-PL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),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-	EUROPASS suplement,</a:t>
            </a:r>
          </a:p>
          <a:p>
            <a:pPr eaLnBrk="1" hangingPunct="1">
              <a:buFontTx/>
              <a:buChar char="-"/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P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otwierdzania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(walidacji) efektów kształcenia formalnego, </a:t>
            </a:r>
            <a:r>
              <a:rPr lang="pl-PL" sz="1800" dirty="0" err="1" smtClean="0">
                <a:solidFill>
                  <a:srgbClr val="FFFF00"/>
                </a:solidFill>
                <a:latin typeface="Trebuchet MS" pitchFamily="34" charset="0"/>
              </a:rPr>
              <a:t>pozaformalnego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   i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nieformalnego.</a:t>
            </a:r>
          </a:p>
          <a:p>
            <a:pPr eaLnBrk="1" hangingPunct="1"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 </a:t>
            </a: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Proponowane </a:t>
            </a: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przez Ministerstwo Edukacji Narodowej zmiany programowe  </a:t>
            </a:r>
            <a:b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</a:b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i organizacyjne zbliżające kształcenie zawodowe do potrzeb rynku pracy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20484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19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pl-PL" sz="1800" b="1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pl-PL" sz="1800" b="1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pl-PL" sz="1800" b="1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	Obszary</a:t>
            </a:r>
            <a:r>
              <a:rPr lang="pl-PL" sz="1800" b="1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, w których planuje się wprowadzenie </a:t>
            </a:r>
            <a:r>
              <a:rPr lang="pl-PL" sz="1800" b="1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zmian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klasyfikacja zawodów szkolnictwa zawodowego</a:t>
            </a:r>
            <a:r>
              <a:rPr lang="pl-PL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18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system egzaminów potwierdzających kwalifikacje zawodowe</a:t>
            </a:r>
            <a:r>
              <a:rPr lang="pl-PL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pl-PL" sz="18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18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organizacja i struktura kształcenia ogólnego, zawodowego i ustawicznego.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16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 Proponowane przez Ministerstwo Edukacji Narodowej zmiany programowe  </a:t>
            </a:r>
            <a:b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</a:b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i organizacyjne zbliżające kształcenie zawodowe do potrzeb rynku pracy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20484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19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l-PL" sz="16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pl-PL" sz="1700" b="1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	Projektowane działania w obszarach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700" b="1" i="1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zintegrowanie kształcenia ogólnego i zawodowego odpowiadającego indywidualnym potrzebom osób uczących się, umożliwiające wyposażenie uczniów w kompetencje kluczowe i rzetelne  przygotowanie zawodowe</a:t>
            </a: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8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utworzenie przejrzystego systemu kwalifikacji oraz elastycznego systemu egzaminów potwierdzających kwalifikacje zawodowe, uwzględniającego różne konteksty uczenia się: formalny, </a:t>
            </a:r>
            <a:r>
              <a:rPr lang="pl-PL" sz="1600" dirty="0" err="1" smtClean="0">
                <a:solidFill>
                  <a:srgbClr val="FFFF00"/>
                </a:solidFill>
                <a:effectLst/>
                <a:latin typeface="Trebuchet MS" pitchFamily="34" charset="0"/>
              </a:rPr>
              <a:t>pozaformalny</a:t>
            </a: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  i nieformalny</a:t>
            </a: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8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ujednolicenie systemu egzaminów potwierdzających kwalifikacje zawodowe bez względu na formę uczenia się – szkolną lub pozaszkolną</a:t>
            </a: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8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modyfikacja klasyfikacji zawodów „szkolnych”, polegająca na redukcji liczby zawodów na rzecz wyodrębnienia i nazwania poszczególnych kwalifikacji potwierdzanych w ramach egzaminów potwierdzających kwalifikacje zawodowe</a:t>
            </a: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pl-PL" sz="8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stopniowo, najlepiej do 2015 roku, stworzenie możliwości oddzielnego potwierdzania przez ucznia w procesie kształcenia każdej wyodrębnionej z zawodu kwalifikacji i uzyskania przez niego dokumentu w postaci certyfikatu poświadczającego określoną kwalifikację (po potwierdzeniu wszystkich wyodrębnionych w zawodzie kwalifikacji uzyskanie przez absolwenta dyplomu oraz   suplementu do dyplomu);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 Proponowane przez Ministerstwo Edukacji Narodowej zmiany programowe  </a:t>
            </a:r>
            <a:b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</a:b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i organizacyjne zbliżające kształcenie zawodowe do potrzeb rynku pracy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20484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19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pl-PL" sz="1600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	</a:t>
            </a:r>
            <a:r>
              <a:rPr lang="pl-PL" sz="1700" b="1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Projektowane działania w obszarach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800" b="1" i="1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wzmocnienie praktycznego aspektu egzaminu w zawodach na poziomie technikum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utworzenie zinformatyzowanego systemu banku zadań egzaminacyjnych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odejście od sesyjności egzaminu (obecnie tylko sesja zimowa i letnia) na rzecz przeprowadzania egzaminów 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zawodowych w 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ośrodkach egzaminacyjnych funkcjonujących w trybie całorocznym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udział pracodawców w funkcjonowaniu ośrodków egzaminacyjnych zapewniających rzeczywiste warunki środowiska pracy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włączenie szkół prowadzących kształcenie zawodowe w system kursów kwalifikacyjnych dla osób dorosłych, zwłaszcza w zakresie 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przekwalifikowania         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i wyposażania w umiejętności zawodowe, zgodne z potrzebami pracodawców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5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tworzenie przez jednostki samorządu terytorialnego (powiaty) branżowych centrów kształcenia zawodowego i ustawicznego, dla których bazą mogą być centra kształcenia ustawicznego, centra kształcenia praktycznego oraz szkoły zawodowe dla młodzieży i dla dorosłych</a:t>
            </a: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5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600" dirty="0" smtClean="0">
                <a:solidFill>
                  <a:srgbClr val="FFFF00"/>
                </a:solidFill>
                <a:latin typeface="Trebuchet MS" pitchFamily="34" charset="0"/>
              </a:rPr>
              <a:t>ujednolicenie cyklu edukacyjnego w zasadniczej szkole zawodowej na rzecz kształcenia trzyletniego</a:t>
            </a:r>
            <a:r>
              <a:rPr lang="pl-PL" sz="1600" dirty="0" smtClean="0">
                <a:latin typeface="Trebuchet MS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 Proponowane przez Ministerstwo Edukacji Narodowej zmiany programowe  </a:t>
            </a:r>
            <a:b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</a:br>
            <a:r>
              <a:rPr lang="pl-PL" sz="2000" b="0" dirty="0" smtClean="0">
                <a:solidFill>
                  <a:srgbClr val="66FF33"/>
                </a:solidFill>
                <a:effectLst/>
                <a:latin typeface="Trebuchet MS" pitchFamily="34" charset="0"/>
                <a:ea typeface="DFKai-SB" pitchFamily="65" charset="-120"/>
              </a:rPr>
              <a:t>i organizacyjne zbliżające kształcenie zawodowe do potrzeb rynku pracy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20484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19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l-PL" sz="1600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700" b="1" i="1" dirty="0" smtClean="0">
                <a:solidFill>
                  <a:srgbClr val="FFFF00"/>
                </a:solidFill>
                <a:effectLst/>
                <a:latin typeface="Trebuchet MS" pitchFamily="34" charset="0"/>
              </a:rPr>
              <a:t>	</a:t>
            </a:r>
            <a:r>
              <a:rPr lang="pl-PL" sz="1800" b="1" i="1" dirty="0" smtClean="0">
                <a:solidFill>
                  <a:srgbClr val="FFFF00"/>
                </a:solidFill>
                <a:latin typeface="Trebuchet MS" pitchFamily="34" charset="0"/>
              </a:rPr>
              <a:t>Przewidywane </a:t>
            </a:r>
            <a:r>
              <a:rPr lang="pl-PL" sz="1800" b="1" i="1" dirty="0" smtClean="0">
                <a:solidFill>
                  <a:srgbClr val="FFFF00"/>
                </a:solidFill>
                <a:latin typeface="Trebuchet MS" pitchFamily="34" charset="0"/>
              </a:rPr>
              <a:t>rezultaty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zagwarantowanie wszystkim dostępu do wysokiej jakości edukacji oraz podniesienie jakości kształcenia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sukcesywne zbliżanie kształcenia zawodowego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do potrzeb 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rynku pracy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spadek bezrobocia wśród absolwentów szkół prowadzących kształcenie zawodowe i ustawiczne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stosowanie bardziej elastycznych form przygotowania uczniów do radzenia sobie w szybko zmieniających się warunkach społecznych i gospodarczych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poprawa, przejrzystość, porównywalność i możliwość przenoszenia kwalifikacji uzyskanych zgodnie z praktykami stosowanymi w poszczególnych państwach członkowskich UE</a:t>
            </a: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;</a:t>
            </a:r>
          </a:p>
          <a:p>
            <a:pPr eaLnBrk="1" hangingPunct="1">
              <a:buNone/>
              <a:defRPr/>
            </a:pPr>
            <a:endParaRPr lang="pl-PL" sz="80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pl-PL" sz="1800" dirty="0" smtClean="0">
                <a:solidFill>
                  <a:srgbClr val="FFFF00"/>
                </a:solidFill>
                <a:latin typeface="Trebuchet MS" pitchFamily="34" charset="0"/>
              </a:rPr>
              <a:t>uczynienie szkoły zawodowej szkołą pozytywnego wyboru, otwartą na ustawiczny wymiar edukacji.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700" b="1" i="1" dirty="0" smtClean="0">
              <a:solidFill>
                <a:srgbClr val="FFFF00"/>
              </a:solidFill>
              <a:effectLst/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1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mień">
  <a:themeElements>
    <a:clrScheme name="Strumień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umień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mień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mień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3086</TotalTime>
  <Words>1375</Words>
  <Application>Microsoft Office PowerPoint</Application>
  <PresentationFormat>Pokaz na ekranie (4:3)</PresentationFormat>
  <Paragraphs>349</Paragraphs>
  <Slides>21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12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35" baseType="lpstr">
      <vt:lpstr>Garamond</vt:lpstr>
      <vt:lpstr>Arial</vt:lpstr>
      <vt:lpstr>Wingdings</vt:lpstr>
      <vt:lpstr>Calibri</vt:lpstr>
      <vt:lpstr>Trebuchet MS</vt:lpstr>
      <vt:lpstr>Verdana</vt:lpstr>
      <vt:lpstr>Times New Roman</vt:lpstr>
      <vt:lpstr>Cambria</vt:lpstr>
      <vt:lpstr>DFKai-SB</vt:lpstr>
      <vt:lpstr>Dutch823PL-Bold</vt:lpstr>
      <vt:lpstr>Dutch823PL-Roman</vt:lpstr>
      <vt:lpstr>MyriadPro-Light</vt:lpstr>
      <vt:lpstr>Strumień</vt:lpstr>
      <vt:lpstr>CorelPhotoPaint.Image.9</vt:lpstr>
      <vt:lpstr> Polityka oświatowa na Dolnym Śląsku  w kontekście przyszłych potrzeb gospodarki  w zakresie rynku pracy   Jan Kamiński  Przewodniczący Rady Konsultacyjnej do Spraw  Kształcenia Zawodowego przy Dolnośląskim Kuratorze Oświaty  Wrocław, 24 czerwca 2010  </vt:lpstr>
      <vt:lpstr>Slajd 2</vt:lpstr>
      <vt:lpstr>Slajd 3</vt:lpstr>
      <vt:lpstr>           Proponowane przez Ministerstwo Edukacji Narodowej zmiany programowe             i organizacyjne zbliżające kształcenie zawodowe do potrzeb rynku pracy        </vt:lpstr>
      <vt:lpstr>           Proponowane przez Ministerstwo Edukacji Narodowej zmiany programowe   i organizacyjne zbliżające kształcenie zawodowe do potrzeb rynku pracy         </vt:lpstr>
      <vt:lpstr>             Proponowane przez Ministerstwo Edukacji Narodowej zmiany programowe   i organizacyjne zbliżające kształcenie zawodowe do potrzeb rynku pracy         </vt:lpstr>
      <vt:lpstr>             Proponowane przez Ministerstwo Edukacji Narodowej zmiany programowe   i organizacyjne zbliżające kształcenie zawodowe do potrzeb rynku pracy         </vt:lpstr>
      <vt:lpstr>             Proponowane przez Ministerstwo Edukacji Narodowej zmiany programowe   i organizacyjne zbliżające kształcenie zawodowe do potrzeb rynku pracy         </vt:lpstr>
      <vt:lpstr>             Proponowane przez Ministerstwo Edukacji Narodowej zmiany programowe   i organizacyjne zbliżające kształcenie zawodowe do potrzeb rynku pracy         </vt:lpstr>
      <vt:lpstr>Slajd 10</vt:lpstr>
      <vt:lpstr>Slajd 11</vt:lpstr>
      <vt:lpstr>Slajd 12</vt:lpstr>
      <vt:lpstr>Slajd 13</vt:lpstr>
      <vt:lpstr>Slajd 14</vt:lpstr>
      <vt:lpstr>Modernizacja bazy kształcenia zawodowego  na Dolnym Śląsku</vt:lpstr>
      <vt:lpstr>Slajd 16</vt:lpstr>
      <vt:lpstr>Slajd 17</vt:lpstr>
      <vt:lpstr>Slajd 18</vt:lpstr>
      <vt:lpstr>Slajd 19</vt:lpstr>
      <vt:lpstr>             Dostępna Baza Źródeł Wsparcia Szkół Zawodowych         </vt:lpstr>
      <vt:lpstr>Slajd 21</vt:lpstr>
    </vt:vector>
  </TitlesOfParts>
  <Company>Starostwo Powiatowe w Bolesławcu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JK</dc:title>
  <dc:creator>JK</dc:creator>
  <cp:lastModifiedBy>user</cp:lastModifiedBy>
  <cp:revision>390</cp:revision>
  <dcterms:created xsi:type="dcterms:W3CDTF">2007-05-15T06:46:18Z</dcterms:created>
  <dcterms:modified xsi:type="dcterms:W3CDTF">2010-06-21T10:08:27Z</dcterms:modified>
</cp:coreProperties>
</file>