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handoutMasterIdLst>
    <p:handoutMasterId r:id="rId29"/>
  </p:handoutMasterIdLst>
  <p:sldIdLst>
    <p:sldId id="256" r:id="rId2"/>
    <p:sldId id="406" r:id="rId3"/>
    <p:sldId id="363" r:id="rId4"/>
    <p:sldId id="522" r:id="rId5"/>
    <p:sldId id="527" r:id="rId6"/>
    <p:sldId id="528" r:id="rId7"/>
    <p:sldId id="529" r:id="rId8"/>
    <p:sldId id="501" r:id="rId9"/>
    <p:sldId id="478" r:id="rId10"/>
    <p:sldId id="530" r:id="rId11"/>
    <p:sldId id="525" r:id="rId12"/>
    <p:sldId id="480" r:id="rId13"/>
    <p:sldId id="531" r:id="rId14"/>
    <p:sldId id="516" r:id="rId15"/>
    <p:sldId id="517" r:id="rId16"/>
    <p:sldId id="518" r:id="rId17"/>
    <p:sldId id="520" r:id="rId18"/>
    <p:sldId id="519" r:id="rId19"/>
    <p:sldId id="532" r:id="rId20"/>
    <p:sldId id="491" r:id="rId21"/>
    <p:sldId id="493" r:id="rId22"/>
    <p:sldId id="534" r:id="rId23"/>
    <p:sldId id="533" r:id="rId24"/>
    <p:sldId id="498" r:id="rId25"/>
    <p:sldId id="499" r:id="rId26"/>
    <p:sldId id="473" r:id="rId27"/>
  </p:sldIdLst>
  <p:sldSz cx="9144000" cy="6858000" type="screen4x3"/>
  <p:notesSz cx="6808788" cy="98234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0C0"/>
    <a:srgbClr val="E5D7F5"/>
    <a:srgbClr val="030371"/>
    <a:srgbClr val="C1D2E1"/>
    <a:srgbClr val="C4C1E0"/>
    <a:srgbClr val="D0E5E6"/>
    <a:srgbClr val="3F5D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99" autoAdjust="0"/>
  </p:normalViewPr>
  <p:slideViewPr>
    <p:cSldViewPr>
      <p:cViewPr>
        <p:scale>
          <a:sx n="70" d="100"/>
          <a:sy n="70" d="100"/>
        </p:scale>
        <p:origin x="-1302" y="-114"/>
      </p:cViewPr>
      <p:guideLst>
        <p:guide orient="horz" pos="107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F52E26-82FD-4446-A099-F6F9EBA0DA2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82110A0-C677-450D-AB3A-93E646A3CC13}">
      <dgm:prSet phldrT="[Tekst]" custT="1"/>
      <dgm:spPr/>
      <dgm:t>
        <a:bodyPr lIns="0" tIns="0" rIns="0" bIns="0"/>
        <a:lstStyle/>
        <a:p>
          <a:r>
            <a:rPr lang="pl-PL" sz="1200" b="1" dirty="0" smtClean="0"/>
            <a:t>Spotkania </a:t>
          </a:r>
          <a:br>
            <a:rPr lang="pl-PL" sz="1200" b="1" dirty="0" smtClean="0"/>
          </a:br>
          <a:r>
            <a:rPr lang="pl-PL" sz="1200" b="1" dirty="0" smtClean="0"/>
            <a:t>i </a:t>
          </a:r>
          <a:r>
            <a:rPr lang="pl-PL" sz="1200" b="1" dirty="0" err="1" smtClean="0"/>
            <a:t>konferen-cje</a:t>
          </a:r>
          <a:endParaRPr lang="pl-PL" sz="1200" b="1" dirty="0"/>
        </a:p>
      </dgm:t>
    </dgm:pt>
    <dgm:pt modelId="{F6E7476C-6598-49A3-9CD3-B8F0C366B1A2}" type="parTrans" cxnId="{9422A398-C3FC-4DD6-9D12-EDB339B704A5}">
      <dgm:prSet/>
      <dgm:spPr/>
      <dgm:t>
        <a:bodyPr/>
        <a:lstStyle/>
        <a:p>
          <a:endParaRPr lang="pl-PL" sz="1200"/>
        </a:p>
      </dgm:t>
    </dgm:pt>
    <dgm:pt modelId="{CED22027-FA84-479E-9A52-BC520FFE945C}" type="sibTrans" cxnId="{9422A398-C3FC-4DD6-9D12-EDB339B704A5}">
      <dgm:prSet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endParaRPr lang="pl-PL" sz="1200"/>
        </a:p>
      </dgm:t>
    </dgm:pt>
    <dgm:pt modelId="{AB90ACA9-93F3-41AA-8093-651D1DB96DC3}">
      <dgm:prSet phldrT="[Tekst]" custT="1"/>
      <dgm:spPr/>
      <dgm:t>
        <a:bodyPr lIns="0" tIns="0" rIns="0" bIns="0"/>
        <a:lstStyle/>
        <a:p>
          <a:r>
            <a:rPr lang="pl-PL" sz="1100" b="1" dirty="0" smtClean="0"/>
            <a:t>Internetowa platforma </a:t>
          </a:r>
          <a:r>
            <a:rPr lang="pl-PL" sz="1100" b="1" dirty="0" err="1" smtClean="0"/>
            <a:t>informacyj-na</a:t>
          </a:r>
          <a:endParaRPr lang="pl-PL" sz="1100" b="1" dirty="0"/>
        </a:p>
      </dgm:t>
    </dgm:pt>
    <dgm:pt modelId="{A375BAAE-4F71-4680-9018-BE163A49EF8B}" type="parTrans" cxnId="{451DDAC1-C741-4F2E-8BD6-D0D905C77B63}">
      <dgm:prSet/>
      <dgm:spPr/>
      <dgm:t>
        <a:bodyPr/>
        <a:lstStyle/>
        <a:p>
          <a:endParaRPr lang="pl-PL" sz="1200"/>
        </a:p>
      </dgm:t>
    </dgm:pt>
    <dgm:pt modelId="{AB227A07-7EFA-4C53-888E-37812B8ACAA6}" type="sibTrans" cxnId="{451DDAC1-C741-4F2E-8BD6-D0D905C77B63}">
      <dgm:prSet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endParaRPr lang="pl-PL" sz="1200"/>
        </a:p>
      </dgm:t>
    </dgm:pt>
    <dgm:pt modelId="{D361B454-B464-4D57-ACB6-8BD4F9981665}">
      <dgm:prSet phldrT="[Tekst]" custT="1"/>
      <dgm:spPr/>
      <dgm:t>
        <a:bodyPr/>
        <a:lstStyle/>
        <a:p>
          <a:r>
            <a:rPr lang="pl-PL" sz="1200" b="1" dirty="0" smtClean="0"/>
            <a:t>Media lokalne i regionalne</a:t>
          </a:r>
          <a:endParaRPr lang="pl-PL" sz="1200" b="1" dirty="0"/>
        </a:p>
      </dgm:t>
    </dgm:pt>
    <dgm:pt modelId="{D60514F5-9DC0-4120-A846-FBB96E9D5E37}" type="parTrans" cxnId="{7A0628CB-2224-4D27-8602-708660000020}">
      <dgm:prSet/>
      <dgm:spPr/>
      <dgm:t>
        <a:bodyPr/>
        <a:lstStyle/>
        <a:p>
          <a:endParaRPr lang="pl-PL" sz="1200"/>
        </a:p>
      </dgm:t>
    </dgm:pt>
    <dgm:pt modelId="{DF83B041-9360-481F-90CF-548471EFDA9E}" type="sibTrans" cxnId="{7A0628CB-2224-4D27-8602-708660000020}">
      <dgm:prSet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endParaRPr lang="pl-PL" sz="1200"/>
        </a:p>
      </dgm:t>
    </dgm:pt>
    <dgm:pt modelId="{ED0C30CC-4BBA-4492-A87A-C3AFF8B2BF9D}">
      <dgm:prSet phldrT="[Tekst]" custT="1"/>
      <dgm:spPr/>
      <dgm:t>
        <a:bodyPr/>
        <a:lstStyle/>
        <a:p>
          <a:r>
            <a:rPr lang="pl-PL" sz="1200" b="1" dirty="0" smtClean="0"/>
            <a:t>Broszury  i publikacje książkowe</a:t>
          </a:r>
          <a:endParaRPr lang="pl-PL" sz="1200" b="1" dirty="0"/>
        </a:p>
      </dgm:t>
    </dgm:pt>
    <dgm:pt modelId="{7887E26F-7D96-4CE8-B0AC-52B141BFBA6D}" type="parTrans" cxnId="{08950548-6EC0-4F91-9273-116CF17C1F42}">
      <dgm:prSet/>
      <dgm:spPr/>
      <dgm:t>
        <a:bodyPr/>
        <a:lstStyle/>
        <a:p>
          <a:endParaRPr lang="pl-PL" sz="1200"/>
        </a:p>
      </dgm:t>
    </dgm:pt>
    <dgm:pt modelId="{17489440-352C-4E69-8447-7914338CAF70}" type="sibTrans" cxnId="{08950548-6EC0-4F91-9273-116CF17C1F42}">
      <dgm:prSet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endParaRPr lang="pl-PL" sz="1200"/>
        </a:p>
      </dgm:t>
    </dgm:pt>
    <dgm:pt modelId="{418720EA-5055-45BF-A405-53BEC0F14245}">
      <dgm:prSet phldrT="[Tekst]" custT="1"/>
      <dgm:spPr>
        <a:solidFill>
          <a:schemeClr val="tx2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 lIns="0" rIns="0"/>
        <a:lstStyle/>
        <a:p>
          <a:r>
            <a:rPr lang="pl-PL" sz="1200" b="1" dirty="0" smtClean="0"/>
            <a:t>Narzędzia rozprowadzania informacji z systemu monitoringu</a:t>
          </a:r>
          <a:endParaRPr lang="pl-PL" sz="1200" b="1" dirty="0"/>
        </a:p>
      </dgm:t>
    </dgm:pt>
    <dgm:pt modelId="{6C2F2B3E-FE2B-4754-810F-0FFE0882E069}" type="sibTrans" cxnId="{BB2F0504-6097-4B89-BC85-317D92EC426B}">
      <dgm:prSet/>
      <dgm:spPr/>
      <dgm:t>
        <a:bodyPr/>
        <a:lstStyle/>
        <a:p>
          <a:endParaRPr lang="pl-PL" sz="1200"/>
        </a:p>
      </dgm:t>
    </dgm:pt>
    <dgm:pt modelId="{5F4B7ACA-D66D-4DAE-A346-B28C6BBDA9BE}" type="parTrans" cxnId="{BB2F0504-6097-4B89-BC85-317D92EC426B}">
      <dgm:prSet/>
      <dgm:spPr/>
      <dgm:t>
        <a:bodyPr/>
        <a:lstStyle/>
        <a:p>
          <a:endParaRPr lang="pl-PL" sz="1200"/>
        </a:p>
      </dgm:t>
    </dgm:pt>
    <dgm:pt modelId="{E5F3008C-9B72-4082-B8BD-1A2E97701BB8}">
      <dgm:prSet phldrT="[Tekst]" custT="1"/>
      <dgm:spPr/>
      <dgm:t>
        <a:bodyPr/>
        <a:lstStyle/>
        <a:p>
          <a:r>
            <a:rPr lang="pl-PL" sz="1200" b="1" dirty="0" smtClean="0"/>
            <a:t>Warsztaty dla uczniów i studentów</a:t>
          </a:r>
          <a:endParaRPr lang="pl-PL" sz="1200" b="1" dirty="0"/>
        </a:p>
      </dgm:t>
    </dgm:pt>
    <dgm:pt modelId="{969962E5-6659-4E81-8BD4-9BEF29730F94}" type="parTrans" cxnId="{7F8EE428-25D5-47F3-A6D7-2A58EDBA53E9}">
      <dgm:prSet/>
      <dgm:spPr/>
      <dgm:t>
        <a:bodyPr/>
        <a:lstStyle/>
        <a:p>
          <a:endParaRPr lang="pl-PL" sz="1200"/>
        </a:p>
      </dgm:t>
    </dgm:pt>
    <dgm:pt modelId="{800BA0BE-F1F9-41AA-ADCA-5B1DB6266F3D}" type="sibTrans" cxnId="{7F8EE428-25D5-47F3-A6D7-2A58EDBA53E9}">
      <dgm:prSet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endParaRPr lang="pl-PL" sz="1200"/>
        </a:p>
      </dgm:t>
    </dgm:pt>
    <dgm:pt modelId="{CF741720-8CFD-41C4-B60A-72E449F0D562}">
      <dgm:prSet phldrT="[Tekst]" custT="1"/>
      <dgm:spPr/>
      <dgm:t>
        <a:bodyPr lIns="0" tIns="0" rIns="0" bIns="0"/>
        <a:lstStyle/>
        <a:p>
          <a:r>
            <a:rPr lang="pl-PL" sz="1200" b="1" dirty="0" smtClean="0"/>
            <a:t>Portale </a:t>
          </a:r>
          <a:r>
            <a:rPr lang="pl-PL" sz="1200" b="1" dirty="0" err="1" smtClean="0"/>
            <a:t>społeczno-ściowe</a:t>
          </a:r>
          <a:endParaRPr lang="pl-PL" sz="1200" b="1" dirty="0"/>
        </a:p>
      </dgm:t>
    </dgm:pt>
    <dgm:pt modelId="{6CC77DE3-5A42-4C02-A897-CF47D79D0670}" type="parTrans" cxnId="{87A0FB5E-E78E-471A-9119-DED68D6DDF67}">
      <dgm:prSet/>
      <dgm:spPr/>
      <dgm:t>
        <a:bodyPr/>
        <a:lstStyle/>
        <a:p>
          <a:endParaRPr lang="pl-PL" sz="1200"/>
        </a:p>
      </dgm:t>
    </dgm:pt>
    <dgm:pt modelId="{A0489ACC-87DD-4EAA-8564-4E64A6EECCF0}" type="sibTrans" cxnId="{87A0FB5E-E78E-471A-9119-DED68D6DDF67}">
      <dgm:prSet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endParaRPr lang="pl-PL" sz="1200"/>
        </a:p>
      </dgm:t>
    </dgm:pt>
    <dgm:pt modelId="{EC87681E-CCDE-4B1B-A8D3-C75E947A22F2}">
      <dgm:prSet phldrT="[Tekst]" custT="1"/>
      <dgm:spPr/>
      <dgm:t>
        <a:bodyPr/>
        <a:lstStyle/>
        <a:p>
          <a:r>
            <a:rPr lang="pl-PL" sz="1200" b="1" dirty="0" err="1" smtClean="0"/>
            <a:t>Newsletter</a:t>
          </a:r>
          <a:endParaRPr lang="pl-PL" sz="1200" b="1" dirty="0"/>
        </a:p>
      </dgm:t>
    </dgm:pt>
    <dgm:pt modelId="{499A1AFC-A8FA-4CEE-93DE-7840F5E2BB57}" type="parTrans" cxnId="{586391A6-832B-4F34-B284-CE31AE736910}">
      <dgm:prSet/>
      <dgm:spPr/>
      <dgm:t>
        <a:bodyPr/>
        <a:lstStyle/>
        <a:p>
          <a:endParaRPr lang="pl-PL" sz="1200"/>
        </a:p>
      </dgm:t>
    </dgm:pt>
    <dgm:pt modelId="{12DAFDFC-ED15-4C1A-AE9F-2C9F87F73BF0}" type="sibTrans" cxnId="{586391A6-832B-4F34-B284-CE31AE736910}">
      <dgm:prSet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endParaRPr lang="pl-PL" sz="1200"/>
        </a:p>
      </dgm:t>
    </dgm:pt>
    <dgm:pt modelId="{34C88BC3-D5C6-45B5-B8EF-44C39A6F1F41}" type="pres">
      <dgm:prSet presAssocID="{61F52E26-82FD-4446-A099-F6F9EBA0DA2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32F2C66-9C02-48C6-AE8D-0C2917D24DE2}" type="pres">
      <dgm:prSet presAssocID="{418720EA-5055-45BF-A405-53BEC0F14245}" presName="centerShape" presStyleLbl="node0" presStyleIdx="0" presStyleCnt="1"/>
      <dgm:spPr/>
      <dgm:t>
        <a:bodyPr/>
        <a:lstStyle/>
        <a:p>
          <a:endParaRPr lang="pl-PL"/>
        </a:p>
      </dgm:t>
    </dgm:pt>
    <dgm:pt modelId="{4AFB247A-C3DB-469D-9053-800FC8F0BD66}" type="pres">
      <dgm:prSet presAssocID="{AB90ACA9-93F3-41AA-8093-651D1DB96DC3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85F9F8A-9CF5-4534-A405-D5CA54C78D69}" type="pres">
      <dgm:prSet presAssocID="{AB90ACA9-93F3-41AA-8093-651D1DB96DC3}" presName="dummy" presStyleCnt="0"/>
      <dgm:spPr/>
    </dgm:pt>
    <dgm:pt modelId="{5667028E-AAD4-495D-B31D-4741E2325312}" type="pres">
      <dgm:prSet presAssocID="{AB227A07-7EFA-4C53-888E-37812B8ACAA6}" presName="sibTrans" presStyleLbl="sibTrans2D1" presStyleIdx="0" presStyleCnt="7"/>
      <dgm:spPr/>
      <dgm:t>
        <a:bodyPr/>
        <a:lstStyle/>
        <a:p>
          <a:endParaRPr lang="pl-PL"/>
        </a:p>
      </dgm:t>
    </dgm:pt>
    <dgm:pt modelId="{191D0D60-6BC7-406C-A599-C9CA0D577BDC}" type="pres">
      <dgm:prSet presAssocID="{CF741720-8CFD-41C4-B60A-72E449F0D562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DBF4C7-E335-4D10-9497-0A7B0D2DA921}" type="pres">
      <dgm:prSet presAssocID="{CF741720-8CFD-41C4-B60A-72E449F0D562}" presName="dummy" presStyleCnt="0"/>
      <dgm:spPr/>
    </dgm:pt>
    <dgm:pt modelId="{12CDE40A-8A98-42CE-9084-A071ECA105D4}" type="pres">
      <dgm:prSet presAssocID="{A0489ACC-87DD-4EAA-8564-4E64A6EECCF0}" presName="sibTrans" presStyleLbl="sibTrans2D1" presStyleIdx="1" presStyleCnt="7"/>
      <dgm:spPr/>
      <dgm:t>
        <a:bodyPr/>
        <a:lstStyle/>
        <a:p>
          <a:endParaRPr lang="pl-PL"/>
        </a:p>
      </dgm:t>
    </dgm:pt>
    <dgm:pt modelId="{C014A06F-948B-47FC-B171-0713477FAF34}" type="pres">
      <dgm:prSet presAssocID="{EC87681E-CCDE-4B1B-A8D3-C75E947A22F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FB59E07-0BA4-4380-B8AF-49187DC90E3F}" type="pres">
      <dgm:prSet presAssocID="{EC87681E-CCDE-4B1B-A8D3-C75E947A22F2}" presName="dummy" presStyleCnt="0"/>
      <dgm:spPr/>
    </dgm:pt>
    <dgm:pt modelId="{781A4B20-AAD2-48E4-8B91-B114977519EF}" type="pres">
      <dgm:prSet presAssocID="{12DAFDFC-ED15-4C1A-AE9F-2C9F87F73BF0}" presName="sibTrans" presStyleLbl="sibTrans2D1" presStyleIdx="2" presStyleCnt="7"/>
      <dgm:spPr/>
      <dgm:t>
        <a:bodyPr/>
        <a:lstStyle/>
        <a:p>
          <a:endParaRPr lang="pl-PL"/>
        </a:p>
      </dgm:t>
    </dgm:pt>
    <dgm:pt modelId="{FFDACB92-E5B6-4DF9-88A4-F44B2EF3296B}" type="pres">
      <dgm:prSet presAssocID="{ED0C30CC-4BBA-4492-A87A-C3AFF8B2BF9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216DAC-BFC8-4487-932F-F7F1CB37FEFD}" type="pres">
      <dgm:prSet presAssocID="{ED0C30CC-4BBA-4492-A87A-C3AFF8B2BF9D}" presName="dummy" presStyleCnt="0"/>
      <dgm:spPr/>
    </dgm:pt>
    <dgm:pt modelId="{A5CEA105-FF8E-41E6-A610-3899BC0EAC15}" type="pres">
      <dgm:prSet presAssocID="{17489440-352C-4E69-8447-7914338CAF70}" presName="sibTrans" presStyleLbl="sibTrans2D1" presStyleIdx="3" presStyleCnt="7"/>
      <dgm:spPr/>
      <dgm:t>
        <a:bodyPr/>
        <a:lstStyle/>
        <a:p>
          <a:endParaRPr lang="pl-PL"/>
        </a:p>
      </dgm:t>
    </dgm:pt>
    <dgm:pt modelId="{9A13530F-C2B2-40DF-B8C6-F872803E06B0}" type="pres">
      <dgm:prSet presAssocID="{D361B454-B464-4D57-ACB6-8BD4F998166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F22B57-A77C-445D-92B0-08E2DAE99CA5}" type="pres">
      <dgm:prSet presAssocID="{D361B454-B464-4D57-ACB6-8BD4F9981665}" presName="dummy" presStyleCnt="0"/>
      <dgm:spPr/>
    </dgm:pt>
    <dgm:pt modelId="{A75B16E7-80C2-4D0F-9D10-140A9EEE92AA}" type="pres">
      <dgm:prSet presAssocID="{DF83B041-9360-481F-90CF-548471EFDA9E}" presName="sibTrans" presStyleLbl="sibTrans2D1" presStyleIdx="4" presStyleCnt="7"/>
      <dgm:spPr/>
      <dgm:t>
        <a:bodyPr/>
        <a:lstStyle/>
        <a:p>
          <a:endParaRPr lang="pl-PL"/>
        </a:p>
      </dgm:t>
    </dgm:pt>
    <dgm:pt modelId="{0601D6D5-7E12-4391-971F-B9A908EEB596}" type="pres">
      <dgm:prSet presAssocID="{382110A0-C677-450D-AB3A-93E646A3CC1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D928B34-6224-41D1-A74B-F1E3482D27B9}" type="pres">
      <dgm:prSet presAssocID="{382110A0-C677-450D-AB3A-93E646A3CC13}" presName="dummy" presStyleCnt="0"/>
      <dgm:spPr/>
    </dgm:pt>
    <dgm:pt modelId="{E51E832E-0F5D-427E-AC0B-C8E0D5E07462}" type="pres">
      <dgm:prSet presAssocID="{CED22027-FA84-479E-9A52-BC520FFE945C}" presName="sibTrans" presStyleLbl="sibTrans2D1" presStyleIdx="5" presStyleCnt="7"/>
      <dgm:spPr/>
      <dgm:t>
        <a:bodyPr/>
        <a:lstStyle/>
        <a:p>
          <a:endParaRPr lang="pl-PL"/>
        </a:p>
      </dgm:t>
    </dgm:pt>
    <dgm:pt modelId="{71DA6300-A493-402D-B7B7-618B753576A0}" type="pres">
      <dgm:prSet presAssocID="{E5F3008C-9B72-4082-B8BD-1A2E97701BB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A599BF3-6BC7-46FE-B19A-D436C78D6FC2}" type="pres">
      <dgm:prSet presAssocID="{E5F3008C-9B72-4082-B8BD-1A2E97701BB8}" presName="dummy" presStyleCnt="0"/>
      <dgm:spPr/>
    </dgm:pt>
    <dgm:pt modelId="{04C5F0C2-A35C-4CA8-AB16-281A6A510143}" type="pres">
      <dgm:prSet presAssocID="{800BA0BE-F1F9-41AA-ADCA-5B1DB6266F3D}" presName="sibTrans" presStyleLbl="sibTrans2D1" presStyleIdx="6" presStyleCnt="7"/>
      <dgm:spPr/>
      <dgm:t>
        <a:bodyPr/>
        <a:lstStyle/>
        <a:p>
          <a:endParaRPr lang="pl-PL"/>
        </a:p>
      </dgm:t>
    </dgm:pt>
  </dgm:ptLst>
  <dgm:cxnLst>
    <dgm:cxn modelId="{7F8EE428-25D5-47F3-A6D7-2A58EDBA53E9}" srcId="{418720EA-5055-45BF-A405-53BEC0F14245}" destId="{E5F3008C-9B72-4082-B8BD-1A2E97701BB8}" srcOrd="6" destOrd="0" parTransId="{969962E5-6659-4E81-8BD4-9BEF29730F94}" sibTransId="{800BA0BE-F1F9-41AA-ADCA-5B1DB6266F3D}"/>
    <dgm:cxn modelId="{7A0628CB-2224-4D27-8602-708660000020}" srcId="{418720EA-5055-45BF-A405-53BEC0F14245}" destId="{D361B454-B464-4D57-ACB6-8BD4F9981665}" srcOrd="4" destOrd="0" parTransId="{D60514F5-9DC0-4120-A846-FBB96E9D5E37}" sibTransId="{DF83B041-9360-481F-90CF-548471EFDA9E}"/>
    <dgm:cxn modelId="{9422A398-C3FC-4DD6-9D12-EDB339B704A5}" srcId="{418720EA-5055-45BF-A405-53BEC0F14245}" destId="{382110A0-C677-450D-AB3A-93E646A3CC13}" srcOrd="5" destOrd="0" parTransId="{F6E7476C-6598-49A3-9CD3-B8F0C366B1A2}" sibTransId="{CED22027-FA84-479E-9A52-BC520FFE945C}"/>
    <dgm:cxn modelId="{08C7DA56-F81C-4D54-8514-A08AE6F2D44A}" type="presOf" srcId="{D361B454-B464-4D57-ACB6-8BD4F9981665}" destId="{9A13530F-C2B2-40DF-B8C6-F872803E06B0}" srcOrd="0" destOrd="0" presId="urn:microsoft.com/office/officeart/2005/8/layout/radial6"/>
    <dgm:cxn modelId="{BB2F0504-6097-4B89-BC85-317D92EC426B}" srcId="{61F52E26-82FD-4446-A099-F6F9EBA0DA21}" destId="{418720EA-5055-45BF-A405-53BEC0F14245}" srcOrd="0" destOrd="0" parTransId="{5F4B7ACA-D66D-4DAE-A346-B28C6BBDA9BE}" sibTransId="{6C2F2B3E-FE2B-4754-810F-0FFE0882E069}"/>
    <dgm:cxn modelId="{586391A6-832B-4F34-B284-CE31AE736910}" srcId="{418720EA-5055-45BF-A405-53BEC0F14245}" destId="{EC87681E-CCDE-4B1B-A8D3-C75E947A22F2}" srcOrd="2" destOrd="0" parTransId="{499A1AFC-A8FA-4CEE-93DE-7840F5E2BB57}" sibTransId="{12DAFDFC-ED15-4C1A-AE9F-2C9F87F73BF0}"/>
    <dgm:cxn modelId="{963996F6-26BB-4335-AB21-6038CF941902}" type="presOf" srcId="{AB227A07-7EFA-4C53-888E-37812B8ACAA6}" destId="{5667028E-AAD4-495D-B31D-4741E2325312}" srcOrd="0" destOrd="0" presId="urn:microsoft.com/office/officeart/2005/8/layout/radial6"/>
    <dgm:cxn modelId="{3B442238-1F82-4AFA-AC61-CDAE8D3B3F36}" type="presOf" srcId="{800BA0BE-F1F9-41AA-ADCA-5B1DB6266F3D}" destId="{04C5F0C2-A35C-4CA8-AB16-281A6A510143}" srcOrd="0" destOrd="0" presId="urn:microsoft.com/office/officeart/2005/8/layout/radial6"/>
    <dgm:cxn modelId="{87A0FB5E-E78E-471A-9119-DED68D6DDF67}" srcId="{418720EA-5055-45BF-A405-53BEC0F14245}" destId="{CF741720-8CFD-41C4-B60A-72E449F0D562}" srcOrd="1" destOrd="0" parTransId="{6CC77DE3-5A42-4C02-A897-CF47D79D0670}" sibTransId="{A0489ACC-87DD-4EAA-8564-4E64A6EECCF0}"/>
    <dgm:cxn modelId="{1A43882D-407E-456C-A2FC-7BAB3E5AEDA8}" type="presOf" srcId="{EC87681E-CCDE-4B1B-A8D3-C75E947A22F2}" destId="{C014A06F-948B-47FC-B171-0713477FAF34}" srcOrd="0" destOrd="0" presId="urn:microsoft.com/office/officeart/2005/8/layout/radial6"/>
    <dgm:cxn modelId="{7576943E-18CF-42D4-ADF1-B92F05B605B0}" type="presOf" srcId="{CF741720-8CFD-41C4-B60A-72E449F0D562}" destId="{191D0D60-6BC7-406C-A599-C9CA0D577BDC}" srcOrd="0" destOrd="0" presId="urn:microsoft.com/office/officeart/2005/8/layout/radial6"/>
    <dgm:cxn modelId="{88FF7A6A-3DAD-4202-94CD-48D5BF966313}" type="presOf" srcId="{CED22027-FA84-479E-9A52-BC520FFE945C}" destId="{E51E832E-0F5D-427E-AC0B-C8E0D5E07462}" srcOrd="0" destOrd="0" presId="urn:microsoft.com/office/officeart/2005/8/layout/radial6"/>
    <dgm:cxn modelId="{659895A0-86DF-4202-A782-97C5F81A0368}" type="presOf" srcId="{A0489ACC-87DD-4EAA-8564-4E64A6EECCF0}" destId="{12CDE40A-8A98-42CE-9084-A071ECA105D4}" srcOrd="0" destOrd="0" presId="urn:microsoft.com/office/officeart/2005/8/layout/radial6"/>
    <dgm:cxn modelId="{A361A3B8-9795-45E2-B4D6-51232F920045}" type="presOf" srcId="{E5F3008C-9B72-4082-B8BD-1A2E97701BB8}" destId="{71DA6300-A493-402D-B7B7-618B753576A0}" srcOrd="0" destOrd="0" presId="urn:microsoft.com/office/officeart/2005/8/layout/radial6"/>
    <dgm:cxn modelId="{E04A3A1B-C18D-405F-A751-51E463594EB7}" type="presOf" srcId="{17489440-352C-4E69-8447-7914338CAF70}" destId="{A5CEA105-FF8E-41E6-A610-3899BC0EAC15}" srcOrd="0" destOrd="0" presId="urn:microsoft.com/office/officeart/2005/8/layout/radial6"/>
    <dgm:cxn modelId="{451DDAC1-C741-4F2E-8BD6-D0D905C77B63}" srcId="{418720EA-5055-45BF-A405-53BEC0F14245}" destId="{AB90ACA9-93F3-41AA-8093-651D1DB96DC3}" srcOrd="0" destOrd="0" parTransId="{A375BAAE-4F71-4680-9018-BE163A49EF8B}" sibTransId="{AB227A07-7EFA-4C53-888E-37812B8ACAA6}"/>
    <dgm:cxn modelId="{D98A9D4C-C6CF-4354-AAB1-7618B6922F68}" type="presOf" srcId="{ED0C30CC-4BBA-4492-A87A-C3AFF8B2BF9D}" destId="{FFDACB92-E5B6-4DF9-88A4-F44B2EF3296B}" srcOrd="0" destOrd="0" presId="urn:microsoft.com/office/officeart/2005/8/layout/radial6"/>
    <dgm:cxn modelId="{08950548-6EC0-4F91-9273-116CF17C1F42}" srcId="{418720EA-5055-45BF-A405-53BEC0F14245}" destId="{ED0C30CC-4BBA-4492-A87A-C3AFF8B2BF9D}" srcOrd="3" destOrd="0" parTransId="{7887E26F-7D96-4CE8-B0AC-52B141BFBA6D}" sibTransId="{17489440-352C-4E69-8447-7914338CAF70}"/>
    <dgm:cxn modelId="{F51B49A1-7510-499B-BC03-D79216C0A033}" type="presOf" srcId="{382110A0-C677-450D-AB3A-93E646A3CC13}" destId="{0601D6D5-7E12-4391-971F-B9A908EEB596}" srcOrd="0" destOrd="0" presId="urn:microsoft.com/office/officeart/2005/8/layout/radial6"/>
    <dgm:cxn modelId="{A068BF45-0122-44BB-9FB9-528992BAAF79}" type="presOf" srcId="{AB90ACA9-93F3-41AA-8093-651D1DB96DC3}" destId="{4AFB247A-C3DB-469D-9053-800FC8F0BD66}" srcOrd="0" destOrd="0" presId="urn:microsoft.com/office/officeart/2005/8/layout/radial6"/>
    <dgm:cxn modelId="{31B861CF-B28E-41B4-9DFF-EB074576553A}" type="presOf" srcId="{DF83B041-9360-481F-90CF-548471EFDA9E}" destId="{A75B16E7-80C2-4D0F-9D10-140A9EEE92AA}" srcOrd="0" destOrd="0" presId="urn:microsoft.com/office/officeart/2005/8/layout/radial6"/>
    <dgm:cxn modelId="{61FF27C7-E270-4FFA-8486-2DC1AC02023E}" type="presOf" srcId="{418720EA-5055-45BF-A405-53BEC0F14245}" destId="{E32F2C66-9C02-48C6-AE8D-0C2917D24DE2}" srcOrd="0" destOrd="0" presId="urn:microsoft.com/office/officeart/2005/8/layout/radial6"/>
    <dgm:cxn modelId="{238E0A7B-7090-46DA-8A55-3D73D7A6F0E2}" type="presOf" srcId="{12DAFDFC-ED15-4C1A-AE9F-2C9F87F73BF0}" destId="{781A4B20-AAD2-48E4-8B91-B114977519EF}" srcOrd="0" destOrd="0" presId="urn:microsoft.com/office/officeart/2005/8/layout/radial6"/>
    <dgm:cxn modelId="{3341C423-1F2B-43E4-92A4-812B30F613B3}" type="presOf" srcId="{61F52E26-82FD-4446-A099-F6F9EBA0DA21}" destId="{34C88BC3-D5C6-45B5-B8EF-44C39A6F1F41}" srcOrd="0" destOrd="0" presId="urn:microsoft.com/office/officeart/2005/8/layout/radial6"/>
    <dgm:cxn modelId="{AF49BEED-D7DA-408F-8E52-E60BB5EA550C}" type="presParOf" srcId="{34C88BC3-D5C6-45B5-B8EF-44C39A6F1F41}" destId="{E32F2C66-9C02-48C6-AE8D-0C2917D24DE2}" srcOrd="0" destOrd="0" presId="urn:microsoft.com/office/officeart/2005/8/layout/radial6"/>
    <dgm:cxn modelId="{D10CC81A-6705-4F31-A52D-9011F266BD0C}" type="presParOf" srcId="{34C88BC3-D5C6-45B5-B8EF-44C39A6F1F41}" destId="{4AFB247A-C3DB-469D-9053-800FC8F0BD66}" srcOrd="1" destOrd="0" presId="urn:microsoft.com/office/officeart/2005/8/layout/radial6"/>
    <dgm:cxn modelId="{A166B4D1-EB15-4287-8A3A-15B5D840A09D}" type="presParOf" srcId="{34C88BC3-D5C6-45B5-B8EF-44C39A6F1F41}" destId="{A85F9F8A-9CF5-4534-A405-D5CA54C78D69}" srcOrd="2" destOrd="0" presId="urn:microsoft.com/office/officeart/2005/8/layout/radial6"/>
    <dgm:cxn modelId="{293CA765-7F06-4152-B50D-95EEE0D6B33E}" type="presParOf" srcId="{34C88BC3-D5C6-45B5-B8EF-44C39A6F1F41}" destId="{5667028E-AAD4-495D-B31D-4741E2325312}" srcOrd="3" destOrd="0" presId="urn:microsoft.com/office/officeart/2005/8/layout/radial6"/>
    <dgm:cxn modelId="{3CD8AF96-2DD8-47D9-9941-B5D849C4D3CF}" type="presParOf" srcId="{34C88BC3-D5C6-45B5-B8EF-44C39A6F1F41}" destId="{191D0D60-6BC7-406C-A599-C9CA0D577BDC}" srcOrd="4" destOrd="0" presId="urn:microsoft.com/office/officeart/2005/8/layout/radial6"/>
    <dgm:cxn modelId="{91A6984E-DCCE-4846-8AA8-F04C454062FB}" type="presParOf" srcId="{34C88BC3-D5C6-45B5-B8EF-44C39A6F1F41}" destId="{17DBF4C7-E335-4D10-9497-0A7B0D2DA921}" srcOrd="5" destOrd="0" presId="urn:microsoft.com/office/officeart/2005/8/layout/radial6"/>
    <dgm:cxn modelId="{BFD045B9-A872-457E-BD0F-E86FE48890CF}" type="presParOf" srcId="{34C88BC3-D5C6-45B5-B8EF-44C39A6F1F41}" destId="{12CDE40A-8A98-42CE-9084-A071ECA105D4}" srcOrd="6" destOrd="0" presId="urn:microsoft.com/office/officeart/2005/8/layout/radial6"/>
    <dgm:cxn modelId="{5D94EA23-A8A9-4654-AE36-750E3E077325}" type="presParOf" srcId="{34C88BC3-D5C6-45B5-B8EF-44C39A6F1F41}" destId="{C014A06F-948B-47FC-B171-0713477FAF34}" srcOrd="7" destOrd="0" presId="urn:microsoft.com/office/officeart/2005/8/layout/radial6"/>
    <dgm:cxn modelId="{179CE672-0E00-4263-A4E3-31D8623F1333}" type="presParOf" srcId="{34C88BC3-D5C6-45B5-B8EF-44C39A6F1F41}" destId="{3FB59E07-0BA4-4380-B8AF-49187DC90E3F}" srcOrd="8" destOrd="0" presId="urn:microsoft.com/office/officeart/2005/8/layout/radial6"/>
    <dgm:cxn modelId="{D83E2393-03D7-4C96-BF6A-0BD4B352E81E}" type="presParOf" srcId="{34C88BC3-D5C6-45B5-B8EF-44C39A6F1F41}" destId="{781A4B20-AAD2-48E4-8B91-B114977519EF}" srcOrd="9" destOrd="0" presId="urn:microsoft.com/office/officeart/2005/8/layout/radial6"/>
    <dgm:cxn modelId="{88EE0DB0-69AD-4A68-A3EC-2EA27460278E}" type="presParOf" srcId="{34C88BC3-D5C6-45B5-B8EF-44C39A6F1F41}" destId="{FFDACB92-E5B6-4DF9-88A4-F44B2EF3296B}" srcOrd="10" destOrd="0" presId="urn:microsoft.com/office/officeart/2005/8/layout/radial6"/>
    <dgm:cxn modelId="{F2E552F3-CC3F-4854-80FF-923789D67373}" type="presParOf" srcId="{34C88BC3-D5C6-45B5-B8EF-44C39A6F1F41}" destId="{4C216DAC-BFC8-4487-932F-F7F1CB37FEFD}" srcOrd="11" destOrd="0" presId="urn:microsoft.com/office/officeart/2005/8/layout/radial6"/>
    <dgm:cxn modelId="{1BFA1CC3-90E4-4FCA-B7FE-ECE639202CC7}" type="presParOf" srcId="{34C88BC3-D5C6-45B5-B8EF-44C39A6F1F41}" destId="{A5CEA105-FF8E-41E6-A610-3899BC0EAC15}" srcOrd="12" destOrd="0" presId="urn:microsoft.com/office/officeart/2005/8/layout/radial6"/>
    <dgm:cxn modelId="{124E4202-493A-4E85-B07C-5AE4FCEE8F48}" type="presParOf" srcId="{34C88BC3-D5C6-45B5-B8EF-44C39A6F1F41}" destId="{9A13530F-C2B2-40DF-B8C6-F872803E06B0}" srcOrd="13" destOrd="0" presId="urn:microsoft.com/office/officeart/2005/8/layout/radial6"/>
    <dgm:cxn modelId="{14D64402-FF06-4E65-B8CC-0C73EE137073}" type="presParOf" srcId="{34C88BC3-D5C6-45B5-B8EF-44C39A6F1F41}" destId="{CAF22B57-A77C-445D-92B0-08E2DAE99CA5}" srcOrd="14" destOrd="0" presId="urn:microsoft.com/office/officeart/2005/8/layout/radial6"/>
    <dgm:cxn modelId="{2D573825-0B1E-4C64-B80D-1F6CB2F76402}" type="presParOf" srcId="{34C88BC3-D5C6-45B5-B8EF-44C39A6F1F41}" destId="{A75B16E7-80C2-4D0F-9D10-140A9EEE92AA}" srcOrd="15" destOrd="0" presId="urn:microsoft.com/office/officeart/2005/8/layout/radial6"/>
    <dgm:cxn modelId="{57185722-9A58-46C4-8024-20A960732FDA}" type="presParOf" srcId="{34C88BC3-D5C6-45B5-B8EF-44C39A6F1F41}" destId="{0601D6D5-7E12-4391-971F-B9A908EEB596}" srcOrd="16" destOrd="0" presId="urn:microsoft.com/office/officeart/2005/8/layout/radial6"/>
    <dgm:cxn modelId="{B1408A57-FC36-4435-9713-C1DB39BF5A3B}" type="presParOf" srcId="{34C88BC3-D5C6-45B5-B8EF-44C39A6F1F41}" destId="{7D928B34-6224-41D1-A74B-F1E3482D27B9}" srcOrd="17" destOrd="0" presId="urn:microsoft.com/office/officeart/2005/8/layout/radial6"/>
    <dgm:cxn modelId="{85F87E8C-2868-42AB-B4CF-FF6345937FE0}" type="presParOf" srcId="{34C88BC3-D5C6-45B5-B8EF-44C39A6F1F41}" destId="{E51E832E-0F5D-427E-AC0B-C8E0D5E07462}" srcOrd="18" destOrd="0" presId="urn:microsoft.com/office/officeart/2005/8/layout/radial6"/>
    <dgm:cxn modelId="{60632207-C3FD-47F2-80CE-CC068BA0D544}" type="presParOf" srcId="{34C88BC3-D5C6-45B5-B8EF-44C39A6F1F41}" destId="{71DA6300-A493-402D-B7B7-618B753576A0}" srcOrd="19" destOrd="0" presId="urn:microsoft.com/office/officeart/2005/8/layout/radial6"/>
    <dgm:cxn modelId="{5DE20278-47B9-4235-B788-5F9A81D736DA}" type="presParOf" srcId="{34C88BC3-D5C6-45B5-B8EF-44C39A6F1F41}" destId="{DA599BF3-6BC7-46FE-B19A-D436C78D6FC2}" srcOrd="20" destOrd="0" presId="urn:microsoft.com/office/officeart/2005/8/layout/radial6"/>
    <dgm:cxn modelId="{50F9E1E2-0676-4AEC-A8CE-8CD4A9E98998}" type="presParOf" srcId="{34C88BC3-D5C6-45B5-B8EF-44C39A6F1F41}" destId="{04C5F0C2-A35C-4CA8-AB16-281A6A510143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C5F0C2-A35C-4CA8-AB16-281A6A510143}">
      <dsp:nvSpPr>
        <dsp:cNvPr id="0" name=""/>
        <dsp:cNvSpPr/>
      </dsp:nvSpPr>
      <dsp:spPr>
        <a:xfrm>
          <a:off x="779201" y="478526"/>
          <a:ext cx="3799447" cy="3799447"/>
        </a:xfrm>
        <a:prstGeom prst="blockArc">
          <a:avLst>
            <a:gd name="adj1" fmla="val 13114286"/>
            <a:gd name="adj2" fmla="val 16200000"/>
            <a:gd name="adj3" fmla="val 3894"/>
          </a:avLst>
        </a:prstGeom>
        <a:solidFill>
          <a:srgbClr val="00B050"/>
        </a:solidFill>
        <a:ln>
          <a:solidFill>
            <a:srgbClr val="00B05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1E832E-0F5D-427E-AC0B-C8E0D5E07462}">
      <dsp:nvSpPr>
        <dsp:cNvPr id="0" name=""/>
        <dsp:cNvSpPr/>
      </dsp:nvSpPr>
      <dsp:spPr>
        <a:xfrm>
          <a:off x="779201" y="478526"/>
          <a:ext cx="3799447" cy="3799447"/>
        </a:xfrm>
        <a:prstGeom prst="blockArc">
          <a:avLst>
            <a:gd name="adj1" fmla="val 10028571"/>
            <a:gd name="adj2" fmla="val 13114286"/>
            <a:gd name="adj3" fmla="val 3894"/>
          </a:avLst>
        </a:prstGeom>
        <a:solidFill>
          <a:srgbClr val="00B050"/>
        </a:solidFill>
        <a:ln>
          <a:solidFill>
            <a:srgbClr val="00B05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5B16E7-80C2-4D0F-9D10-140A9EEE92AA}">
      <dsp:nvSpPr>
        <dsp:cNvPr id="0" name=""/>
        <dsp:cNvSpPr/>
      </dsp:nvSpPr>
      <dsp:spPr>
        <a:xfrm>
          <a:off x="779201" y="478526"/>
          <a:ext cx="3799447" cy="3799447"/>
        </a:xfrm>
        <a:prstGeom prst="blockArc">
          <a:avLst>
            <a:gd name="adj1" fmla="val 6942857"/>
            <a:gd name="adj2" fmla="val 10028571"/>
            <a:gd name="adj3" fmla="val 3894"/>
          </a:avLst>
        </a:prstGeom>
        <a:solidFill>
          <a:srgbClr val="00B050"/>
        </a:solidFill>
        <a:ln>
          <a:solidFill>
            <a:srgbClr val="00B05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CEA105-FF8E-41E6-A610-3899BC0EAC15}">
      <dsp:nvSpPr>
        <dsp:cNvPr id="0" name=""/>
        <dsp:cNvSpPr/>
      </dsp:nvSpPr>
      <dsp:spPr>
        <a:xfrm>
          <a:off x="779201" y="478526"/>
          <a:ext cx="3799447" cy="3799447"/>
        </a:xfrm>
        <a:prstGeom prst="blockArc">
          <a:avLst>
            <a:gd name="adj1" fmla="val 3857143"/>
            <a:gd name="adj2" fmla="val 6942857"/>
            <a:gd name="adj3" fmla="val 3894"/>
          </a:avLst>
        </a:prstGeom>
        <a:solidFill>
          <a:srgbClr val="00B050"/>
        </a:solidFill>
        <a:ln>
          <a:solidFill>
            <a:srgbClr val="00B05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1A4B20-AAD2-48E4-8B91-B114977519EF}">
      <dsp:nvSpPr>
        <dsp:cNvPr id="0" name=""/>
        <dsp:cNvSpPr/>
      </dsp:nvSpPr>
      <dsp:spPr>
        <a:xfrm>
          <a:off x="779201" y="478526"/>
          <a:ext cx="3799447" cy="3799447"/>
        </a:xfrm>
        <a:prstGeom prst="blockArc">
          <a:avLst>
            <a:gd name="adj1" fmla="val 771429"/>
            <a:gd name="adj2" fmla="val 3857143"/>
            <a:gd name="adj3" fmla="val 3894"/>
          </a:avLst>
        </a:prstGeom>
        <a:solidFill>
          <a:srgbClr val="00B050"/>
        </a:solidFill>
        <a:ln>
          <a:solidFill>
            <a:srgbClr val="00B05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DE40A-8A98-42CE-9084-A071ECA105D4}">
      <dsp:nvSpPr>
        <dsp:cNvPr id="0" name=""/>
        <dsp:cNvSpPr/>
      </dsp:nvSpPr>
      <dsp:spPr>
        <a:xfrm>
          <a:off x="779201" y="478526"/>
          <a:ext cx="3799447" cy="3799447"/>
        </a:xfrm>
        <a:prstGeom prst="blockArc">
          <a:avLst>
            <a:gd name="adj1" fmla="val 19285714"/>
            <a:gd name="adj2" fmla="val 771429"/>
            <a:gd name="adj3" fmla="val 3894"/>
          </a:avLst>
        </a:prstGeom>
        <a:solidFill>
          <a:srgbClr val="00B050"/>
        </a:solidFill>
        <a:ln>
          <a:solidFill>
            <a:srgbClr val="00B05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7028E-AAD4-495D-B31D-4741E2325312}">
      <dsp:nvSpPr>
        <dsp:cNvPr id="0" name=""/>
        <dsp:cNvSpPr/>
      </dsp:nvSpPr>
      <dsp:spPr>
        <a:xfrm>
          <a:off x="779201" y="478526"/>
          <a:ext cx="3799447" cy="3799447"/>
        </a:xfrm>
        <a:prstGeom prst="blockArc">
          <a:avLst>
            <a:gd name="adj1" fmla="val 16200000"/>
            <a:gd name="adj2" fmla="val 19285714"/>
            <a:gd name="adj3" fmla="val 3894"/>
          </a:avLst>
        </a:prstGeom>
        <a:solidFill>
          <a:srgbClr val="00B050"/>
        </a:solidFill>
        <a:ln>
          <a:solidFill>
            <a:srgbClr val="00B05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F2C66-9C02-48C6-AE8D-0C2917D24DE2}">
      <dsp:nvSpPr>
        <dsp:cNvPr id="0" name=""/>
        <dsp:cNvSpPr/>
      </dsp:nvSpPr>
      <dsp:spPr>
        <a:xfrm>
          <a:off x="1945098" y="1644423"/>
          <a:ext cx="1467653" cy="1467653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/>
            <a:t>Narzędzia rozprowadzania informacji z systemu monitoringu</a:t>
          </a:r>
          <a:endParaRPr lang="pl-PL" sz="1200" b="1" kern="1200" dirty="0"/>
        </a:p>
      </dsp:txBody>
      <dsp:txXfrm>
        <a:off x="1945098" y="1644423"/>
        <a:ext cx="1467653" cy="1467653"/>
      </dsp:txXfrm>
    </dsp:sp>
    <dsp:sp modelId="{4AFB247A-C3DB-469D-9053-800FC8F0BD66}">
      <dsp:nvSpPr>
        <dsp:cNvPr id="0" name=""/>
        <dsp:cNvSpPr/>
      </dsp:nvSpPr>
      <dsp:spPr>
        <a:xfrm>
          <a:off x="2165246" y="1832"/>
          <a:ext cx="1027357" cy="10273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/>
            <a:t>Internetowa platforma </a:t>
          </a:r>
          <a:r>
            <a:rPr lang="pl-PL" sz="1100" b="1" kern="1200" dirty="0" err="1" smtClean="0"/>
            <a:t>informacyj-na</a:t>
          </a:r>
          <a:endParaRPr lang="pl-PL" sz="1100" b="1" kern="1200" dirty="0"/>
        </a:p>
      </dsp:txBody>
      <dsp:txXfrm>
        <a:off x="2165246" y="1832"/>
        <a:ext cx="1027357" cy="1027357"/>
      </dsp:txXfrm>
    </dsp:sp>
    <dsp:sp modelId="{191D0D60-6BC7-406C-A599-C9CA0D577BDC}">
      <dsp:nvSpPr>
        <dsp:cNvPr id="0" name=""/>
        <dsp:cNvSpPr/>
      </dsp:nvSpPr>
      <dsp:spPr>
        <a:xfrm>
          <a:off x="3621594" y="703173"/>
          <a:ext cx="1027357" cy="10273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/>
            <a:t>Portale </a:t>
          </a:r>
          <a:r>
            <a:rPr lang="pl-PL" sz="1200" b="1" kern="1200" dirty="0" err="1" smtClean="0"/>
            <a:t>społeczno-ściowe</a:t>
          </a:r>
          <a:endParaRPr lang="pl-PL" sz="1200" b="1" kern="1200" dirty="0"/>
        </a:p>
      </dsp:txBody>
      <dsp:txXfrm>
        <a:off x="3621594" y="703173"/>
        <a:ext cx="1027357" cy="1027357"/>
      </dsp:txXfrm>
    </dsp:sp>
    <dsp:sp modelId="{C014A06F-948B-47FC-B171-0713477FAF34}">
      <dsp:nvSpPr>
        <dsp:cNvPr id="0" name=""/>
        <dsp:cNvSpPr/>
      </dsp:nvSpPr>
      <dsp:spPr>
        <a:xfrm>
          <a:off x="3981282" y="2279070"/>
          <a:ext cx="1027357" cy="10273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err="1" smtClean="0"/>
            <a:t>Newsletter</a:t>
          </a:r>
          <a:endParaRPr lang="pl-PL" sz="1200" b="1" kern="1200" dirty="0"/>
        </a:p>
      </dsp:txBody>
      <dsp:txXfrm>
        <a:off x="3981282" y="2279070"/>
        <a:ext cx="1027357" cy="1027357"/>
      </dsp:txXfrm>
    </dsp:sp>
    <dsp:sp modelId="{FFDACB92-E5B6-4DF9-88A4-F44B2EF3296B}">
      <dsp:nvSpPr>
        <dsp:cNvPr id="0" name=""/>
        <dsp:cNvSpPr/>
      </dsp:nvSpPr>
      <dsp:spPr>
        <a:xfrm>
          <a:off x="2973458" y="3542841"/>
          <a:ext cx="1027357" cy="10273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/>
            <a:t>Broszury  i publikacje książkowe</a:t>
          </a:r>
          <a:endParaRPr lang="pl-PL" sz="1200" b="1" kern="1200" dirty="0"/>
        </a:p>
      </dsp:txBody>
      <dsp:txXfrm>
        <a:off x="2973458" y="3542841"/>
        <a:ext cx="1027357" cy="1027357"/>
      </dsp:txXfrm>
    </dsp:sp>
    <dsp:sp modelId="{9A13530F-C2B2-40DF-B8C6-F872803E06B0}">
      <dsp:nvSpPr>
        <dsp:cNvPr id="0" name=""/>
        <dsp:cNvSpPr/>
      </dsp:nvSpPr>
      <dsp:spPr>
        <a:xfrm>
          <a:off x="1357034" y="3542841"/>
          <a:ext cx="1027357" cy="10273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/>
            <a:t>Media lokalne i regionalne</a:t>
          </a:r>
          <a:endParaRPr lang="pl-PL" sz="1200" b="1" kern="1200" dirty="0"/>
        </a:p>
      </dsp:txBody>
      <dsp:txXfrm>
        <a:off x="1357034" y="3542841"/>
        <a:ext cx="1027357" cy="1027357"/>
      </dsp:txXfrm>
    </dsp:sp>
    <dsp:sp modelId="{0601D6D5-7E12-4391-971F-B9A908EEB596}">
      <dsp:nvSpPr>
        <dsp:cNvPr id="0" name=""/>
        <dsp:cNvSpPr/>
      </dsp:nvSpPr>
      <dsp:spPr>
        <a:xfrm>
          <a:off x="349210" y="2279070"/>
          <a:ext cx="1027357" cy="10273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/>
            <a:t>Spotkania </a:t>
          </a:r>
          <a:br>
            <a:rPr lang="pl-PL" sz="1200" b="1" kern="1200" dirty="0" smtClean="0"/>
          </a:br>
          <a:r>
            <a:rPr lang="pl-PL" sz="1200" b="1" kern="1200" dirty="0" smtClean="0"/>
            <a:t>i </a:t>
          </a:r>
          <a:r>
            <a:rPr lang="pl-PL" sz="1200" b="1" kern="1200" dirty="0" err="1" smtClean="0"/>
            <a:t>konferen-cje</a:t>
          </a:r>
          <a:endParaRPr lang="pl-PL" sz="1200" b="1" kern="1200" dirty="0"/>
        </a:p>
      </dsp:txBody>
      <dsp:txXfrm>
        <a:off x="349210" y="2279070"/>
        <a:ext cx="1027357" cy="1027357"/>
      </dsp:txXfrm>
    </dsp:sp>
    <dsp:sp modelId="{71DA6300-A493-402D-B7B7-618B753576A0}">
      <dsp:nvSpPr>
        <dsp:cNvPr id="0" name=""/>
        <dsp:cNvSpPr/>
      </dsp:nvSpPr>
      <dsp:spPr>
        <a:xfrm>
          <a:off x="708898" y="703173"/>
          <a:ext cx="1027357" cy="10273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/>
            <a:t>Warsztaty dla uczniów i studentów</a:t>
          </a:r>
          <a:endParaRPr lang="pl-PL" sz="1200" b="1" kern="1200" dirty="0"/>
        </a:p>
      </dsp:txBody>
      <dsp:txXfrm>
        <a:off x="708898" y="703173"/>
        <a:ext cx="1027357" cy="1027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6CB75-CB39-47FE-B19E-73104262A78A}" type="datetimeFigureOut">
              <a:rPr lang="pl-PL" smtClean="0"/>
              <a:pPr/>
              <a:t>2010-06-22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30572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7" y="9330572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01135-01A1-4093-B908-0F18DD010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025AF-E8E7-4E2A-8502-6C9092C2AD7C}" type="datetimeFigureOut">
              <a:rPr lang="pl-PL" smtClean="0"/>
              <a:pPr/>
              <a:t>2010-06-22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36600"/>
            <a:ext cx="4910138" cy="3684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1038" y="4665663"/>
            <a:ext cx="5446712" cy="4421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31325"/>
            <a:ext cx="295116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038" y="9331325"/>
            <a:ext cx="2951162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5EB9E-4762-4B5F-B103-D8B5BFC3CDF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14B-3FA2-41EE-BB93-2A5DEFDC95BA}" type="datetime1">
              <a:rPr lang="pl-PL" smtClean="0"/>
              <a:pPr/>
              <a:t>2010-06-22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Prostokąt 7"/>
          <p:cNvSpPr/>
          <p:nvPr userDrawn="1"/>
        </p:nvSpPr>
        <p:spPr>
          <a:xfrm>
            <a:off x="357158" y="3500438"/>
            <a:ext cx="8786842" cy="214314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Prostokąt 8"/>
          <p:cNvSpPr/>
          <p:nvPr userDrawn="1"/>
        </p:nvSpPr>
        <p:spPr>
          <a:xfrm>
            <a:off x="357158" y="3357562"/>
            <a:ext cx="878684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77B5F-4F5C-48DC-85BC-DFFA92F5D00F}" type="datetime1">
              <a:rPr lang="pl-PL" smtClean="0"/>
              <a:pPr/>
              <a:t>2010-06-22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0F08-8EB8-486B-95F3-5B596B380D57}" type="datetime1">
              <a:rPr lang="pl-PL" smtClean="0"/>
              <a:pPr/>
              <a:t>2010-06-22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 i="1" baseline="0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1800"/>
            </a:lvl1pPr>
            <a:lvl2pPr>
              <a:spcBef>
                <a:spcPts val="600"/>
              </a:spcBef>
              <a:spcAft>
                <a:spcPts val="600"/>
              </a:spcAft>
              <a:defRPr sz="1800" baseline="0"/>
            </a:lvl2pPr>
            <a:lvl3pPr>
              <a:spcBef>
                <a:spcPts val="600"/>
              </a:spcBef>
              <a:spcAft>
                <a:spcPts val="600"/>
              </a:spcAft>
              <a:defRPr sz="2200" baseline="0"/>
            </a:lvl3pPr>
            <a:lvl4pPr>
              <a:spcBef>
                <a:spcPts val="600"/>
              </a:spcBef>
              <a:spcAft>
                <a:spcPts val="600"/>
              </a:spcAft>
              <a:defRPr/>
            </a:lvl4pPr>
            <a:lvl5pPr>
              <a:spcBef>
                <a:spcPts val="60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CE6A-6F8A-4BCE-8063-C008DDE9633E}" type="datetime1">
              <a:rPr lang="pl-PL" smtClean="0"/>
              <a:pPr/>
              <a:t>2010-06-22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Prostokąt 7"/>
          <p:cNvSpPr/>
          <p:nvPr userDrawn="1"/>
        </p:nvSpPr>
        <p:spPr>
          <a:xfrm>
            <a:off x="357158" y="1285860"/>
            <a:ext cx="878684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759-C0E0-43AF-8B2F-83FCB7F52275}" type="datetime1">
              <a:rPr lang="pl-PL" smtClean="0"/>
              <a:pPr/>
              <a:t>2010-06-22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7851-3E12-4928-A1B1-F417165A7478}" type="datetime1">
              <a:rPr lang="pl-PL" smtClean="0"/>
              <a:pPr/>
              <a:t>2010-06-22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BDF50-E77F-4CA2-8721-6B3664E930AC}" type="datetime1">
              <a:rPr lang="pl-PL" smtClean="0"/>
              <a:pPr/>
              <a:t>2010-06-22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E95C-EA1D-42C1-ADAE-08E83ED52A29}" type="datetime1">
              <a:rPr lang="pl-PL" smtClean="0"/>
              <a:pPr/>
              <a:t>2010-06-22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D349-61ED-478B-A15B-3B65F8B02AF3}" type="datetime1">
              <a:rPr lang="pl-PL" smtClean="0"/>
              <a:pPr/>
              <a:t>2010-06-22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7DB9-6DE4-49A1-8D4E-420D02797C32}" type="datetime1">
              <a:rPr lang="pl-PL" smtClean="0"/>
              <a:pPr/>
              <a:t>2010-06-22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48FC-71BD-4B72-B613-0AE7FAD4C251}" type="datetime1">
              <a:rPr lang="pl-PL" smtClean="0"/>
              <a:pPr/>
              <a:t>2010-06-22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DD65D-5D3E-44F9-8495-81E449533B44}" type="datetime1">
              <a:rPr lang="pl-PL" smtClean="0"/>
              <a:pPr/>
              <a:t>2010-06-22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82F79-E9FE-488A-94BE-C194F515A03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i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86116" y="3786190"/>
            <a:ext cx="5429288" cy="1428760"/>
          </a:xfrm>
        </p:spPr>
        <p:txBody>
          <a:bodyPr>
            <a:normAutofit/>
          </a:bodyPr>
          <a:lstStyle/>
          <a:p>
            <a:pPr algn="just"/>
            <a:endParaRPr lang="pl-PL" sz="2000" dirty="0" smtClean="0">
              <a:solidFill>
                <a:srgbClr val="3F5D63"/>
              </a:solidFill>
            </a:endParaRPr>
          </a:p>
          <a:p>
            <a:pPr algn="just"/>
            <a:r>
              <a:rPr lang="pl-PL" sz="2000" dirty="0" smtClean="0">
                <a:solidFill>
                  <a:srgbClr val="3F5D63"/>
                </a:solidFill>
              </a:rPr>
              <a:t>Rekomendacje </a:t>
            </a:r>
            <a:r>
              <a:rPr lang="pl-PL" sz="2000" dirty="0" smtClean="0">
                <a:solidFill>
                  <a:srgbClr val="3F5D63"/>
                </a:solidFill>
              </a:rPr>
              <a:t>dla monitoringu i pożądanych form oddziaływania na rynek pracy w województwie dolnośląskim</a:t>
            </a:r>
          </a:p>
        </p:txBody>
      </p:sp>
      <p:pic>
        <p:nvPicPr>
          <p:cNvPr id="6" name="Obraz 5" descr="ageron pol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5572140"/>
            <a:ext cx="1928826" cy="604365"/>
          </a:xfrm>
          <a:prstGeom prst="rect">
            <a:avLst/>
          </a:prstGeom>
          <a:solidFill>
            <a:prstClr val="white">
              <a:alpha val="52000"/>
            </a:prstClr>
          </a:solidFill>
        </p:spPr>
      </p:pic>
      <p:pic>
        <p:nvPicPr>
          <p:cNvPr id="7" name="Obraz 6" descr="ageron int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5500702"/>
            <a:ext cx="1980503" cy="620558"/>
          </a:xfrm>
          <a:prstGeom prst="rect">
            <a:avLst/>
          </a:prstGeom>
        </p:spPr>
      </p:pic>
      <p:pic>
        <p:nvPicPr>
          <p:cNvPr id="8" name="Obraz 7" descr="pm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5500702"/>
            <a:ext cx="2166953" cy="464348"/>
          </a:xfrm>
          <a:prstGeom prst="rect">
            <a:avLst/>
          </a:prstGeom>
        </p:spPr>
      </p:pic>
      <p:pic>
        <p:nvPicPr>
          <p:cNvPr id="11" name="Obraz 10" descr="godło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57620" y="428604"/>
            <a:ext cx="923925" cy="933450"/>
          </a:xfrm>
          <a:prstGeom prst="rect">
            <a:avLst/>
          </a:prstGeom>
        </p:spPr>
      </p:pic>
      <p:pic>
        <p:nvPicPr>
          <p:cNvPr id="12" name="Obraz 11" descr="kapitał ludzki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28662" y="642918"/>
            <a:ext cx="1740489" cy="571504"/>
          </a:xfrm>
          <a:prstGeom prst="rect">
            <a:avLst/>
          </a:prstGeom>
        </p:spPr>
      </p:pic>
      <p:pic>
        <p:nvPicPr>
          <p:cNvPr id="13" name="Obraz 12" descr="efs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15074" y="642918"/>
            <a:ext cx="1790700" cy="504825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214282" y="2214554"/>
            <a:ext cx="8786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3F5D63"/>
                </a:solidFill>
                <a:latin typeface="High Tower Text" pitchFamily="18" charset="0"/>
              </a:rPr>
              <a:t>PROGNOZA ZAPOTRZEBOWANIA GOSPODARKI REGIONU NA SIŁĘ ROBOCZĄ W UKŁADZIE SEKTOROWO-BRANŻOWYM I KWALIFIKACYJNO-ZAWODOWYM W WOJEWÓDZTWIE DOLNOŚLĄSKIM</a:t>
            </a:r>
          </a:p>
        </p:txBody>
      </p:sp>
      <p:cxnSp>
        <p:nvCxnSpPr>
          <p:cNvPr id="17" name="Łącznik prosty 16"/>
          <p:cNvCxnSpPr/>
          <p:nvPr/>
        </p:nvCxnSpPr>
        <p:spPr>
          <a:xfrm>
            <a:off x="214282" y="6286520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ytuł 16"/>
          <p:cNvSpPr txBox="1">
            <a:spLocks/>
          </p:cNvSpPr>
          <p:nvPr/>
        </p:nvSpPr>
        <p:spPr>
          <a:xfrm>
            <a:off x="571472" y="6286520"/>
            <a:ext cx="8215370" cy="571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700" dirty="0" smtClean="0">
                <a:solidFill>
                  <a:srgbClr val="3F5D63"/>
                </a:solidFill>
              </a:rPr>
              <a:t>Badanie współfinansowane przez Unię Europejską z Europejskiego Funduszu Społecznego w ramach programu Kapitał Ludzki </a:t>
            </a:r>
            <a:r>
              <a:rPr lang="pl-PL" sz="2700" dirty="0" err="1" smtClean="0">
                <a:solidFill>
                  <a:srgbClr val="3F5D63"/>
                </a:solidFill>
              </a:rPr>
              <a:t>Poddziałanie</a:t>
            </a:r>
            <a:r>
              <a:rPr lang="pl-PL" sz="2700" dirty="0" smtClean="0">
                <a:solidFill>
                  <a:srgbClr val="3F5D63"/>
                </a:solidFill>
              </a:rPr>
              <a:t> 8.1.4.: Przewidywanie Zmiany Gospodarczej.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303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303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rgbClr val="3F5D63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524928" y="3643314"/>
            <a:ext cx="6084000" cy="57150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74004" y="2473010"/>
            <a:ext cx="8367396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540978" y="1741310"/>
            <a:ext cx="807249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Diagnoza i ocena aktualnego systemu monitoringu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b="1" i="1" dirty="0" smtClean="0">
                <a:solidFill>
                  <a:schemeClr val="bg1"/>
                </a:solidFill>
              </a:rPr>
              <a:t>Rekomendacje poprawy systemu monitoringu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2.1. Założenia proponowanego modelu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b="1" i="1" dirty="0" smtClean="0">
                <a:solidFill>
                  <a:srgbClr val="002060"/>
                </a:solidFill>
              </a:rPr>
              <a:t> 2.2. Zakres zbieranej informacji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2.3. Metody i narzędzia monitoringu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2.4. Przepływ i wykorzystanie informacji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 startAt="3"/>
            </a:pPr>
            <a:r>
              <a:rPr lang="pl-PL" sz="2800" i="1" dirty="0" smtClean="0"/>
              <a:t>Rekomendacje współpracy: edukacja-pracodawcy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Propozycje zmian w zakresie zbieranej informacji o rynku pracy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Określenie zakresu zbieranej informacji powinno uwzględniać </a:t>
            </a:r>
            <a:r>
              <a:rPr lang="pl-PL" b="1" dirty="0" smtClean="0">
                <a:solidFill>
                  <a:srgbClr val="002060"/>
                </a:solidFill>
              </a:rPr>
              <a:t>zróżnicowanie potrzeb poszczególnych grup odbiorców </a:t>
            </a:r>
            <a:r>
              <a:rPr lang="pl-PL" dirty="0" smtClean="0"/>
              <a:t>w sposób umożliwiający selekcję informacji potrzebnej w danym czasie indywidualnemu odbiorcy</a:t>
            </a:r>
          </a:p>
          <a:p>
            <a:r>
              <a:rPr lang="pl-PL" dirty="0" smtClean="0"/>
              <a:t>Postuluje się stworzenie </a:t>
            </a:r>
            <a:r>
              <a:rPr lang="pl-PL" b="1" dirty="0" smtClean="0">
                <a:solidFill>
                  <a:srgbClr val="002060"/>
                </a:solidFill>
              </a:rPr>
              <a:t>„koszyka” informacji o rynku pracy </a:t>
            </a:r>
            <a:r>
              <a:rPr lang="pl-PL" dirty="0" smtClean="0"/>
              <a:t>tak, by maksymalizować użyteczność systemu dla wszystkich grup odbiorców</a:t>
            </a:r>
          </a:p>
          <a:p>
            <a:r>
              <a:rPr lang="pl-PL" dirty="0" smtClean="0"/>
              <a:t>Definicja zakresu informacji wymaga także określenia stopnia szczegółowości zbieranych </a:t>
            </a:r>
            <a:r>
              <a:rPr lang="pl-PL" b="1" dirty="0" smtClean="0">
                <a:solidFill>
                  <a:srgbClr val="002060"/>
                </a:solidFill>
              </a:rPr>
              <a:t>danych na poziomie regionu i na poziomie powiatu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Dostawcami informacji </a:t>
            </a:r>
            <a:r>
              <a:rPr lang="pl-PL" dirty="0" smtClean="0"/>
              <a:t>do systemu monitoringu rynku powinny być: GUS, urzędy pracy, władze regionalne, pracobiorcy, pracodawcy oraz instytucje edukacyjne</a:t>
            </a:r>
          </a:p>
          <a:p>
            <a:r>
              <a:rPr lang="pl-PL" dirty="0" smtClean="0"/>
              <a:t>W celu identyfikacji zjawisk zachodzących w obszarze podaży na rynku pracy niezbędne jest zbieranie danych o charakterze </a:t>
            </a:r>
            <a:r>
              <a:rPr lang="pl-PL" b="1" dirty="0" smtClean="0">
                <a:solidFill>
                  <a:srgbClr val="002060"/>
                </a:solidFill>
              </a:rPr>
              <a:t>demograficznym</a:t>
            </a:r>
            <a:r>
              <a:rPr lang="pl-PL" dirty="0" smtClean="0"/>
              <a:t>, </a:t>
            </a:r>
            <a:r>
              <a:rPr lang="pl-PL" b="1" dirty="0" smtClean="0">
                <a:solidFill>
                  <a:srgbClr val="002060"/>
                </a:solidFill>
              </a:rPr>
              <a:t>społecznym</a:t>
            </a:r>
            <a:r>
              <a:rPr lang="pl-PL" dirty="0" smtClean="0"/>
              <a:t> oraz z sektora </a:t>
            </a:r>
            <a:r>
              <a:rPr lang="pl-PL" b="1" dirty="0" smtClean="0">
                <a:solidFill>
                  <a:srgbClr val="002060"/>
                </a:solidFill>
              </a:rPr>
              <a:t>edukacyjnego</a:t>
            </a:r>
            <a:endParaRPr lang="pl-PL" dirty="0" smtClean="0"/>
          </a:p>
          <a:p>
            <a:r>
              <a:rPr lang="pl-PL" dirty="0" smtClean="0"/>
              <a:t>W celu identyfikacji zjawisk zachodzących w obszarze popytu na pracę niezbędne jest analizowanie czynników o charakterze </a:t>
            </a:r>
            <a:r>
              <a:rPr lang="pl-PL" b="1" dirty="0" smtClean="0">
                <a:solidFill>
                  <a:srgbClr val="002060"/>
                </a:solidFill>
              </a:rPr>
              <a:t>gospodarczym</a:t>
            </a:r>
            <a:r>
              <a:rPr lang="pl-PL" dirty="0" smtClean="0"/>
              <a:t> oraz </a:t>
            </a:r>
            <a:r>
              <a:rPr lang="pl-PL" b="1" dirty="0" smtClean="0">
                <a:solidFill>
                  <a:srgbClr val="002060"/>
                </a:solidFill>
              </a:rPr>
              <a:t>instytucjonalno-prawnym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11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426" y="1430882"/>
            <a:ext cx="8858280" cy="534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Mapa potrzeb informacyjnych poszczególnych grup odbiorców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12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524928" y="4214818"/>
            <a:ext cx="6084000" cy="57150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74004" y="2473010"/>
            <a:ext cx="8367396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13</a:t>
            </a:fld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540978" y="1741310"/>
            <a:ext cx="807249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Diagnoza i ocena aktualnego systemu monitoringu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b="1" i="1" dirty="0" smtClean="0">
                <a:solidFill>
                  <a:schemeClr val="bg1"/>
                </a:solidFill>
              </a:rPr>
              <a:t>Rekomendacje poprawy systemu monitoringu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2.1. Założenia proponowanego modelu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 2.2. Zakres zbieranej informacji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b="1" i="1" dirty="0" smtClean="0">
                <a:solidFill>
                  <a:srgbClr val="002060"/>
                </a:solidFill>
              </a:rPr>
              <a:t>2.3. Metody i narzędzia monitoringu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2.4. Przepływ i wykorzystanie informacji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 startAt="3"/>
            </a:pPr>
            <a:r>
              <a:rPr lang="pl-PL" sz="2800" i="1" dirty="0" smtClean="0"/>
              <a:t>Rekomendacje współpracy: edukacja-pracodawcy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Narzędzia monitoringu rynku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2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pl-PL" dirty="0" smtClean="0"/>
              <a:t> W zaproponowanym modelu systemu monitoringu metody i narzędzia pozwalające na pozyskanie informacji dotyczącej rynku pracy ze zidentyfikowanych źródeł, jak również przetwarzanie pozyskanej informacji możemy podzielić na dwie podstawowe grupy:</a:t>
            </a:r>
          </a:p>
          <a:p>
            <a:pPr>
              <a:spcBef>
                <a:spcPts val="0"/>
              </a:spcBef>
              <a:buNone/>
            </a:pPr>
            <a:r>
              <a:rPr lang="pl-PL" b="1" dirty="0" smtClean="0">
                <a:solidFill>
                  <a:srgbClr val="002060"/>
                </a:solidFill>
              </a:rPr>
              <a:t>		</a:t>
            </a:r>
            <a:r>
              <a:rPr lang="pl-PL" b="1" u="sng" dirty="0" smtClean="0">
                <a:solidFill>
                  <a:srgbClr val="002060"/>
                </a:solidFill>
              </a:rPr>
              <a:t>analizę danych wtórnych</a:t>
            </a:r>
            <a:r>
              <a:rPr lang="pl-PL" dirty="0" smtClean="0"/>
              <a:t> oraz </a:t>
            </a:r>
            <a:r>
              <a:rPr lang="pl-PL" b="1" u="sng" dirty="0" smtClean="0">
                <a:solidFill>
                  <a:srgbClr val="002060"/>
                </a:solidFill>
              </a:rPr>
              <a:t>badania (ilościowe i jakościowe)</a:t>
            </a:r>
            <a:endParaRPr lang="pl-PL" b="1" u="sng" dirty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14</a:t>
            </a:fld>
            <a:endParaRPr lang="pl-PL" dirty="0"/>
          </a:p>
        </p:txBody>
      </p: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1246188" y="3068638"/>
            <a:ext cx="6653212" cy="3582988"/>
            <a:chOff x="785" y="1933"/>
            <a:chExt cx="4191" cy="2257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785" y="1933"/>
              <a:ext cx="4185" cy="2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58" y="1944"/>
              <a:ext cx="3618" cy="1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58" y="1944"/>
              <a:ext cx="3618" cy="1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369" y="1944"/>
              <a:ext cx="3595" cy="1355"/>
            </a:xfrm>
            <a:prstGeom prst="rect">
              <a:avLst/>
            </a:prstGeom>
            <a:solidFill>
              <a:srgbClr val="DCE6F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32" name="Freeform 8"/>
            <p:cNvSpPr>
              <a:spLocks noEditPoints="1"/>
            </p:cNvSpPr>
            <p:nvPr/>
          </p:nvSpPr>
          <p:spPr bwMode="auto">
            <a:xfrm>
              <a:off x="1364" y="1938"/>
              <a:ext cx="3606" cy="136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5" y="0"/>
                </a:cxn>
                <a:cxn ang="0">
                  <a:pos x="3600" y="0"/>
                </a:cxn>
                <a:cxn ang="0">
                  <a:pos x="3606" y="6"/>
                </a:cxn>
                <a:cxn ang="0">
                  <a:pos x="3606" y="1361"/>
                </a:cxn>
                <a:cxn ang="0">
                  <a:pos x="3600" y="1366"/>
                </a:cxn>
                <a:cxn ang="0">
                  <a:pos x="5" y="1366"/>
                </a:cxn>
                <a:cxn ang="0">
                  <a:pos x="0" y="1361"/>
                </a:cxn>
                <a:cxn ang="0">
                  <a:pos x="0" y="6"/>
                </a:cxn>
                <a:cxn ang="0">
                  <a:pos x="11" y="1361"/>
                </a:cxn>
                <a:cxn ang="0">
                  <a:pos x="5" y="1356"/>
                </a:cxn>
                <a:cxn ang="0">
                  <a:pos x="3600" y="1356"/>
                </a:cxn>
                <a:cxn ang="0">
                  <a:pos x="3594" y="1361"/>
                </a:cxn>
                <a:cxn ang="0">
                  <a:pos x="3594" y="6"/>
                </a:cxn>
                <a:cxn ang="0">
                  <a:pos x="3600" y="11"/>
                </a:cxn>
                <a:cxn ang="0">
                  <a:pos x="5" y="11"/>
                </a:cxn>
                <a:cxn ang="0">
                  <a:pos x="11" y="6"/>
                </a:cxn>
                <a:cxn ang="0">
                  <a:pos x="11" y="1361"/>
                </a:cxn>
              </a:cxnLst>
              <a:rect l="0" t="0" r="r" b="b"/>
              <a:pathLst>
                <a:path w="3606" h="1366">
                  <a:moveTo>
                    <a:pt x="0" y="6"/>
                  </a:moveTo>
                  <a:lnTo>
                    <a:pt x="5" y="0"/>
                  </a:lnTo>
                  <a:lnTo>
                    <a:pt x="3600" y="0"/>
                  </a:lnTo>
                  <a:lnTo>
                    <a:pt x="3606" y="6"/>
                  </a:lnTo>
                  <a:lnTo>
                    <a:pt x="3606" y="1361"/>
                  </a:lnTo>
                  <a:lnTo>
                    <a:pt x="3600" y="1366"/>
                  </a:lnTo>
                  <a:lnTo>
                    <a:pt x="5" y="1366"/>
                  </a:lnTo>
                  <a:lnTo>
                    <a:pt x="0" y="1361"/>
                  </a:lnTo>
                  <a:lnTo>
                    <a:pt x="0" y="6"/>
                  </a:lnTo>
                  <a:close/>
                  <a:moveTo>
                    <a:pt x="11" y="1361"/>
                  </a:moveTo>
                  <a:lnTo>
                    <a:pt x="5" y="1356"/>
                  </a:lnTo>
                  <a:lnTo>
                    <a:pt x="3600" y="1356"/>
                  </a:lnTo>
                  <a:lnTo>
                    <a:pt x="3594" y="1361"/>
                  </a:lnTo>
                  <a:lnTo>
                    <a:pt x="3594" y="6"/>
                  </a:lnTo>
                  <a:lnTo>
                    <a:pt x="3600" y="11"/>
                  </a:lnTo>
                  <a:lnTo>
                    <a:pt x="5" y="11"/>
                  </a:lnTo>
                  <a:lnTo>
                    <a:pt x="11" y="6"/>
                  </a:lnTo>
                  <a:lnTo>
                    <a:pt x="11" y="1361"/>
                  </a:lnTo>
                  <a:close/>
                </a:path>
              </a:pathLst>
            </a:custGeom>
            <a:solidFill>
              <a:srgbClr val="DCE6F2"/>
            </a:solidFill>
            <a:ln w="0">
              <a:solidFill>
                <a:srgbClr val="DCE6F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58" y="3447"/>
              <a:ext cx="3618" cy="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58" y="3447"/>
              <a:ext cx="3618" cy="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369" y="3447"/>
              <a:ext cx="3595" cy="722"/>
            </a:xfrm>
            <a:prstGeom prst="rect">
              <a:avLst/>
            </a:prstGeom>
            <a:solidFill>
              <a:srgbClr val="DCE6F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36" name="Freeform 12"/>
            <p:cNvSpPr>
              <a:spLocks noEditPoints="1"/>
            </p:cNvSpPr>
            <p:nvPr/>
          </p:nvSpPr>
          <p:spPr bwMode="auto">
            <a:xfrm>
              <a:off x="1364" y="3441"/>
              <a:ext cx="3606" cy="73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5" y="0"/>
                </a:cxn>
                <a:cxn ang="0">
                  <a:pos x="3600" y="0"/>
                </a:cxn>
                <a:cxn ang="0">
                  <a:pos x="3606" y="6"/>
                </a:cxn>
                <a:cxn ang="0">
                  <a:pos x="3606" y="728"/>
                </a:cxn>
                <a:cxn ang="0">
                  <a:pos x="3600" y="733"/>
                </a:cxn>
                <a:cxn ang="0">
                  <a:pos x="5" y="733"/>
                </a:cxn>
                <a:cxn ang="0">
                  <a:pos x="0" y="728"/>
                </a:cxn>
                <a:cxn ang="0">
                  <a:pos x="0" y="6"/>
                </a:cxn>
                <a:cxn ang="0">
                  <a:pos x="11" y="728"/>
                </a:cxn>
                <a:cxn ang="0">
                  <a:pos x="5" y="723"/>
                </a:cxn>
                <a:cxn ang="0">
                  <a:pos x="3600" y="723"/>
                </a:cxn>
                <a:cxn ang="0">
                  <a:pos x="3594" y="728"/>
                </a:cxn>
                <a:cxn ang="0">
                  <a:pos x="3594" y="6"/>
                </a:cxn>
                <a:cxn ang="0">
                  <a:pos x="3600" y="11"/>
                </a:cxn>
                <a:cxn ang="0">
                  <a:pos x="5" y="11"/>
                </a:cxn>
                <a:cxn ang="0">
                  <a:pos x="11" y="6"/>
                </a:cxn>
                <a:cxn ang="0">
                  <a:pos x="11" y="728"/>
                </a:cxn>
              </a:cxnLst>
              <a:rect l="0" t="0" r="r" b="b"/>
              <a:pathLst>
                <a:path w="3606" h="733">
                  <a:moveTo>
                    <a:pt x="0" y="6"/>
                  </a:moveTo>
                  <a:lnTo>
                    <a:pt x="5" y="0"/>
                  </a:lnTo>
                  <a:lnTo>
                    <a:pt x="3600" y="0"/>
                  </a:lnTo>
                  <a:lnTo>
                    <a:pt x="3606" y="6"/>
                  </a:lnTo>
                  <a:lnTo>
                    <a:pt x="3606" y="728"/>
                  </a:lnTo>
                  <a:lnTo>
                    <a:pt x="3600" y="733"/>
                  </a:lnTo>
                  <a:lnTo>
                    <a:pt x="5" y="733"/>
                  </a:lnTo>
                  <a:lnTo>
                    <a:pt x="0" y="728"/>
                  </a:lnTo>
                  <a:lnTo>
                    <a:pt x="0" y="6"/>
                  </a:lnTo>
                  <a:close/>
                  <a:moveTo>
                    <a:pt x="11" y="728"/>
                  </a:moveTo>
                  <a:lnTo>
                    <a:pt x="5" y="723"/>
                  </a:lnTo>
                  <a:lnTo>
                    <a:pt x="3600" y="723"/>
                  </a:lnTo>
                  <a:lnTo>
                    <a:pt x="3594" y="728"/>
                  </a:lnTo>
                  <a:lnTo>
                    <a:pt x="3594" y="6"/>
                  </a:lnTo>
                  <a:lnTo>
                    <a:pt x="3600" y="11"/>
                  </a:lnTo>
                  <a:lnTo>
                    <a:pt x="5" y="11"/>
                  </a:lnTo>
                  <a:lnTo>
                    <a:pt x="11" y="6"/>
                  </a:lnTo>
                  <a:lnTo>
                    <a:pt x="11" y="728"/>
                  </a:lnTo>
                  <a:close/>
                </a:path>
              </a:pathLst>
            </a:custGeom>
            <a:solidFill>
              <a:srgbClr val="DCE6F2"/>
            </a:solidFill>
            <a:ln w="0">
              <a:solidFill>
                <a:srgbClr val="DCE6F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586" y="2234"/>
              <a:ext cx="1584" cy="9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38" name="Freeform 14"/>
            <p:cNvSpPr>
              <a:spLocks noEditPoints="1"/>
            </p:cNvSpPr>
            <p:nvPr/>
          </p:nvSpPr>
          <p:spPr bwMode="auto">
            <a:xfrm>
              <a:off x="1580" y="2228"/>
              <a:ext cx="1596" cy="987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" y="0"/>
                </a:cxn>
                <a:cxn ang="0">
                  <a:pos x="1590" y="0"/>
                </a:cxn>
                <a:cxn ang="0">
                  <a:pos x="1596" y="6"/>
                </a:cxn>
                <a:cxn ang="0">
                  <a:pos x="1596" y="981"/>
                </a:cxn>
                <a:cxn ang="0">
                  <a:pos x="1590" y="987"/>
                </a:cxn>
                <a:cxn ang="0">
                  <a:pos x="6" y="987"/>
                </a:cxn>
                <a:cxn ang="0">
                  <a:pos x="0" y="981"/>
                </a:cxn>
                <a:cxn ang="0">
                  <a:pos x="0" y="6"/>
                </a:cxn>
                <a:cxn ang="0">
                  <a:pos x="12" y="981"/>
                </a:cxn>
                <a:cxn ang="0">
                  <a:pos x="6" y="976"/>
                </a:cxn>
                <a:cxn ang="0">
                  <a:pos x="1590" y="976"/>
                </a:cxn>
                <a:cxn ang="0">
                  <a:pos x="1584" y="981"/>
                </a:cxn>
                <a:cxn ang="0">
                  <a:pos x="1584" y="6"/>
                </a:cxn>
                <a:cxn ang="0">
                  <a:pos x="1590" y="11"/>
                </a:cxn>
                <a:cxn ang="0">
                  <a:pos x="6" y="11"/>
                </a:cxn>
                <a:cxn ang="0">
                  <a:pos x="12" y="6"/>
                </a:cxn>
                <a:cxn ang="0">
                  <a:pos x="12" y="981"/>
                </a:cxn>
              </a:cxnLst>
              <a:rect l="0" t="0" r="r" b="b"/>
              <a:pathLst>
                <a:path w="1596" h="987">
                  <a:moveTo>
                    <a:pt x="0" y="6"/>
                  </a:moveTo>
                  <a:lnTo>
                    <a:pt x="6" y="0"/>
                  </a:lnTo>
                  <a:lnTo>
                    <a:pt x="1590" y="0"/>
                  </a:lnTo>
                  <a:lnTo>
                    <a:pt x="1596" y="6"/>
                  </a:lnTo>
                  <a:lnTo>
                    <a:pt x="1596" y="981"/>
                  </a:lnTo>
                  <a:lnTo>
                    <a:pt x="1590" y="987"/>
                  </a:lnTo>
                  <a:lnTo>
                    <a:pt x="6" y="987"/>
                  </a:lnTo>
                  <a:lnTo>
                    <a:pt x="0" y="981"/>
                  </a:lnTo>
                  <a:lnTo>
                    <a:pt x="0" y="6"/>
                  </a:lnTo>
                  <a:close/>
                  <a:moveTo>
                    <a:pt x="12" y="981"/>
                  </a:moveTo>
                  <a:lnTo>
                    <a:pt x="6" y="976"/>
                  </a:lnTo>
                  <a:lnTo>
                    <a:pt x="1590" y="976"/>
                  </a:lnTo>
                  <a:lnTo>
                    <a:pt x="1584" y="981"/>
                  </a:lnTo>
                  <a:lnTo>
                    <a:pt x="1584" y="6"/>
                  </a:lnTo>
                  <a:lnTo>
                    <a:pt x="1590" y="11"/>
                  </a:lnTo>
                  <a:lnTo>
                    <a:pt x="6" y="11"/>
                  </a:lnTo>
                  <a:lnTo>
                    <a:pt x="12" y="6"/>
                  </a:lnTo>
                  <a:lnTo>
                    <a:pt x="12" y="981"/>
                  </a:lnTo>
                  <a:close/>
                </a:path>
              </a:pathLst>
            </a:custGeom>
            <a:solidFill>
              <a:srgbClr val="558ED5"/>
            </a:solidFill>
            <a:ln w="0">
              <a:solidFill>
                <a:srgbClr val="558ED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1609" y="2265"/>
              <a:ext cx="146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1.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1720" y="2265"/>
              <a:ext cx="935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Dane statystyczne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1609" y="2386"/>
              <a:ext cx="146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2.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1720" y="2386"/>
              <a:ext cx="608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Informacja 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2229" y="2386"/>
              <a:ext cx="666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o zawodach 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1720" y="2503"/>
              <a:ext cx="783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deficytowych i 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2381" y="2503"/>
              <a:ext cx="789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nadwyżkowych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1609" y="2624"/>
              <a:ext cx="146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3.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1720" y="2624"/>
              <a:ext cx="380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Liczba 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2012" y="2624"/>
              <a:ext cx="1268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uczniów kształcących się 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1720" y="2740"/>
              <a:ext cx="1432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w poszczególnych zawodach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1609" y="2856"/>
              <a:ext cx="146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4.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1720" y="2856"/>
              <a:ext cx="906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Artykuły prasowe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1609" y="2977"/>
              <a:ext cx="146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5.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1720" y="2977"/>
              <a:ext cx="1368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Informacje o wydarzeniach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1586" y="2060"/>
              <a:ext cx="1584" cy="179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55" name="Freeform 31"/>
            <p:cNvSpPr>
              <a:spLocks noEditPoints="1"/>
            </p:cNvSpPr>
            <p:nvPr/>
          </p:nvSpPr>
          <p:spPr bwMode="auto">
            <a:xfrm>
              <a:off x="1580" y="2054"/>
              <a:ext cx="1596" cy="19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" y="0"/>
                </a:cxn>
                <a:cxn ang="0">
                  <a:pos x="1590" y="0"/>
                </a:cxn>
                <a:cxn ang="0">
                  <a:pos x="1596" y="6"/>
                </a:cxn>
                <a:cxn ang="0">
                  <a:pos x="1596" y="185"/>
                </a:cxn>
                <a:cxn ang="0">
                  <a:pos x="1590" y="190"/>
                </a:cxn>
                <a:cxn ang="0">
                  <a:pos x="6" y="190"/>
                </a:cxn>
                <a:cxn ang="0">
                  <a:pos x="0" y="185"/>
                </a:cxn>
                <a:cxn ang="0">
                  <a:pos x="0" y="6"/>
                </a:cxn>
                <a:cxn ang="0">
                  <a:pos x="12" y="185"/>
                </a:cxn>
                <a:cxn ang="0">
                  <a:pos x="6" y="180"/>
                </a:cxn>
                <a:cxn ang="0">
                  <a:pos x="1590" y="180"/>
                </a:cxn>
                <a:cxn ang="0">
                  <a:pos x="1584" y="185"/>
                </a:cxn>
                <a:cxn ang="0">
                  <a:pos x="1584" y="6"/>
                </a:cxn>
                <a:cxn ang="0">
                  <a:pos x="1590" y="11"/>
                </a:cxn>
                <a:cxn ang="0">
                  <a:pos x="6" y="11"/>
                </a:cxn>
                <a:cxn ang="0">
                  <a:pos x="12" y="6"/>
                </a:cxn>
                <a:cxn ang="0">
                  <a:pos x="12" y="185"/>
                </a:cxn>
              </a:cxnLst>
              <a:rect l="0" t="0" r="r" b="b"/>
              <a:pathLst>
                <a:path w="1596" h="190">
                  <a:moveTo>
                    <a:pt x="0" y="6"/>
                  </a:moveTo>
                  <a:lnTo>
                    <a:pt x="6" y="0"/>
                  </a:lnTo>
                  <a:lnTo>
                    <a:pt x="1590" y="0"/>
                  </a:lnTo>
                  <a:lnTo>
                    <a:pt x="1596" y="6"/>
                  </a:lnTo>
                  <a:lnTo>
                    <a:pt x="1596" y="185"/>
                  </a:lnTo>
                  <a:lnTo>
                    <a:pt x="1590" y="190"/>
                  </a:lnTo>
                  <a:lnTo>
                    <a:pt x="6" y="190"/>
                  </a:lnTo>
                  <a:lnTo>
                    <a:pt x="0" y="185"/>
                  </a:lnTo>
                  <a:lnTo>
                    <a:pt x="0" y="6"/>
                  </a:lnTo>
                  <a:close/>
                  <a:moveTo>
                    <a:pt x="12" y="185"/>
                  </a:moveTo>
                  <a:lnTo>
                    <a:pt x="6" y="180"/>
                  </a:lnTo>
                  <a:lnTo>
                    <a:pt x="1590" y="180"/>
                  </a:lnTo>
                  <a:lnTo>
                    <a:pt x="1584" y="185"/>
                  </a:lnTo>
                  <a:lnTo>
                    <a:pt x="1584" y="6"/>
                  </a:lnTo>
                  <a:lnTo>
                    <a:pt x="1590" y="11"/>
                  </a:lnTo>
                  <a:lnTo>
                    <a:pt x="6" y="11"/>
                  </a:lnTo>
                  <a:lnTo>
                    <a:pt x="12" y="6"/>
                  </a:lnTo>
                  <a:lnTo>
                    <a:pt x="12" y="185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2059" y="2081"/>
              <a:ext cx="357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Dane 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2351" y="2091"/>
              <a:ext cx="421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wtórne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3257" y="2234"/>
              <a:ext cx="1579" cy="9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59" name="Freeform 35"/>
            <p:cNvSpPr>
              <a:spLocks noEditPoints="1"/>
            </p:cNvSpPr>
            <p:nvPr/>
          </p:nvSpPr>
          <p:spPr bwMode="auto">
            <a:xfrm>
              <a:off x="3252" y="2228"/>
              <a:ext cx="1589" cy="987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5" y="0"/>
                </a:cxn>
                <a:cxn ang="0">
                  <a:pos x="1584" y="0"/>
                </a:cxn>
                <a:cxn ang="0">
                  <a:pos x="1589" y="6"/>
                </a:cxn>
                <a:cxn ang="0">
                  <a:pos x="1589" y="981"/>
                </a:cxn>
                <a:cxn ang="0">
                  <a:pos x="1584" y="987"/>
                </a:cxn>
                <a:cxn ang="0">
                  <a:pos x="5" y="987"/>
                </a:cxn>
                <a:cxn ang="0">
                  <a:pos x="0" y="981"/>
                </a:cxn>
                <a:cxn ang="0">
                  <a:pos x="0" y="6"/>
                </a:cxn>
                <a:cxn ang="0">
                  <a:pos x="11" y="981"/>
                </a:cxn>
                <a:cxn ang="0">
                  <a:pos x="5" y="976"/>
                </a:cxn>
                <a:cxn ang="0">
                  <a:pos x="1584" y="976"/>
                </a:cxn>
                <a:cxn ang="0">
                  <a:pos x="1578" y="981"/>
                </a:cxn>
                <a:cxn ang="0">
                  <a:pos x="1578" y="6"/>
                </a:cxn>
                <a:cxn ang="0">
                  <a:pos x="1584" y="11"/>
                </a:cxn>
                <a:cxn ang="0">
                  <a:pos x="5" y="11"/>
                </a:cxn>
                <a:cxn ang="0">
                  <a:pos x="11" y="6"/>
                </a:cxn>
                <a:cxn ang="0">
                  <a:pos x="11" y="981"/>
                </a:cxn>
              </a:cxnLst>
              <a:rect l="0" t="0" r="r" b="b"/>
              <a:pathLst>
                <a:path w="1589" h="987">
                  <a:moveTo>
                    <a:pt x="0" y="6"/>
                  </a:moveTo>
                  <a:lnTo>
                    <a:pt x="5" y="0"/>
                  </a:lnTo>
                  <a:lnTo>
                    <a:pt x="1584" y="0"/>
                  </a:lnTo>
                  <a:lnTo>
                    <a:pt x="1589" y="6"/>
                  </a:lnTo>
                  <a:lnTo>
                    <a:pt x="1589" y="981"/>
                  </a:lnTo>
                  <a:lnTo>
                    <a:pt x="1584" y="987"/>
                  </a:lnTo>
                  <a:lnTo>
                    <a:pt x="5" y="987"/>
                  </a:lnTo>
                  <a:lnTo>
                    <a:pt x="0" y="981"/>
                  </a:lnTo>
                  <a:lnTo>
                    <a:pt x="0" y="6"/>
                  </a:lnTo>
                  <a:close/>
                  <a:moveTo>
                    <a:pt x="11" y="981"/>
                  </a:moveTo>
                  <a:lnTo>
                    <a:pt x="5" y="976"/>
                  </a:lnTo>
                  <a:lnTo>
                    <a:pt x="1584" y="976"/>
                  </a:lnTo>
                  <a:lnTo>
                    <a:pt x="1578" y="981"/>
                  </a:lnTo>
                  <a:lnTo>
                    <a:pt x="1578" y="6"/>
                  </a:lnTo>
                  <a:lnTo>
                    <a:pt x="1584" y="11"/>
                  </a:lnTo>
                  <a:lnTo>
                    <a:pt x="5" y="11"/>
                  </a:lnTo>
                  <a:lnTo>
                    <a:pt x="11" y="6"/>
                  </a:lnTo>
                  <a:lnTo>
                    <a:pt x="11" y="981"/>
                  </a:lnTo>
                  <a:close/>
                </a:path>
              </a:pathLst>
            </a:custGeom>
            <a:solidFill>
              <a:srgbClr val="558ED5"/>
            </a:solidFill>
            <a:ln w="0">
              <a:solidFill>
                <a:srgbClr val="558ED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3275" y="2265"/>
              <a:ext cx="146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1.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3386" y="2265"/>
              <a:ext cx="1292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Badania ilościowe wśród 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3386" y="2386"/>
              <a:ext cx="836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przedsiębiorstw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3275" y="2503"/>
              <a:ext cx="146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2.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3386" y="2503"/>
              <a:ext cx="1374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Badanie jakości kształcenia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3275" y="2624"/>
              <a:ext cx="146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3.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3386" y="2624"/>
              <a:ext cx="1537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Analiza ofert pracy z ogłoszeń 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3386" y="2740"/>
              <a:ext cx="1403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prasowych i internetowych 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3275" y="2856"/>
              <a:ext cx="146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4.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3386" y="2856"/>
              <a:ext cx="836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Monitoring płac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3275" y="2977"/>
              <a:ext cx="146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5.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3386" y="2977"/>
              <a:ext cx="1520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Analiza  barier w dostępie do 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3386" y="3093"/>
              <a:ext cx="1274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kształcenia ustawicznego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3257" y="2060"/>
              <a:ext cx="1579" cy="179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74" name="Freeform 50"/>
            <p:cNvSpPr>
              <a:spLocks noEditPoints="1"/>
            </p:cNvSpPr>
            <p:nvPr/>
          </p:nvSpPr>
          <p:spPr bwMode="auto">
            <a:xfrm>
              <a:off x="3252" y="2054"/>
              <a:ext cx="1589" cy="19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5" y="0"/>
                </a:cxn>
                <a:cxn ang="0">
                  <a:pos x="1584" y="0"/>
                </a:cxn>
                <a:cxn ang="0">
                  <a:pos x="1589" y="6"/>
                </a:cxn>
                <a:cxn ang="0">
                  <a:pos x="1589" y="185"/>
                </a:cxn>
                <a:cxn ang="0">
                  <a:pos x="1584" y="190"/>
                </a:cxn>
                <a:cxn ang="0">
                  <a:pos x="5" y="190"/>
                </a:cxn>
                <a:cxn ang="0">
                  <a:pos x="0" y="185"/>
                </a:cxn>
                <a:cxn ang="0">
                  <a:pos x="0" y="6"/>
                </a:cxn>
                <a:cxn ang="0">
                  <a:pos x="11" y="185"/>
                </a:cxn>
                <a:cxn ang="0">
                  <a:pos x="5" y="180"/>
                </a:cxn>
                <a:cxn ang="0">
                  <a:pos x="1584" y="180"/>
                </a:cxn>
                <a:cxn ang="0">
                  <a:pos x="1578" y="185"/>
                </a:cxn>
                <a:cxn ang="0">
                  <a:pos x="1578" y="6"/>
                </a:cxn>
                <a:cxn ang="0">
                  <a:pos x="1584" y="11"/>
                </a:cxn>
                <a:cxn ang="0">
                  <a:pos x="5" y="11"/>
                </a:cxn>
                <a:cxn ang="0">
                  <a:pos x="11" y="6"/>
                </a:cxn>
                <a:cxn ang="0">
                  <a:pos x="11" y="185"/>
                </a:cxn>
              </a:cxnLst>
              <a:rect l="0" t="0" r="r" b="b"/>
              <a:pathLst>
                <a:path w="1589" h="190">
                  <a:moveTo>
                    <a:pt x="0" y="6"/>
                  </a:moveTo>
                  <a:lnTo>
                    <a:pt x="5" y="0"/>
                  </a:lnTo>
                  <a:lnTo>
                    <a:pt x="1584" y="0"/>
                  </a:lnTo>
                  <a:lnTo>
                    <a:pt x="1589" y="6"/>
                  </a:lnTo>
                  <a:lnTo>
                    <a:pt x="1589" y="185"/>
                  </a:lnTo>
                  <a:lnTo>
                    <a:pt x="1584" y="190"/>
                  </a:lnTo>
                  <a:lnTo>
                    <a:pt x="5" y="190"/>
                  </a:lnTo>
                  <a:lnTo>
                    <a:pt x="0" y="185"/>
                  </a:lnTo>
                  <a:lnTo>
                    <a:pt x="0" y="6"/>
                  </a:lnTo>
                  <a:close/>
                  <a:moveTo>
                    <a:pt x="11" y="185"/>
                  </a:moveTo>
                  <a:lnTo>
                    <a:pt x="5" y="180"/>
                  </a:lnTo>
                  <a:lnTo>
                    <a:pt x="1584" y="180"/>
                  </a:lnTo>
                  <a:lnTo>
                    <a:pt x="1578" y="185"/>
                  </a:lnTo>
                  <a:lnTo>
                    <a:pt x="1578" y="6"/>
                  </a:lnTo>
                  <a:lnTo>
                    <a:pt x="1584" y="11"/>
                  </a:lnTo>
                  <a:lnTo>
                    <a:pt x="5" y="11"/>
                  </a:lnTo>
                  <a:lnTo>
                    <a:pt x="11" y="6"/>
                  </a:lnTo>
                  <a:lnTo>
                    <a:pt x="11" y="185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3339" y="2086"/>
              <a:ext cx="1578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Badania ilościowe i jakościowe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797" y="1944"/>
              <a:ext cx="572" cy="1355"/>
            </a:xfrm>
            <a:prstGeom prst="rect">
              <a:avLst/>
            </a:prstGeom>
            <a:solidFill>
              <a:srgbClr val="558ED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77" name="Freeform 53"/>
            <p:cNvSpPr>
              <a:spLocks noEditPoints="1"/>
            </p:cNvSpPr>
            <p:nvPr/>
          </p:nvSpPr>
          <p:spPr bwMode="auto">
            <a:xfrm>
              <a:off x="791" y="1938"/>
              <a:ext cx="584" cy="136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" y="0"/>
                </a:cxn>
                <a:cxn ang="0">
                  <a:pos x="578" y="0"/>
                </a:cxn>
                <a:cxn ang="0">
                  <a:pos x="584" y="6"/>
                </a:cxn>
                <a:cxn ang="0">
                  <a:pos x="584" y="1361"/>
                </a:cxn>
                <a:cxn ang="0">
                  <a:pos x="578" y="1366"/>
                </a:cxn>
                <a:cxn ang="0">
                  <a:pos x="6" y="1366"/>
                </a:cxn>
                <a:cxn ang="0">
                  <a:pos x="0" y="1361"/>
                </a:cxn>
                <a:cxn ang="0">
                  <a:pos x="0" y="6"/>
                </a:cxn>
                <a:cxn ang="0">
                  <a:pos x="12" y="1361"/>
                </a:cxn>
                <a:cxn ang="0">
                  <a:pos x="6" y="1356"/>
                </a:cxn>
                <a:cxn ang="0">
                  <a:pos x="578" y="1356"/>
                </a:cxn>
                <a:cxn ang="0">
                  <a:pos x="573" y="1361"/>
                </a:cxn>
                <a:cxn ang="0">
                  <a:pos x="573" y="6"/>
                </a:cxn>
                <a:cxn ang="0">
                  <a:pos x="578" y="11"/>
                </a:cxn>
                <a:cxn ang="0">
                  <a:pos x="6" y="11"/>
                </a:cxn>
                <a:cxn ang="0">
                  <a:pos x="12" y="6"/>
                </a:cxn>
                <a:cxn ang="0">
                  <a:pos x="12" y="1361"/>
                </a:cxn>
              </a:cxnLst>
              <a:rect l="0" t="0" r="r" b="b"/>
              <a:pathLst>
                <a:path w="584" h="1366">
                  <a:moveTo>
                    <a:pt x="0" y="6"/>
                  </a:moveTo>
                  <a:lnTo>
                    <a:pt x="6" y="0"/>
                  </a:lnTo>
                  <a:lnTo>
                    <a:pt x="578" y="0"/>
                  </a:lnTo>
                  <a:lnTo>
                    <a:pt x="584" y="6"/>
                  </a:lnTo>
                  <a:lnTo>
                    <a:pt x="584" y="1361"/>
                  </a:lnTo>
                  <a:lnTo>
                    <a:pt x="578" y="1366"/>
                  </a:lnTo>
                  <a:lnTo>
                    <a:pt x="6" y="1366"/>
                  </a:lnTo>
                  <a:lnTo>
                    <a:pt x="0" y="1361"/>
                  </a:lnTo>
                  <a:lnTo>
                    <a:pt x="0" y="6"/>
                  </a:lnTo>
                  <a:close/>
                  <a:moveTo>
                    <a:pt x="12" y="1361"/>
                  </a:moveTo>
                  <a:lnTo>
                    <a:pt x="6" y="1356"/>
                  </a:lnTo>
                  <a:lnTo>
                    <a:pt x="578" y="1356"/>
                  </a:lnTo>
                  <a:lnTo>
                    <a:pt x="573" y="1361"/>
                  </a:lnTo>
                  <a:lnTo>
                    <a:pt x="573" y="6"/>
                  </a:lnTo>
                  <a:lnTo>
                    <a:pt x="578" y="11"/>
                  </a:lnTo>
                  <a:lnTo>
                    <a:pt x="6" y="11"/>
                  </a:lnTo>
                  <a:lnTo>
                    <a:pt x="12" y="6"/>
                  </a:lnTo>
                  <a:lnTo>
                    <a:pt x="12" y="1361"/>
                  </a:lnTo>
                  <a:close/>
                </a:path>
              </a:pathLst>
            </a:custGeom>
            <a:solidFill>
              <a:srgbClr val="558ED5"/>
            </a:solidFill>
            <a:ln w="0">
              <a:solidFill>
                <a:srgbClr val="558ED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1054" y="296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1054" y="2593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1020" y="3068"/>
              <a:ext cx="115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 Pozyskiwanie informacji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>
              <a:off x="1054" y="2208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9" name="Rectangle 75"/>
            <p:cNvSpPr>
              <a:spLocks noChangeArrowheads="1"/>
            </p:cNvSpPr>
            <p:nvPr/>
          </p:nvSpPr>
          <p:spPr bwMode="auto">
            <a:xfrm>
              <a:off x="1206" y="2725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>
              <a:off x="797" y="3447"/>
              <a:ext cx="572" cy="722"/>
            </a:xfrm>
            <a:prstGeom prst="rect">
              <a:avLst/>
            </a:prstGeom>
            <a:solidFill>
              <a:srgbClr val="558ED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09" name="Freeform 85"/>
            <p:cNvSpPr>
              <a:spLocks noEditPoints="1"/>
            </p:cNvSpPr>
            <p:nvPr/>
          </p:nvSpPr>
          <p:spPr bwMode="auto">
            <a:xfrm>
              <a:off x="791" y="3441"/>
              <a:ext cx="584" cy="73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" y="0"/>
                </a:cxn>
                <a:cxn ang="0">
                  <a:pos x="578" y="0"/>
                </a:cxn>
                <a:cxn ang="0">
                  <a:pos x="584" y="6"/>
                </a:cxn>
                <a:cxn ang="0">
                  <a:pos x="584" y="728"/>
                </a:cxn>
                <a:cxn ang="0">
                  <a:pos x="578" y="733"/>
                </a:cxn>
                <a:cxn ang="0">
                  <a:pos x="6" y="733"/>
                </a:cxn>
                <a:cxn ang="0">
                  <a:pos x="0" y="728"/>
                </a:cxn>
                <a:cxn ang="0">
                  <a:pos x="0" y="6"/>
                </a:cxn>
                <a:cxn ang="0">
                  <a:pos x="12" y="728"/>
                </a:cxn>
                <a:cxn ang="0">
                  <a:pos x="6" y="723"/>
                </a:cxn>
                <a:cxn ang="0">
                  <a:pos x="578" y="723"/>
                </a:cxn>
                <a:cxn ang="0">
                  <a:pos x="573" y="728"/>
                </a:cxn>
                <a:cxn ang="0">
                  <a:pos x="573" y="6"/>
                </a:cxn>
                <a:cxn ang="0">
                  <a:pos x="578" y="11"/>
                </a:cxn>
                <a:cxn ang="0">
                  <a:pos x="6" y="11"/>
                </a:cxn>
                <a:cxn ang="0">
                  <a:pos x="12" y="6"/>
                </a:cxn>
                <a:cxn ang="0">
                  <a:pos x="12" y="728"/>
                </a:cxn>
              </a:cxnLst>
              <a:rect l="0" t="0" r="r" b="b"/>
              <a:pathLst>
                <a:path w="584" h="733">
                  <a:moveTo>
                    <a:pt x="0" y="6"/>
                  </a:moveTo>
                  <a:lnTo>
                    <a:pt x="6" y="0"/>
                  </a:lnTo>
                  <a:lnTo>
                    <a:pt x="578" y="0"/>
                  </a:lnTo>
                  <a:lnTo>
                    <a:pt x="584" y="6"/>
                  </a:lnTo>
                  <a:lnTo>
                    <a:pt x="584" y="728"/>
                  </a:lnTo>
                  <a:lnTo>
                    <a:pt x="578" y="733"/>
                  </a:lnTo>
                  <a:lnTo>
                    <a:pt x="6" y="733"/>
                  </a:lnTo>
                  <a:lnTo>
                    <a:pt x="0" y="728"/>
                  </a:lnTo>
                  <a:lnTo>
                    <a:pt x="0" y="6"/>
                  </a:lnTo>
                  <a:close/>
                  <a:moveTo>
                    <a:pt x="12" y="728"/>
                  </a:moveTo>
                  <a:lnTo>
                    <a:pt x="6" y="723"/>
                  </a:lnTo>
                  <a:lnTo>
                    <a:pt x="578" y="723"/>
                  </a:lnTo>
                  <a:lnTo>
                    <a:pt x="573" y="728"/>
                  </a:lnTo>
                  <a:lnTo>
                    <a:pt x="573" y="6"/>
                  </a:lnTo>
                  <a:lnTo>
                    <a:pt x="578" y="11"/>
                  </a:lnTo>
                  <a:lnTo>
                    <a:pt x="6" y="11"/>
                  </a:lnTo>
                  <a:lnTo>
                    <a:pt x="12" y="6"/>
                  </a:lnTo>
                  <a:lnTo>
                    <a:pt x="12" y="728"/>
                  </a:lnTo>
                  <a:close/>
                </a:path>
              </a:pathLst>
            </a:custGeom>
            <a:solidFill>
              <a:srgbClr val="558ED5"/>
            </a:solidFill>
            <a:ln w="0">
              <a:solidFill>
                <a:srgbClr val="558ED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1054" y="393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5" name="Rectangle 91"/>
            <p:cNvSpPr>
              <a:spLocks noChangeArrowheads="1"/>
            </p:cNvSpPr>
            <p:nvPr/>
          </p:nvSpPr>
          <p:spPr bwMode="auto">
            <a:xfrm>
              <a:off x="1054" y="3663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0" name="Rectangle 96"/>
            <p:cNvSpPr>
              <a:spLocks noChangeArrowheads="1"/>
            </p:cNvSpPr>
            <p:nvPr/>
          </p:nvSpPr>
          <p:spPr bwMode="auto">
            <a:xfrm>
              <a:off x="1206" y="4011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5" name="Rectangle 101"/>
            <p:cNvSpPr>
              <a:spLocks noChangeArrowheads="1"/>
            </p:cNvSpPr>
            <p:nvPr/>
          </p:nvSpPr>
          <p:spPr bwMode="auto">
            <a:xfrm>
              <a:off x="1206" y="3748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0" name="Rectangle 106"/>
            <p:cNvSpPr>
              <a:spLocks noChangeArrowheads="1"/>
            </p:cNvSpPr>
            <p:nvPr/>
          </p:nvSpPr>
          <p:spPr bwMode="auto">
            <a:xfrm>
              <a:off x="1206" y="3500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1" name="Rectangle 107"/>
            <p:cNvSpPr>
              <a:spLocks noChangeArrowheads="1"/>
            </p:cNvSpPr>
            <p:nvPr/>
          </p:nvSpPr>
          <p:spPr bwMode="auto">
            <a:xfrm>
              <a:off x="1206" y="345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2" name="Rectangle 108"/>
            <p:cNvSpPr>
              <a:spLocks noChangeArrowheads="1"/>
            </p:cNvSpPr>
            <p:nvPr/>
          </p:nvSpPr>
          <p:spPr bwMode="auto">
            <a:xfrm>
              <a:off x="2550" y="3566"/>
              <a:ext cx="1233" cy="403"/>
            </a:xfrm>
            <a:prstGeom prst="rect">
              <a:avLst/>
            </a:prstGeom>
            <a:solidFill>
              <a:srgbClr val="558ED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33" name="Rectangle 109"/>
            <p:cNvSpPr>
              <a:spLocks noChangeArrowheads="1"/>
            </p:cNvSpPr>
            <p:nvPr/>
          </p:nvSpPr>
          <p:spPr bwMode="auto">
            <a:xfrm>
              <a:off x="2608" y="3611"/>
              <a:ext cx="108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Urząd Marszałkowski/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Dolnośląski WUP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3" name="Rectangle 63"/>
          <p:cNvSpPr>
            <a:spLocks noChangeArrowheads="1"/>
          </p:cNvSpPr>
          <p:nvPr/>
        </p:nvSpPr>
        <p:spPr bwMode="auto">
          <a:xfrm>
            <a:off x="1331640" y="5517232"/>
            <a:ext cx="64633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Przetwarzanie informacji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 danych wtórnych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W ramach analizy danych wtórnych Jednostka Koordynująca powinna być odpowiedzialna za </a:t>
            </a:r>
            <a:r>
              <a:rPr lang="pl-PL" b="1" dirty="0" smtClean="0">
                <a:solidFill>
                  <a:srgbClr val="002060"/>
                </a:solidFill>
              </a:rPr>
              <a:t>gromadzenie dostępnych danych </a:t>
            </a:r>
            <a:r>
              <a:rPr lang="pl-PL" dirty="0" smtClean="0"/>
              <a:t>od różnych podmiotów oraz ich przetwarzanie</a:t>
            </a:r>
          </a:p>
          <a:p>
            <a:r>
              <a:rPr lang="pl-PL" dirty="0" smtClean="0"/>
              <a:t>W szczególności z GUS i/lub Wojewódzkiego Urzędu Statystycznego powinna być pozyskiwana informacja dotycząca </a:t>
            </a:r>
            <a:r>
              <a:rPr lang="pl-PL" b="1" dirty="0" smtClean="0">
                <a:solidFill>
                  <a:srgbClr val="002060"/>
                </a:solidFill>
              </a:rPr>
              <a:t>sytuacji demograficznej i społecznej </a:t>
            </a:r>
            <a:r>
              <a:rPr lang="pl-PL" dirty="0" smtClean="0"/>
              <a:t>województwa wraz z opracowywanymi </a:t>
            </a:r>
            <a:r>
              <a:rPr lang="pl-PL" b="1" dirty="0" smtClean="0">
                <a:solidFill>
                  <a:srgbClr val="002060"/>
                </a:solidFill>
              </a:rPr>
              <a:t>prognozami</a:t>
            </a:r>
          </a:p>
          <a:p>
            <a:r>
              <a:rPr lang="pl-PL" dirty="0" smtClean="0"/>
              <a:t>Istotne dane przydatne w ramach monitoringu rynku pracy, a niepublikowane przez Główny Urząd Statystyczny, to dane dotyczące </a:t>
            </a:r>
            <a:r>
              <a:rPr lang="pl-PL" b="1" dirty="0" smtClean="0">
                <a:solidFill>
                  <a:srgbClr val="002060"/>
                </a:solidFill>
              </a:rPr>
              <a:t>sytuacji ekonomicznej przedsiębiorstw </a:t>
            </a:r>
            <a:r>
              <a:rPr lang="pl-PL" dirty="0" smtClean="0"/>
              <a:t>oraz </a:t>
            </a:r>
            <a:r>
              <a:rPr lang="pl-PL" b="1" dirty="0" smtClean="0">
                <a:solidFill>
                  <a:srgbClr val="002060"/>
                </a:solidFill>
              </a:rPr>
              <a:t>wielkości zatrudnienia w układzie branżowym </a:t>
            </a:r>
          </a:p>
          <a:p>
            <a:r>
              <a:rPr lang="pl-PL" dirty="0" smtClean="0"/>
              <a:t>Z WUP (i za jego pośrednictwem z powiatowych urzędów pracy) powinna być pobierana informacja o </a:t>
            </a:r>
            <a:r>
              <a:rPr lang="pl-PL" b="1" dirty="0" smtClean="0">
                <a:solidFill>
                  <a:srgbClr val="002060"/>
                </a:solidFill>
              </a:rPr>
              <a:t>liczbie zarejestrowanych bezrobotnych</a:t>
            </a:r>
            <a:r>
              <a:rPr lang="pl-PL" dirty="0" smtClean="0"/>
              <a:t>, </a:t>
            </a:r>
            <a:r>
              <a:rPr lang="pl-PL" b="1" dirty="0" smtClean="0">
                <a:solidFill>
                  <a:srgbClr val="002060"/>
                </a:solidFill>
              </a:rPr>
              <a:t>liczbie ofert pracy wg zawodów </a:t>
            </a:r>
            <a:r>
              <a:rPr lang="pl-PL" dirty="0" smtClean="0"/>
              <a:t>oraz </a:t>
            </a:r>
            <a:r>
              <a:rPr lang="pl-PL" b="1" dirty="0" smtClean="0">
                <a:solidFill>
                  <a:srgbClr val="002060"/>
                </a:solidFill>
              </a:rPr>
              <a:t>informacja o zawodach deficytowych i nadwyżkowych</a:t>
            </a:r>
          </a:p>
          <a:p>
            <a:r>
              <a:rPr lang="pl-PL" dirty="0" smtClean="0"/>
              <a:t>Dane </a:t>
            </a:r>
            <a:r>
              <a:rPr lang="pl-PL" b="1" dirty="0" smtClean="0">
                <a:solidFill>
                  <a:srgbClr val="002060"/>
                </a:solidFill>
              </a:rPr>
              <a:t>dotyczące liczby uczniów kształcących się w poszczególnych zawodach </a:t>
            </a:r>
            <a:r>
              <a:rPr lang="pl-PL" dirty="0" smtClean="0"/>
              <a:t>w zasadniczych i średnich szkołach zawodowych oraz w szkołach policealnych są dostępne, ale </a:t>
            </a:r>
            <a:r>
              <a:rPr lang="pl-PL" b="1" dirty="0" smtClean="0">
                <a:solidFill>
                  <a:srgbClr val="002060"/>
                </a:solidFill>
              </a:rPr>
              <a:t>niepublikowane powszechnie, </a:t>
            </a:r>
            <a:r>
              <a:rPr lang="pl-PL" dirty="0" smtClean="0"/>
              <a:t>zarówno w GUS jak i w MEN</a:t>
            </a:r>
          </a:p>
          <a:p>
            <a:pPr lvl="0"/>
            <a:r>
              <a:rPr lang="pl-PL" b="1" dirty="0" smtClean="0">
                <a:solidFill>
                  <a:srgbClr val="002060"/>
                </a:solidFill>
              </a:rPr>
              <a:t>Dodatkowe informacje </a:t>
            </a:r>
            <a:r>
              <a:rPr lang="pl-PL" dirty="0" smtClean="0"/>
              <a:t>- bieżące artykuły prasowe, informacje o wydarzeniach związanych z tematyką rynku pracy (konferencje, spotkania, warsztaty)</a:t>
            </a:r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15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Rekomendacje odnośnie prowadzenia analizy danych wtórnych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pl-PL" dirty="0" smtClean="0"/>
              <a:t>Wszystkie dane statystyczne pozyskiwane z różnych źródeł powinny być </a:t>
            </a:r>
            <a:r>
              <a:rPr lang="pl-PL" b="1" dirty="0" smtClean="0">
                <a:solidFill>
                  <a:srgbClr val="002060"/>
                </a:solidFill>
              </a:rPr>
              <a:t>pobierane w formie elektronicznych baz danych</a:t>
            </a:r>
            <a:r>
              <a:rPr lang="pl-PL" dirty="0" smtClean="0"/>
              <a:t>, tak aby następnie mogły być one w łatwy sposób poddane elektronicznemu przetwarzaniu</a:t>
            </a:r>
          </a:p>
          <a:p>
            <a:pPr>
              <a:buFont typeface="+mj-lt"/>
              <a:buAutoNum type="arabicPeriod"/>
            </a:pPr>
            <a:r>
              <a:rPr lang="pl-PL" dirty="0" smtClean="0"/>
              <a:t>Niezbędne do tego celu </a:t>
            </a:r>
            <a:r>
              <a:rPr lang="pl-PL" b="1" dirty="0" smtClean="0">
                <a:solidFill>
                  <a:srgbClr val="002060"/>
                </a:solidFill>
              </a:rPr>
              <a:t>narzędzie informatyczne </a:t>
            </a:r>
            <a:r>
              <a:rPr lang="pl-PL" dirty="0" smtClean="0"/>
              <a:t>mogłoby być pozyskane poprzez </a:t>
            </a:r>
            <a:r>
              <a:rPr lang="pl-PL" b="1" dirty="0" smtClean="0">
                <a:solidFill>
                  <a:srgbClr val="002060"/>
                </a:solidFill>
              </a:rPr>
              <a:t>modyfikację</a:t>
            </a:r>
            <a:r>
              <a:rPr lang="pl-PL" dirty="0" smtClean="0"/>
              <a:t> dostępnych już rozwiązań: </a:t>
            </a:r>
          </a:p>
          <a:p>
            <a:pPr marL="800100" lvl="1" indent="-342900"/>
            <a:r>
              <a:rPr lang="pl-PL" dirty="0" smtClean="0"/>
              <a:t>Regionalne Badanie Rynku Pracy - komputerowy system zarządzania danymi KSZD</a:t>
            </a:r>
          </a:p>
          <a:p>
            <a:pPr marL="800100" lvl="1" indent="-342900"/>
            <a:r>
              <a:rPr lang="pl-PL" dirty="0" smtClean="0"/>
              <a:t>wykorzystywany aktualnie do monitoringu rynku pracy miasta Wrocławia oraz powiatu wrocławskiego program </a:t>
            </a:r>
            <a:r>
              <a:rPr lang="pl-PL" dirty="0" err="1" smtClean="0"/>
              <a:t>Populus</a:t>
            </a:r>
            <a:endParaRPr lang="pl-PL" dirty="0" smtClean="0"/>
          </a:p>
          <a:p>
            <a:pPr marL="342900" lvl="1" indent="-342900">
              <a:buFont typeface="+mj-lt"/>
              <a:buAutoNum type="arabicPeriod" startAt="3"/>
            </a:pPr>
            <a:r>
              <a:rPr lang="pl-PL" dirty="0" smtClean="0"/>
              <a:t>W przypadku trudności z dostępem lub modyfikacją istniejącego oprogramowania niezbędne byłoby </a:t>
            </a:r>
            <a:r>
              <a:rPr lang="pl-PL" b="1" dirty="0" smtClean="0">
                <a:solidFill>
                  <a:srgbClr val="002060"/>
                </a:solidFill>
              </a:rPr>
              <a:t>opracowanie nowego narzędzia informatycznego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16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Rola Jednostki Koordynującej w planowaniu badań ilościowych i jakościowych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96952"/>
          </a:xfrm>
        </p:spPr>
        <p:txBody>
          <a:bodyPr>
            <a:normAutofit/>
          </a:bodyPr>
          <a:lstStyle/>
          <a:p>
            <a:r>
              <a:rPr lang="pl-PL" dirty="0" smtClean="0"/>
              <a:t>Niezwykle istotna jest rola postulowanej Jednostki Koordynującej w zakresie </a:t>
            </a:r>
            <a:r>
              <a:rPr lang="pl-PL" b="1" dirty="0" smtClean="0">
                <a:solidFill>
                  <a:srgbClr val="002060"/>
                </a:solidFill>
              </a:rPr>
              <a:t>planowania prac badawczych </a:t>
            </a:r>
            <a:r>
              <a:rPr lang="pl-PL" dirty="0" smtClean="0"/>
              <a:t>na terenie województwa</a:t>
            </a:r>
          </a:p>
          <a:p>
            <a:pPr lvl="1"/>
            <a:r>
              <a:rPr lang="pl-PL" dirty="0" smtClean="0"/>
              <a:t>zapewnienie, by kolejne projekty stanowiły pogłębianie realizowanych badań, a nie powielały je</a:t>
            </a:r>
          </a:p>
          <a:p>
            <a:r>
              <a:rPr lang="pl-PL" dirty="0" smtClean="0"/>
              <a:t>Rolą Jednostki Koordynującej powinno być </a:t>
            </a:r>
            <a:r>
              <a:rPr lang="pl-PL" b="1" dirty="0" smtClean="0">
                <a:solidFill>
                  <a:srgbClr val="002060"/>
                </a:solidFill>
              </a:rPr>
              <a:t>nawiązanie kontaktu </a:t>
            </a:r>
            <a:r>
              <a:rPr lang="pl-PL" dirty="0" smtClean="0"/>
              <a:t>z poszczególnymi samorządami powiatów oraz Powiatowymi Urzędami Pracy w celu pozyskiwania przygotowywanych przez </a:t>
            </a:r>
            <a:r>
              <a:rPr lang="pl-PL" dirty="0" err="1" smtClean="0"/>
              <a:t>PUPy</a:t>
            </a:r>
            <a:r>
              <a:rPr lang="pl-PL" dirty="0" smtClean="0"/>
              <a:t> systematycznych raportów dotyczących sytuacji na lokalnych (powiatowych) rynkach pracy i włączaniu tych raportów do budowanej bazy informacji o rynku pracy</a:t>
            </a:r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17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Rekomendacje odnośnie prowadzenia badań ilościowych i jakościowych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Wskazane jest na poziomie regionalnym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zwiększenie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udziału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badań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jakościowych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– IDI, paneli eksperckich, </a:t>
            </a:r>
            <a:r>
              <a:rPr lang="pl-PL" kern="1400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foresightu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regionalnego (w tym branżowego), jak również </a:t>
            </a:r>
            <a:r>
              <a:rPr lang="pl-PL" b="1" kern="1400" dirty="0" err="1" smtClean="0">
                <a:solidFill>
                  <a:srgbClr val="002060"/>
                </a:solidFill>
                <a:ea typeface="Times New Roman"/>
                <a:cs typeface="Times New Roman"/>
              </a:rPr>
              <a:t>benchmarkingu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(analizy porównawczej z innymi krajami europejskimi), a w przypadku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badań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ilościowych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– realizowanie ich szybko i systematycznie</a:t>
            </a:r>
          </a:p>
          <a:p>
            <a:pPr>
              <a:buFont typeface="+mj-lt"/>
              <a:buAutoNum type="arabicPeriod"/>
            </a:pPr>
            <a:r>
              <a:rPr lang="pl-PL" dirty="0" smtClean="0"/>
              <a:t>Istotna z tego punktu widzenia jest bardziej pogłębiona </a:t>
            </a:r>
            <a:r>
              <a:rPr lang="pl-PL" b="1" dirty="0" smtClean="0">
                <a:solidFill>
                  <a:srgbClr val="002060"/>
                </a:solidFill>
              </a:rPr>
              <a:t>analiza strategiczna poszczególnych sektorów dolnośląskiej gospodarki </a:t>
            </a:r>
            <a:r>
              <a:rPr lang="pl-PL" dirty="0" smtClean="0"/>
              <a:t>– w szczególności branż strategicznych oraz branż kluczowych, w ramach których zatrudniona jest istotna część mieszkańców regionu</a:t>
            </a:r>
          </a:p>
          <a:p>
            <a:pPr lvl="0">
              <a:spcAft>
                <a:spcPts val="1200"/>
              </a:spcAft>
              <a:buFont typeface="+mj-lt"/>
              <a:buAutoNum type="arabicPeriod"/>
            </a:pP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Na poziomie </a:t>
            </a:r>
            <a:r>
              <a:rPr lang="pl-PL" dirty="0" smtClean="0"/>
              <a:t>powiatów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należy pozyskiwać informacje od pracodawców o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wolnych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miejscach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pracy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i potrzebach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kwalifikacyjno-zawodowych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pod kątem kształcenia ustawicznego – szkoleń (informacja dla PUP i potencjalnych pracowników) – poprzez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badania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ankietowe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i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bezpośredni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kontakt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z kluczowymi pracodawcami</a:t>
            </a:r>
          </a:p>
          <a:p>
            <a:pPr lvl="0">
              <a:spcAft>
                <a:spcPts val="1200"/>
              </a:spcAft>
              <a:buFont typeface="+mj-lt"/>
              <a:buAutoNum type="arabicPeriod"/>
            </a:pP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Postulowane jest włączenie do systemu monitoringu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badań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efektywności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systemu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edukacyjnego</a:t>
            </a:r>
          </a:p>
          <a:p>
            <a:endParaRPr lang="pl-PL" b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18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524928" y="4714884"/>
            <a:ext cx="6084000" cy="57150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74004" y="2473010"/>
            <a:ext cx="8367396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19</a:t>
            </a:fld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540978" y="1741310"/>
            <a:ext cx="807249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Diagnoza i ocena aktualnego systemu monitoringu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b="1" i="1" dirty="0" smtClean="0">
                <a:solidFill>
                  <a:schemeClr val="bg1"/>
                </a:solidFill>
              </a:rPr>
              <a:t>Rekomendacje poprawy systemu monitoringu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2.1. Założenia proponowanego modelu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 2.2. Zakres zbieranej informacji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2.3. Metody i narzędzia monitoringu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b="1" i="1" dirty="0" smtClean="0">
                <a:solidFill>
                  <a:srgbClr val="002060"/>
                </a:solidFill>
              </a:rPr>
              <a:t>2.4. Przepływ i wykorzystanie informacji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 startAt="3"/>
            </a:pPr>
            <a:r>
              <a:rPr lang="pl-PL" sz="2800" i="1" dirty="0" smtClean="0"/>
              <a:t>Rekomendacje współpracy: edukacja-pracodawcy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Fazy realizacji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/>
          </a:bodyPr>
          <a:lstStyle/>
          <a:p>
            <a:r>
              <a:rPr lang="pl-PL" sz="1600" dirty="0" smtClean="0"/>
              <a:t>Realizowany projekt, rozpoczęty w lutym 2009 roku, miał na celu przede wszystkim przeprowadzenie analizy rozwoju regionu oraz prognozowanie zmian społeczno-gospodarczych zachodzących w regionie na rzecz wzrostu poziomu wiedzy uczestników rynku pracy, w szczególności przedsiębiorców oraz władz regionalnych i lokalnych</a:t>
            </a:r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r>
              <a:rPr lang="pl-PL" sz="1600" dirty="0" smtClean="0"/>
              <a:t>Niniejsza prezentacja jest podsumowaniem zrealizowanej wspólnie z gronem ekspertów diagnozy sposobów monitoringu rynku pracy w województwie dolnośląskim oraz wypracowanych na bazie tej diagnozy rekomendacji odnośnie niezbędnych zmian w zakresie monitoringu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2</a:t>
            </a:fld>
            <a:endParaRPr lang="pl-PL" dirty="0"/>
          </a:p>
        </p:txBody>
      </p:sp>
      <p:grpSp>
        <p:nvGrpSpPr>
          <p:cNvPr id="15" name="Grupa 5"/>
          <p:cNvGrpSpPr/>
          <p:nvPr/>
        </p:nvGrpSpPr>
        <p:grpSpPr>
          <a:xfrm>
            <a:off x="1142976" y="2643182"/>
            <a:ext cx="2071702" cy="2781323"/>
            <a:chOff x="1000100" y="1000108"/>
            <a:chExt cx="2286016" cy="3071834"/>
          </a:xfrm>
        </p:grpSpPr>
        <p:sp>
          <p:nvSpPr>
            <p:cNvPr id="16" name="Pięciokąt 3"/>
            <p:cNvSpPr/>
            <p:nvPr/>
          </p:nvSpPr>
          <p:spPr>
            <a:xfrm>
              <a:off x="1000100" y="1000108"/>
              <a:ext cx="2286016" cy="1428760"/>
            </a:xfrm>
            <a:prstGeom prst="homePlat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180000" rtlCol="0" anchor="t"/>
            <a:lstStyle/>
            <a:p>
              <a:r>
                <a:rPr lang="pl-PL" sz="1100" b="1" dirty="0" smtClean="0">
                  <a:solidFill>
                    <a:schemeClr val="accent1">
                      <a:lumMod val="75000"/>
                    </a:schemeClr>
                  </a:solidFill>
                </a:rPr>
                <a:t>ETAP I</a:t>
              </a:r>
            </a:p>
            <a:p>
              <a:r>
                <a:rPr lang="pl-PL" sz="1100" b="1" dirty="0" smtClean="0">
                  <a:solidFill>
                    <a:srgbClr val="002060"/>
                  </a:solidFill>
                </a:rPr>
                <a:t>Analiza struktury zawodowej mieszkańców Dolnego Śląska i kierunków rozwoju</a:t>
              </a:r>
              <a:endParaRPr lang="pl-PL" sz="1100" b="1" dirty="0">
                <a:solidFill>
                  <a:srgbClr val="002060"/>
                </a:solidFill>
              </a:endParaRPr>
            </a:p>
          </p:txBody>
        </p:sp>
        <p:sp>
          <p:nvSpPr>
            <p:cNvPr id="17" name="Prostokąt 4"/>
            <p:cNvSpPr/>
            <p:nvPr/>
          </p:nvSpPr>
          <p:spPr>
            <a:xfrm>
              <a:off x="1000100" y="2428868"/>
              <a:ext cx="1571636" cy="164307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180000" rtlCol="0" anchor="t"/>
            <a:lstStyle/>
            <a:p>
              <a:pPr>
                <a:buFontTx/>
                <a:buChar char="-"/>
              </a:pPr>
              <a:r>
                <a:rPr lang="pl-PL" sz="1100" dirty="0" smtClean="0">
                  <a:solidFill>
                    <a:srgbClr val="002060"/>
                  </a:solidFill>
                </a:rPr>
                <a:t> Analiza danych wtórnych</a:t>
              </a:r>
            </a:p>
            <a:p>
              <a:endParaRPr lang="pl-PL" sz="1100" dirty="0" smtClean="0">
                <a:solidFill>
                  <a:srgbClr val="002060"/>
                </a:solidFill>
              </a:endParaRPr>
            </a:p>
            <a:p>
              <a:pPr>
                <a:buFontTx/>
                <a:buChar char="-"/>
              </a:pPr>
              <a:r>
                <a:rPr lang="pl-PL" sz="1100" dirty="0" smtClean="0">
                  <a:solidFill>
                    <a:srgbClr val="002060"/>
                  </a:solidFill>
                </a:rPr>
                <a:t> Wywiady z ekspertami</a:t>
              </a:r>
            </a:p>
          </p:txBody>
        </p:sp>
      </p:grpSp>
      <p:grpSp>
        <p:nvGrpSpPr>
          <p:cNvPr id="18" name="Grupa 6"/>
          <p:cNvGrpSpPr/>
          <p:nvPr/>
        </p:nvGrpSpPr>
        <p:grpSpPr>
          <a:xfrm>
            <a:off x="3643306" y="2643182"/>
            <a:ext cx="2071702" cy="2781323"/>
            <a:chOff x="1000100" y="1000108"/>
            <a:chExt cx="2286016" cy="3071834"/>
          </a:xfrm>
        </p:grpSpPr>
        <p:sp>
          <p:nvSpPr>
            <p:cNvPr id="19" name="Pięciokąt 18"/>
            <p:cNvSpPr/>
            <p:nvPr/>
          </p:nvSpPr>
          <p:spPr>
            <a:xfrm>
              <a:off x="1000100" y="1000108"/>
              <a:ext cx="2286016" cy="1428760"/>
            </a:xfrm>
            <a:prstGeom prst="homePlat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180000" rtlCol="0" anchor="t"/>
            <a:lstStyle/>
            <a:p>
              <a:r>
                <a:rPr lang="pl-PL" sz="1100" b="1" dirty="0" smtClean="0">
                  <a:solidFill>
                    <a:schemeClr val="accent1">
                      <a:lumMod val="75000"/>
                    </a:schemeClr>
                  </a:solidFill>
                </a:rPr>
                <a:t>ETAP II</a:t>
              </a:r>
            </a:p>
            <a:p>
              <a:r>
                <a:rPr lang="pl-PL" sz="1100" b="1" dirty="0" smtClean="0">
                  <a:solidFill>
                    <a:srgbClr val="002060"/>
                  </a:solidFill>
                </a:rPr>
                <a:t>Analiza zapotrzebowania na kadry w branżach uznanych za strategiczne dla dolnośląskiego rynku pracy</a:t>
              </a: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1000100" y="2428868"/>
              <a:ext cx="1571636" cy="164307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180000" rtlCol="0" anchor="t"/>
            <a:lstStyle/>
            <a:p>
              <a:pPr>
                <a:buFontTx/>
                <a:buChar char="-"/>
              </a:pPr>
              <a:r>
                <a:rPr lang="pl-PL" sz="1100" dirty="0" smtClean="0">
                  <a:solidFill>
                    <a:srgbClr val="002060"/>
                  </a:solidFill>
                </a:rPr>
                <a:t> Badanie ilościowe wśród przedsiębiorstw</a:t>
              </a:r>
            </a:p>
            <a:p>
              <a:endParaRPr lang="pl-PL" sz="1100" dirty="0" smtClean="0">
                <a:solidFill>
                  <a:srgbClr val="002060"/>
                </a:solidFill>
              </a:endParaRPr>
            </a:p>
            <a:p>
              <a:pPr>
                <a:buFontTx/>
                <a:buChar char="-"/>
              </a:pPr>
              <a:r>
                <a:rPr lang="pl-PL" sz="1100" dirty="0" smtClean="0">
                  <a:solidFill>
                    <a:srgbClr val="002060"/>
                  </a:solidFill>
                </a:rPr>
                <a:t> Wywiady ze specjalistami z branż strategicznych</a:t>
              </a:r>
            </a:p>
          </p:txBody>
        </p:sp>
      </p:grpSp>
      <p:grpSp>
        <p:nvGrpSpPr>
          <p:cNvPr id="21" name="Grupa 9"/>
          <p:cNvGrpSpPr/>
          <p:nvPr/>
        </p:nvGrpSpPr>
        <p:grpSpPr>
          <a:xfrm>
            <a:off x="6143636" y="2643182"/>
            <a:ext cx="2071702" cy="2781323"/>
            <a:chOff x="1000100" y="1000108"/>
            <a:chExt cx="2286016" cy="3071834"/>
          </a:xfrm>
        </p:grpSpPr>
        <p:sp>
          <p:nvSpPr>
            <p:cNvPr id="22" name="Pięciokąt 21"/>
            <p:cNvSpPr/>
            <p:nvPr/>
          </p:nvSpPr>
          <p:spPr>
            <a:xfrm>
              <a:off x="1000100" y="1000108"/>
              <a:ext cx="2286016" cy="1428760"/>
            </a:xfrm>
            <a:prstGeom prst="homePlat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180000" rtlCol="0" anchor="t"/>
            <a:lstStyle/>
            <a:p>
              <a:r>
                <a:rPr lang="pl-PL" sz="1100" b="1" dirty="0" smtClean="0">
                  <a:solidFill>
                    <a:schemeClr val="accent1">
                      <a:lumMod val="75000"/>
                    </a:schemeClr>
                  </a:solidFill>
                </a:rPr>
                <a:t>ETAP III</a:t>
              </a:r>
            </a:p>
            <a:p>
              <a:r>
                <a:rPr lang="pl-PL" sz="1100" b="1" dirty="0" smtClean="0">
                  <a:solidFill>
                    <a:srgbClr val="002060"/>
                  </a:solidFill>
                </a:rPr>
                <a:t>Prognoza rozwoju  dolnośląskiego rynku pracy i rekomendacje</a:t>
              </a:r>
            </a:p>
          </p:txBody>
        </p:sp>
        <p:sp>
          <p:nvSpPr>
            <p:cNvPr id="23" name="Prostokąt 22"/>
            <p:cNvSpPr/>
            <p:nvPr/>
          </p:nvSpPr>
          <p:spPr>
            <a:xfrm>
              <a:off x="1000100" y="2428868"/>
              <a:ext cx="1571636" cy="164307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180000" rtlCol="0" anchor="t"/>
            <a:lstStyle/>
            <a:p>
              <a:pPr>
                <a:buFontTx/>
                <a:buChar char="-"/>
              </a:pPr>
              <a:r>
                <a:rPr lang="pl-PL" sz="1100" b="1" dirty="0" smtClean="0">
                  <a:solidFill>
                    <a:srgbClr val="00B050"/>
                  </a:solidFill>
                </a:rPr>
                <a:t> Panel ekspercki (monitoring rynku pracy)</a:t>
              </a:r>
            </a:p>
            <a:p>
              <a:endParaRPr lang="pl-PL" sz="1100" dirty="0" smtClean="0">
                <a:solidFill>
                  <a:srgbClr val="002060"/>
                </a:solidFill>
              </a:endParaRPr>
            </a:p>
            <a:p>
              <a:pPr>
                <a:buFontTx/>
                <a:buChar char="-"/>
              </a:pPr>
              <a:r>
                <a:rPr lang="pl-PL" sz="1100" dirty="0" smtClean="0">
                  <a:solidFill>
                    <a:srgbClr val="002060"/>
                  </a:solidFill>
                </a:rPr>
                <a:t> Opracowanie publikacji końcowej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Rekomendacje pozwalające na poprawę przepływu informacji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Autofit/>
          </a:bodyPr>
          <a:lstStyle/>
          <a:p>
            <a:pPr>
              <a:lnSpc>
                <a:spcPct val="118000"/>
              </a:lnSpc>
              <a:buFont typeface="+mj-lt"/>
              <a:buAutoNum type="arabicPeriod"/>
            </a:pP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Jednostką odpowiedzialną za przesyłanie informacji z systemu monitoringu do poszczególnych grup odbiorców, w zakresie zgodnym z ich potrzebami informacyjnymi, powinna być również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Jednostka Koordynująca 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cały system</a:t>
            </a:r>
          </a:p>
          <a:p>
            <a:pPr lvl="0">
              <a:lnSpc>
                <a:spcPct val="118000"/>
              </a:lnSpc>
              <a:buFont typeface="+mj-lt"/>
              <a:buAutoNum type="arabicPeriod"/>
            </a:pP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Konieczność stworzenia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platformy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internetowej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agregującej informacje pozyskiwane w ramach systemu monitoringu</a:t>
            </a:r>
            <a:endParaRPr lang="pl-PL" sz="1600" kern="14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lvl="0">
              <a:lnSpc>
                <a:spcPct val="118000"/>
              </a:lnSpc>
              <a:buFont typeface="+mj-lt"/>
              <a:buAutoNum type="arabicPeriod"/>
            </a:pP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Uwzględnienie takich narzędzi przepływu informacji poprzez Internet jak </a:t>
            </a:r>
            <a:r>
              <a:rPr lang="pl-PL" b="1" kern="1400" dirty="0" err="1" smtClean="0">
                <a:solidFill>
                  <a:srgbClr val="002060"/>
                </a:solidFill>
                <a:ea typeface="Times New Roman"/>
                <a:cs typeface="Times New Roman"/>
              </a:rPr>
              <a:t>newslettery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, portale społecznościowe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, itp.</a:t>
            </a:r>
          </a:p>
          <a:p>
            <a:pPr lvl="0">
              <a:lnSpc>
                <a:spcPct val="118000"/>
              </a:lnSpc>
              <a:buFont typeface="+mj-lt"/>
              <a:buAutoNum type="arabicPeriod"/>
            </a:pPr>
            <a:r>
              <a:rPr lang="pl-PL" kern="1400" dirty="0" smtClean="0">
                <a:solidFill>
                  <a:srgbClr val="000000"/>
                </a:solidFill>
                <a:cs typeface="Times New Roman"/>
              </a:rPr>
              <a:t>Uwzględnienie również bardziej tradycyjnych metod przepływu informacji –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konferencje, spotkania i warsztaty, broszury i publikacje drukowane</a:t>
            </a:r>
          </a:p>
          <a:p>
            <a:pPr lvl="0">
              <a:lnSpc>
                <a:spcPct val="118000"/>
              </a:lnSpc>
              <a:buFont typeface="+mj-lt"/>
              <a:buAutoNum type="arabicPeriod"/>
            </a:pPr>
            <a:r>
              <a:rPr lang="pl-PL" kern="1400" dirty="0" smtClean="0">
                <a:solidFill>
                  <a:srgbClr val="000000"/>
                </a:solidFill>
                <a:cs typeface="Times New Roman"/>
              </a:rPr>
              <a:t>Poprawa obecności informacji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w mediach</a:t>
            </a:r>
          </a:p>
          <a:p>
            <a:pPr lvl="0">
              <a:lnSpc>
                <a:spcPct val="118000"/>
              </a:lnSpc>
              <a:buFont typeface="+mj-lt"/>
              <a:buAutoNum type="arabicPeriod"/>
            </a:pPr>
            <a:endParaRPr lang="pl-PL" b="1" kern="1400" dirty="0" smtClean="0">
              <a:solidFill>
                <a:srgbClr val="002060"/>
              </a:solidFill>
              <a:ea typeface="Times New Roman"/>
              <a:cs typeface="Times New Roman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20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Kanały przepływu informacji z systemu monitoringu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21</a:t>
            </a:fld>
            <a:endParaRPr lang="pl-PL" dirty="0"/>
          </a:p>
        </p:txBody>
      </p:sp>
      <p:grpSp>
        <p:nvGrpSpPr>
          <p:cNvPr id="9" name="Grupa 8"/>
          <p:cNvGrpSpPr/>
          <p:nvPr/>
        </p:nvGrpSpPr>
        <p:grpSpPr>
          <a:xfrm>
            <a:off x="1167116" y="1579986"/>
            <a:ext cx="6786610" cy="4786346"/>
            <a:chOff x="928662" y="1643050"/>
            <a:chExt cx="6786610" cy="4786346"/>
          </a:xfrm>
        </p:grpSpPr>
        <p:sp>
          <p:nvSpPr>
            <p:cNvPr id="6" name="Prostokąt 5"/>
            <p:cNvSpPr/>
            <p:nvPr/>
          </p:nvSpPr>
          <p:spPr>
            <a:xfrm>
              <a:off x="1857356" y="1643050"/>
              <a:ext cx="5857916" cy="478634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587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dist="23000" dir="5400000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36000" tIns="0" rIns="36000" bIns="0" rtlCol="0" anchor="ctr"/>
            <a:lstStyle/>
            <a:p>
              <a:pPr algn="ctr"/>
              <a:endParaRPr lang="pl-PL" sz="14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7" name="Diagram 6"/>
            <p:cNvGraphicFramePr/>
            <p:nvPr/>
          </p:nvGraphicFramePr>
          <p:xfrm>
            <a:off x="1893075" y="1724938"/>
            <a:ext cx="5357850" cy="457203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Prostokąt 7"/>
            <p:cNvSpPr/>
            <p:nvPr/>
          </p:nvSpPr>
          <p:spPr>
            <a:xfrm>
              <a:off x="928662" y="1643050"/>
              <a:ext cx="928694" cy="478634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5875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tIns="0" rIns="36000" bIns="0" rtlCol="0" anchor="ctr"/>
            <a:lstStyle/>
            <a:p>
              <a:pPr algn="ctr"/>
              <a:r>
                <a:rPr lang="pl-PL" sz="1600" b="1" dirty="0" smtClean="0"/>
                <a:t>Narzędzia rozprowadzania informacji</a:t>
              </a:r>
              <a:endParaRPr lang="pl-PL" sz="1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Rekomendacje pozwalające na poprawę wykorzystania informacji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Autofit/>
          </a:bodyPr>
          <a:lstStyle/>
          <a:p>
            <a:pPr lvl="0">
              <a:lnSpc>
                <a:spcPct val="118000"/>
              </a:lnSpc>
              <a:buFont typeface="+mj-lt"/>
              <a:buAutoNum type="arabicPeriod"/>
            </a:pP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Konieczne jest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wsparcie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systemu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doradztwa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zawodowego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, zarówno pod kątem  finansowym, jak i merytorycznym</a:t>
            </a:r>
          </a:p>
          <a:p>
            <a:pPr lvl="0">
              <a:lnSpc>
                <a:spcPct val="118000"/>
              </a:lnSpc>
              <a:buFont typeface="+mj-lt"/>
              <a:buAutoNum type="arabicPeriod"/>
            </a:pP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Niezbędne jest wprowadzenie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rozwiązań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zachęcających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szkoły ponadgimnazjalne oraz uczelnie wyższe do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dostosowywania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swojej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oferty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do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potrzeb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rynku pracy – szczególnie w zakresie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oceny jakości kształcenia i sukcesu absolwentów 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poszczególnych szkół</a:t>
            </a:r>
            <a:endParaRPr lang="pl-PL" sz="1600" kern="14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lvl="0">
              <a:lnSpc>
                <a:spcPct val="118000"/>
              </a:lnSpc>
              <a:buFont typeface="+mj-lt"/>
              <a:buAutoNum type="arabicPeriod"/>
            </a:pP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Usprawnienia wymaga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współpraca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urzędów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pracy z przedsiębiorstwami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, w tym celu niezbędna jest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poprawa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wizerunku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urzędów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pracy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i jakości świadczonych przez nie usług</a:t>
            </a: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22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74004" y="5357826"/>
            <a:ext cx="8367396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23</a:t>
            </a:fld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540978" y="1741310"/>
            <a:ext cx="807249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Diagnoza i ocena aktualnego systemu monitoringu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Rekomendacje poprawy systemu monitoringu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2.1. Założenia proponowanego modelu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 2.2. Zakres zbieranej informacji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2.3. Metody i narzędzia monitoringu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2.4. Przepływ i wykorzystanie informacji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 startAt="3"/>
            </a:pPr>
            <a:r>
              <a:rPr lang="pl-PL" sz="2800" b="1" i="1" dirty="0" smtClean="0">
                <a:solidFill>
                  <a:schemeClr val="bg1"/>
                </a:solidFill>
              </a:rPr>
              <a:t>Rekomendacje współpracy: edukacja-pracodawcy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Rekomendacje odnośnie współpracy sektora przedsiębiorstw z sektorem edukacyjnym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Autofit/>
          </a:bodyPr>
          <a:lstStyle/>
          <a:p>
            <a:pPr lvl="0">
              <a:lnSpc>
                <a:spcPct val="118000"/>
              </a:lnSpc>
              <a:buFont typeface="+mj-lt"/>
              <a:buAutoNum type="arabicPeriod"/>
            </a:pP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Niezbędne jest tworzenie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platform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współpracy 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(seminariów, konferencji, warsztatów roboczych), pozwalających na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bezpośredni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przepływ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informacji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pomiędzy pracodawcami a środowiskiem edukacyjnym, w tym platform branżowych</a:t>
            </a:r>
            <a:endParaRPr lang="pl-PL" sz="1600" kern="14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lvl="0">
              <a:lnSpc>
                <a:spcPct val="118000"/>
              </a:lnSpc>
              <a:buFont typeface="+mj-lt"/>
              <a:buAutoNum type="arabicPeriod"/>
            </a:pP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Unowocześnienia i uelastycznienia wymaga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system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praktyk i staży zawodowych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. Warto wprowadzać również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dodatkowe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formy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współpracy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, takie jak: wizyty studyjne, promocję absolwentów wśród pracodawców, opracowywanie prac dyplomowych we współpracy z przyszłymi pracodawcami</a:t>
            </a:r>
            <a:endParaRPr lang="pl-PL" sz="1600" kern="14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lvl="0">
              <a:lnSpc>
                <a:spcPct val="118000"/>
              </a:lnSpc>
              <a:buFont typeface="+mj-lt"/>
              <a:buAutoNum type="arabicPeriod"/>
            </a:pP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W celu podnoszenia jakości nauczania oraz jego lepszego dostosowywania do potrzeb pracodawców niezbędne jest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stałe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dokształcanie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kadry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nauczycielskiej i akademickiej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przy udziale pracodawców</a:t>
            </a:r>
          </a:p>
          <a:p>
            <a:pPr lvl="0">
              <a:lnSpc>
                <a:spcPct val="118000"/>
              </a:lnSpc>
              <a:buFont typeface="+mj-lt"/>
              <a:buAutoNum type="arabicPeriod"/>
            </a:pP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Monitoring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sukcesu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zawodowego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absolwentów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szkół ponadgimnazjalnych i szkół wyższych pozwoliłby na dodatkową ocenę efektywności kształcenia i mógłby stanowić istotną motywację dla uczniów na etapie wyboru ścieżki kariery</a:t>
            </a:r>
            <a:endParaRPr lang="pl-PL" b="1" kern="1400" dirty="0" smtClean="0">
              <a:solidFill>
                <a:srgbClr val="002060"/>
              </a:solidFill>
              <a:ea typeface="Times New Roman"/>
              <a:cs typeface="Times New Roman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24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Platformy współpracy między sektorem edukacyjnym a pracodawcami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25</a:t>
            </a:fld>
            <a:endParaRPr lang="pl-PL" dirty="0"/>
          </a:p>
        </p:txBody>
      </p:sp>
      <p:sp>
        <p:nvSpPr>
          <p:cNvPr id="21" name="Symbol zastępczy zawartości 2"/>
          <p:cNvSpPr txBox="1">
            <a:spLocks/>
          </p:cNvSpPr>
          <p:nvPr/>
        </p:nvSpPr>
        <p:spPr>
          <a:xfrm>
            <a:off x="457200" y="1600200"/>
            <a:ext cx="8229600" cy="48291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l-PL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l-PL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l-PL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l-PL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l-PL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Platforma współpracy w formie konferencji, seminariów,</a:t>
            </a:r>
            <a:r>
              <a:rPr kumimoji="0" lang="pl-PL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warsztatów roboczych, forum dyskusyjnego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baseline="0" dirty="0" smtClean="0"/>
              <a:t>Istotna rola</a:t>
            </a:r>
            <a:r>
              <a:rPr lang="pl-PL" dirty="0" smtClean="0"/>
              <a:t> władz samorządowych w zachęcaniu do uczestnictwa we współpracy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7" name="Grupa 46"/>
          <p:cNvGrpSpPr/>
          <p:nvPr/>
        </p:nvGrpSpPr>
        <p:grpSpPr>
          <a:xfrm>
            <a:off x="1079912" y="1414194"/>
            <a:ext cx="7135426" cy="3809130"/>
            <a:chOff x="928662" y="1334382"/>
            <a:chExt cx="7135426" cy="3809130"/>
          </a:xfrm>
        </p:grpSpPr>
        <p:sp>
          <p:nvSpPr>
            <p:cNvPr id="22" name="Prostokąt 21"/>
            <p:cNvSpPr/>
            <p:nvPr/>
          </p:nvSpPr>
          <p:spPr>
            <a:xfrm>
              <a:off x="1857356" y="1643050"/>
              <a:ext cx="6206732" cy="350046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587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dist="23000" dir="5400000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36000" tIns="0" rIns="36000" bIns="0" rtlCol="0" anchor="ctr"/>
            <a:lstStyle/>
            <a:p>
              <a:pPr algn="ctr"/>
              <a:endParaRPr lang="pl-PL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Prostokąt 22"/>
            <p:cNvSpPr/>
            <p:nvPr/>
          </p:nvSpPr>
          <p:spPr>
            <a:xfrm>
              <a:off x="6089044" y="2557680"/>
              <a:ext cx="1758083" cy="2390676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dist="23000" dir="5400000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36000" tIns="0" rIns="36000" bIns="0" rtlCol="0" anchor="ctr"/>
            <a:lstStyle/>
            <a:p>
              <a:pPr algn="ctr"/>
              <a:endParaRPr lang="pl-PL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Prostokąt 23"/>
            <p:cNvSpPr/>
            <p:nvPr/>
          </p:nvSpPr>
          <p:spPr>
            <a:xfrm>
              <a:off x="2087256" y="2557680"/>
              <a:ext cx="1758083" cy="2390676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dist="23000" dir="5400000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36000" tIns="0" rIns="36000" bIns="0" rtlCol="0" anchor="ctr"/>
            <a:lstStyle/>
            <a:p>
              <a:pPr algn="ctr"/>
              <a:endParaRPr lang="pl-PL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Prostokąt zaokrąglony 24"/>
            <p:cNvSpPr/>
            <p:nvPr/>
          </p:nvSpPr>
          <p:spPr>
            <a:xfrm>
              <a:off x="4066709" y="3330292"/>
              <a:ext cx="1786909" cy="913409"/>
            </a:xfrm>
            <a:prstGeom prst="roundRect">
              <a:avLst>
                <a:gd name="adj" fmla="val 40151"/>
              </a:avLst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pl-PL" b="1" dirty="0" smtClean="0"/>
                <a:t>PLATFORMA WSPÓŁPRACY</a:t>
              </a:r>
              <a:endParaRPr lang="pl-PL" b="1" dirty="0"/>
            </a:p>
          </p:txBody>
        </p:sp>
        <p:sp>
          <p:nvSpPr>
            <p:cNvPr id="26" name="Prostokąt 25"/>
            <p:cNvSpPr/>
            <p:nvPr/>
          </p:nvSpPr>
          <p:spPr>
            <a:xfrm>
              <a:off x="6345787" y="2786058"/>
              <a:ext cx="1374545" cy="362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 smtClean="0">
                  <a:solidFill>
                    <a:srgbClr val="002060"/>
                  </a:solidFill>
                </a:rPr>
                <a:t>Pracodawcy</a:t>
              </a:r>
              <a:endParaRPr lang="pl-PL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27" name="Prostokąt 26"/>
            <p:cNvSpPr/>
            <p:nvPr/>
          </p:nvSpPr>
          <p:spPr>
            <a:xfrm>
              <a:off x="4280628" y="1334382"/>
              <a:ext cx="1374545" cy="61530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1001">
              <a:schemeClr val="l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1600" b="1" dirty="0" smtClean="0">
                  <a:solidFill>
                    <a:srgbClr val="002060"/>
                  </a:solidFill>
                </a:rPr>
                <a:t>Władze samorządowe</a:t>
              </a:r>
            </a:p>
          </p:txBody>
        </p:sp>
        <p:sp>
          <p:nvSpPr>
            <p:cNvPr id="28" name="Prostokąt 27"/>
            <p:cNvSpPr/>
            <p:nvPr/>
          </p:nvSpPr>
          <p:spPr>
            <a:xfrm>
              <a:off x="6345787" y="4352165"/>
              <a:ext cx="1374545" cy="362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 smtClean="0">
                  <a:solidFill>
                    <a:srgbClr val="002060"/>
                  </a:solidFill>
                </a:rPr>
                <a:t>Organizacje branżowe</a:t>
              </a:r>
              <a:endParaRPr lang="pl-PL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29" name="Prostokąt 28"/>
            <p:cNvSpPr/>
            <p:nvPr/>
          </p:nvSpPr>
          <p:spPr>
            <a:xfrm>
              <a:off x="2285984" y="3997260"/>
              <a:ext cx="1374545" cy="6063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sz="1200" b="1" dirty="0" smtClean="0">
                  <a:solidFill>
                    <a:srgbClr val="002060"/>
                  </a:solidFill>
                </a:rPr>
                <a:t>Instytucje poradnictwa zawodowego</a:t>
              </a:r>
              <a:endParaRPr lang="pl-PL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30" name="Prostokąt 29"/>
            <p:cNvSpPr/>
            <p:nvPr/>
          </p:nvSpPr>
          <p:spPr>
            <a:xfrm>
              <a:off x="2285984" y="3143248"/>
              <a:ext cx="1374545" cy="362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 smtClean="0">
                  <a:solidFill>
                    <a:srgbClr val="002060"/>
                  </a:solidFill>
                </a:rPr>
                <a:t>Instytucje edukacyjne</a:t>
              </a:r>
              <a:endParaRPr lang="pl-PL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31" name="Prostokąt 30"/>
            <p:cNvSpPr/>
            <p:nvPr/>
          </p:nvSpPr>
          <p:spPr>
            <a:xfrm>
              <a:off x="6346710" y="3631581"/>
              <a:ext cx="1374545" cy="362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 smtClean="0">
                  <a:solidFill>
                    <a:srgbClr val="002060"/>
                  </a:solidFill>
                </a:rPr>
                <a:t>Zrzeszenia pracodawców</a:t>
              </a:r>
              <a:endParaRPr lang="pl-PL" sz="12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32" name="Grupa 31"/>
            <p:cNvGrpSpPr/>
            <p:nvPr/>
          </p:nvGrpSpPr>
          <p:grpSpPr>
            <a:xfrm>
              <a:off x="4411600" y="4397774"/>
              <a:ext cx="1123192" cy="591457"/>
              <a:chOff x="3823951" y="3889636"/>
              <a:chExt cx="1176677" cy="639740"/>
            </a:xfrm>
          </p:grpSpPr>
          <p:sp>
            <p:nvSpPr>
              <p:cNvPr id="33" name="Strzałka w prawo 32"/>
              <p:cNvSpPr/>
              <p:nvPr/>
            </p:nvSpPr>
            <p:spPr>
              <a:xfrm>
                <a:off x="4357685" y="3889636"/>
                <a:ext cx="642943" cy="639740"/>
              </a:xfrm>
              <a:prstGeom prst="rightArrow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4" name="Prostokąt 33"/>
              <p:cNvSpPr/>
              <p:nvPr/>
            </p:nvSpPr>
            <p:spPr>
              <a:xfrm>
                <a:off x="4125253" y="4047506"/>
                <a:ext cx="180000" cy="32400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5" name="Prostokąt 34"/>
              <p:cNvSpPr/>
              <p:nvPr/>
            </p:nvSpPr>
            <p:spPr>
              <a:xfrm>
                <a:off x="3964819" y="4047506"/>
                <a:ext cx="108000" cy="32400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6" name="Prostokąt 35"/>
              <p:cNvSpPr/>
              <p:nvPr/>
            </p:nvSpPr>
            <p:spPr>
              <a:xfrm>
                <a:off x="3876385" y="4047506"/>
                <a:ext cx="36000" cy="32400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7" name="Prostokąt 36"/>
              <p:cNvSpPr/>
              <p:nvPr/>
            </p:nvSpPr>
            <p:spPr>
              <a:xfrm>
                <a:off x="3823951" y="4047506"/>
                <a:ext cx="0" cy="32400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grpSp>
          <p:nvGrpSpPr>
            <p:cNvPr id="38" name="Grupa 37"/>
            <p:cNvGrpSpPr/>
            <p:nvPr/>
          </p:nvGrpSpPr>
          <p:grpSpPr>
            <a:xfrm rot="10800000">
              <a:off x="4404700" y="2595138"/>
              <a:ext cx="1123192" cy="591457"/>
              <a:chOff x="3823951" y="3889636"/>
              <a:chExt cx="1176677" cy="639740"/>
            </a:xfrm>
          </p:grpSpPr>
          <p:sp>
            <p:nvSpPr>
              <p:cNvPr id="39" name="Strzałka w prawo 38"/>
              <p:cNvSpPr/>
              <p:nvPr/>
            </p:nvSpPr>
            <p:spPr>
              <a:xfrm>
                <a:off x="4357685" y="3889636"/>
                <a:ext cx="642943" cy="639740"/>
              </a:xfrm>
              <a:prstGeom prst="rightArrow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40" name="Prostokąt 39"/>
              <p:cNvSpPr/>
              <p:nvPr/>
            </p:nvSpPr>
            <p:spPr>
              <a:xfrm>
                <a:off x="4125253" y="4047506"/>
                <a:ext cx="180000" cy="32400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41" name="Prostokąt 40"/>
              <p:cNvSpPr/>
              <p:nvPr/>
            </p:nvSpPr>
            <p:spPr>
              <a:xfrm>
                <a:off x="3964819" y="4047506"/>
                <a:ext cx="108000" cy="32400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42" name="Prostokąt 41"/>
              <p:cNvSpPr/>
              <p:nvPr/>
            </p:nvSpPr>
            <p:spPr>
              <a:xfrm>
                <a:off x="3876385" y="4047506"/>
                <a:ext cx="36000" cy="32400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43" name="Prostokąt 42"/>
              <p:cNvSpPr/>
              <p:nvPr/>
            </p:nvSpPr>
            <p:spPr>
              <a:xfrm>
                <a:off x="3823951" y="4047506"/>
                <a:ext cx="0" cy="32400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sp>
          <p:nvSpPr>
            <p:cNvPr id="44" name="Prostokąt 43"/>
            <p:cNvSpPr/>
            <p:nvPr/>
          </p:nvSpPr>
          <p:spPr>
            <a:xfrm>
              <a:off x="2087256" y="2125053"/>
              <a:ext cx="1758083" cy="40843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5875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36000" tIns="0" rIns="36000" bIns="0" rtlCol="0" anchor="ctr"/>
            <a:lstStyle/>
            <a:p>
              <a:pPr algn="ctr"/>
              <a:r>
                <a:rPr lang="pl-PL" sz="1400" b="1" dirty="0" smtClean="0"/>
                <a:t>Sektor edukacyjny</a:t>
              </a:r>
              <a:endParaRPr lang="pl-PL" sz="1400" b="1" dirty="0"/>
            </a:p>
          </p:txBody>
        </p:sp>
        <p:sp>
          <p:nvSpPr>
            <p:cNvPr id="45" name="Prostokąt 44"/>
            <p:cNvSpPr/>
            <p:nvPr/>
          </p:nvSpPr>
          <p:spPr>
            <a:xfrm>
              <a:off x="6089044" y="2125053"/>
              <a:ext cx="1758083" cy="40843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5875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36000" tIns="0" rIns="36000" bIns="0" rtlCol="0" anchor="ctr"/>
            <a:lstStyle/>
            <a:p>
              <a:pPr algn="ctr"/>
              <a:r>
                <a:rPr lang="pl-PL" sz="1400" b="1" dirty="0" smtClean="0"/>
                <a:t>Sektor przedsiębiorstw</a:t>
              </a:r>
              <a:endParaRPr lang="pl-PL" sz="1400" b="1" dirty="0"/>
            </a:p>
          </p:txBody>
        </p:sp>
        <p:sp>
          <p:nvSpPr>
            <p:cNvPr id="46" name="Prostokąt 45"/>
            <p:cNvSpPr/>
            <p:nvPr/>
          </p:nvSpPr>
          <p:spPr>
            <a:xfrm>
              <a:off x="928662" y="1643050"/>
              <a:ext cx="886481" cy="350046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5875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tIns="0" rIns="36000" bIns="0" rtlCol="0" anchor="ctr"/>
            <a:lstStyle/>
            <a:p>
              <a:pPr algn="ctr"/>
              <a:r>
                <a:rPr lang="pl-PL" sz="1600" b="1" dirty="0" smtClean="0"/>
                <a:t>Odbiorcy informacji -</a:t>
              </a:r>
            </a:p>
            <a:p>
              <a:pPr algn="ctr"/>
              <a:r>
                <a:rPr lang="pl-PL" sz="1600" b="1" dirty="0" smtClean="0"/>
                <a:t>sektor edukacyjny i pracodawcy</a:t>
              </a:r>
              <a:endParaRPr lang="pl-PL" sz="1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428728" y="3000372"/>
            <a:ext cx="6286544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36000" rtlCol="0" anchor="ctr"/>
          <a:lstStyle/>
          <a:p>
            <a:pPr marL="342900" indent="-342900" algn="ctr">
              <a:lnSpc>
                <a:spcPct val="150000"/>
              </a:lnSpc>
            </a:pPr>
            <a:r>
              <a:rPr lang="pl-PL" sz="2800" b="1" i="1" dirty="0" smtClean="0">
                <a:solidFill>
                  <a:schemeClr val="bg1">
                    <a:lumMod val="95000"/>
                  </a:schemeClr>
                </a:solidFill>
              </a:rPr>
              <a:t>Dziękuję za uwagę.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26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74004" y="1860846"/>
            <a:ext cx="8367396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540978" y="1741310"/>
            <a:ext cx="807249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b="1" i="1" dirty="0" smtClean="0">
                <a:solidFill>
                  <a:schemeClr val="bg1"/>
                </a:solidFill>
              </a:rPr>
              <a:t>Diagnoza i ocena aktualnego systemu monitoringu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Rekomendacje poprawy systemu monitoringu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2.1. Założenia proponowanego modelu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 2.2. Zakres zbieranej informacji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2.3. Metody i narzędzia monitoringu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2.4. Przepływ i wykorzystanie informacji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 startAt="3"/>
            </a:pPr>
            <a:r>
              <a:rPr lang="pl-PL" sz="2800" i="1" dirty="0" smtClean="0"/>
              <a:t>Rekomendacje współpracy: edukacja-pracodawcy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Diagnoza aktualnych narzędzi monitoringu rynku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Autofit/>
          </a:bodyPr>
          <a:lstStyle/>
          <a:p>
            <a:r>
              <a:rPr lang="pl-PL" dirty="0" smtClean="0"/>
              <a:t>Realizowane w ramach monitoringu rynku pracy działania w województwie dolnośląskim </a:t>
            </a:r>
            <a:r>
              <a:rPr lang="pl-PL" b="1" dirty="0" smtClean="0">
                <a:solidFill>
                  <a:srgbClr val="002060"/>
                </a:solidFill>
              </a:rPr>
              <a:t>nie stanowią aktualnie spójnego systemu </a:t>
            </a:r>
            <a:r>
              <a:rPr lang="pl-PL" dirty="0" smtClean="0"/>
              <a:t>zarządzanego przez jedną instytucję koordynującą</a:t>
            </a:r>
          </a:p>
          <a:p>
            <a:r>
              <a:rPr lang="pl-PL" dirty="0" smtClean="0"/>
              <a:t>Część działań wynika z </a:t>
            </a:r>
            <a:r>
              <a:rPr lang="pl-PL" b="1" dirty="0" smtClean="0">
                <a:solidFill>
                  <a:srgbClr val="002060"/>
                </a:solidFill>
              </a:rPr>
              <a:t>obowiązków ustawowych na szczeblu centralnym</a:t>
            </a:r>
            <a:r>
              <a:rPr lang="pl-PL" dirty="0" smtClean="0"/>
              <a:t>, które obligują powiatowe i wojewódzkie urzędy pracy do monitorowania zjawisk zachodzących w obszarze rynku pracy, a także analizy zjawiska bezrobocia</a:t>
            </a:r>
          </a:p>
          <a:p>
            <a:r>
              <a:rPr lang="pl-PL" dirty="0" smtClean="0"/>
              <a:t>Część działań związana jest z </a:t>
            </a:r>
            <a:r>
              <a:rPr lang="pl-PL" b="1" dirty="0" smtClean="0">
                <a:solidFill>
                  <a:srgbClr val="002060"/>
                </a:solidFill>
              </a:rPr>
              <a:t>wdrażaniem funduszy unijnych na poziomie regionalnym</a:t>
            </a:r>
            <a:r>
              <a:rPr lang="pl-PL" dirty="0" smtClean="0"/>
              <a:t>, które przewidują finansowanie działań związanych z monitorowaniem rynku pracy</a:t>
            </a:r>
          </a:p>
          <a:p>
            <a:r>
              <a:rPr lang="pl-PL" dirty="0" smtClean="0"/>
              <a:t>Obecnie wśród narzędzi monitorujących możemy wyszczególnić dwie główne grupy: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zbieranie i opracowywanie danych statystycznych </a:t>
            </a:r>
            <a:r>
              <a:rPr lang="pl-PL" dirty="0" smtClean="0"/>
              <a:t>– dane i opracowania GUS, Wojewódzkiego Urzędu Pracy  i Powiatowych Urzędów Pracy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b="1" dirty="0" smtClean="0">
                <a:solidFill>
                  <a:srgbClr val="002060"/>
                </a:solidFill>
              </a:rPr>
              <a:t>badania i analizy rynku pracy </a:t>
            </a:r>
            <a:r>
              <a:rPr lang="pl-PL" dirty="0" smtClean="0"/>
              <a:t>– realizowane głównie ze środków PO KL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4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Ocena aktualnego systemu monitoringu rynku pracy w województwie dolnośląskim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8000"/>
              </a:lnSpc>
              <a:buFont typeface="+mj-lt"/>
              <a:buAutoNum type="arabicPeriod"/>
            </a:pP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Brak spójnego systemu i koordynacji działań 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związanych z monitoringiem rynku pracy, brak strategii ich prowadzenia na poziomie regionu i koordynowania strategii z podziałem środków unijnych</a:t>
            </a:r>
          </a:p>
          <a:p>
            <a:pPr lvl="0">
              <a:lnSpc>
                <a:spcPct val="118000"/>
              </a:lnSpc>
              <a:buFont typeface="+mj-lt"/>
              <a:buAutoNum type="arabicPeriod"/>
            </a:pP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Pozytywnym zjawiskiem jest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intensyfikacja działań 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związanych z monitoringiem sytuacji na dolnośląskim rynku pracy w ostatnich latach</a:t>
            </a:r>
          </a:p>
          <a:p>
            <a:pPr lvl="0">
              <a:lnSpc>
                <a:spcPct val="118000"/>
              </a:lnSpc>
              <a:buFont typeface="+mj-lt"/>
              <a:buAutoNum type="arabicPeriod"/>
            </a:pP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Pozytywnie można ocenić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systematyczną realizację ustawowych zadań urzędów pracy 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w zakresie monitoringu bezrobocia oraz oceny aktywności zawodowej ludności</a:t>
            </a:r>
          </a:p>
          <a:p>
            <a:pPr lvl="0">
              <a:lnSpc>
                <a:spcPct val="118000"/>
              </a:lnSpc>
              <a:buFont typeface="+mj-lt"/>
              <a:buAutoNum type="arabicPeriod"/>
            </a:pP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Słabe rozpoznanie strony popytowej 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rynku pracy, w szczególności w zakresie popytu na poszczególne zawody i kwalifikacje oraz prognozowanych zmian</a:t>
            </a:r>
          </a:p>
          <a:p>
            <a:pPr lvl="0">
              <a:lnSpc>
                <a:spcPct val="118000"/>
              </a:lnSpc>
              <a:buFont typeface="+mj-lt"/>
              <a:buAutoNum type="arabicPeriod"/>
            </a:pP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Słaba jakość dostępnej informacji o popycie na pracę, ze względu na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brak spójnej metodologii i systematyczności badań. 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Niedopracowana metodologia analizy zawodów deficytowych i nadwyżkowych</a:t>
            </a:r>
            <a:endParaRPr lang="pl-PL" b="1" kern="1400" dirty="0" smtClean="0">
              <a:solidFill>
                <a:srgbClr val="002060"/>
              </a:solidFill>
              <a:ea typeface="Times New Roman"/>
              <a:cs typeface="Times New Roman"/>
            </a:endParaRPr>
          </a:p>
          <a:p>
            <a:pPr lvl="0">
              <a:lnSpc>
                <a:spcPct val="118000"/>
              </a:lnSpc>
              <a:buFont typeface="+mj-lt"/>
              <a:buAutoNum type="arabicPeriod"/>
            </a:pP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Rozproszenie informacji 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i ograniczony dostęp do nich</a:t>
            </a:r>
          </a:p>
          <a:p>
            <a:pPr lvl="0">
              <a:lnSpc>
                <a:spcPct val="118000"/>
              </a:lnSpc>
              <a:buFont typeface="+mj-lt"/>
              <a:buAutoNum type="arabicPeriod"/>
            </a:pP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Niski stopień wykorzystania informacji 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pochodzących z monitoringu rynku pracy przez system edukacyjny, pracodawców, uczniów i studentów, władze lokalne i potencjalnych pracowników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5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74004" y="2473010"/>
            <a:ext cx="8367396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540978" y="1741310"/>
            <a:ext cx="807249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Diagnoza i ocena aktualnego systemu monitoringu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b="1" i="1" dirty="0" smtClean="0">
                <a:solidFill>
                  <a:schemeClr val="bg1"/>
                </a:solidFill>
              </a:rPr>
              <a:t>Rekomendacje poprawy systemu monitoringu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2.1. Założenia proponowanego modelu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 2.2. Zakres zbieranej informacji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2.3. Metody i narzędzia monitoringu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2.4. Przepływ i wykorzystanie informacji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 startAt="3"/>
            </a:pPr>
            <a:r>
              <a:rPr lang="pl-PL" sz="2800" i="1" dirty="0" smtClean="0"/>
              <a:t>Rekomendacje współpracy: edukacja-pracodawcy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524928" y="3067577"/>
            <a:ext cx="6084000" cy="57150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74004" y="2473010"/>
            <a:ext cx="8367396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540978" y="1741310"/>
            <a:ext cx="807249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i="1" dirty="0" smtClean="0"/>
              <a:t>Diagnoza i ocena aktualnego systemu monitoringu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pl-PL" sz="2800" b="1" i="1" dirty="0" smtClean="0">
                <a:solidFill>
                  <a:schemeClr val="bg1"/>
                </a:solidFill>
              </a:rPr>
              <a:t>Rekomendacje poprawy systemu monitoringu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b="1" i="1" dirty="0" smtClean="0">
                <a:solidFill>
                  <a:srgbClr val="002060"/>
                </a:solidFill>
              </a:rPr>
              <a:t>2.1. Założenia proponowanego modelu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 2.2. Zakres zbieranej informacji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2.3. Metody i narzędzia monitoringu</a:t>
            </a:r>
          </a:p>
          <a:p>
            <a:pPr marL="342900" indent="-342900" algn="ctr">
              <a:lnSpc>
                <a:spcPct val="150000"/>
              </a:lnSpc>
            </a:pPr>
            <a:r>
              <a:rPr lang="pl-PL" sz="2400" i="1" dirty="0" smtClean="0"/>
              <a:t>2.4. Przepływ i wykorzystanie informacji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 startAt="3"/>
            </a:pPr>
            <a:r>
              <a:rPr lang="pl-PL" sz="2800" i="1" dirty="0" smtClean="0"/>
              <a:t>Rekomendacje współpracy: edukacja-pracodawcy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/>
              <a:t>Rekomendacje odnośnie modelu funkcjonowania systemu monitoringu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18000"/>
              </a:lnSpc>
              <a:buFont typeface="+mj-lt"/>
              <a:buAutoNum type="arabicPeriod"/>
            </a:pP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Konieczność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ustanowienia jednej instytucji koordynującej działania 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w obszarze monitoringu rynku pracy</a:t>
            </a:r>
          </a:p>
          <a:p>
            <a:pPr marL="901700">
              <a:lnSpc>
                <a:spcPct val="110000"/>
              </a:lnSpc>
            </a:pP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  <a:sym typeface="Wingdings" pitchFamily="2" charset="2"/>
              </a:rPr>
              <a:t>Urząd Marszałkowski Województwa Dolnośląskiego lub</a:t>
            </a:r>
          </a:p>
          <a:p>
            <a:pPr marL="901700">
              <a:lnSpc>
                <a:spcPct val="110000"/>
              </a:lnSpc>
              <a:spcAft>
                <a:spcPts val="1200"/>
              </a:spcAft>
            </a:pP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  <a:sym typeface="Wingdings" pitchFamily="2" charset="2"/>
              </a:rPr>
              <a:t>Dolnośląski Wojewódzki Urząd Pracy</a:t>
            </a:r>
          </a:p>
          <a:p>
            <a:pPr lvl="0">
              <a:lnSpc>
                <a:spcPct val="118000"/>
              </a:lnSpc>
              <a:spcAft>
                <a:spcPts val="1200"/>
              </a:spcAft>
              <a:buFont typeface="+mj-lt"/>
              <a:buAutoNum type="arabicPeriod" startAt="2"/>
            </a:pP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  <a:sym typeface="Wingdings" pitchFamily="2" charset="2"/>
              </a:rPr>
              <a:t>Konieczność powołania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  <a:sym typeface="Wingdings" pitchFamily="2" charset="2"/>
              </a:rPr>
              <a:t>Jednostki Koordynującej 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  <a:sym typeface="Wingdings" pitchFamily="2" charset="2"/>
              </a:rPr>
              <a:t>– komórki/zespołu odpowiedzialnego za system monitoringu</a:t>
            </a:r>
          </a:p>
          <a:p>
            <a:pPr lvl="0">
              <a:lnSpc>
                <a:spcPct val="118000"/>
              </a:lnSpc>
              <a:spcAft>
                <a:spcPts val="1200"/>
              </a:spcAft>
              <a:buFont typeface="+mj-lt"/>
              <a:buAutoNum type="arabicPeriod" startAt="2"/>
            </a:pP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Zaplanowania wymaga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finansowanie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systemu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monitoringu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i zapewnienie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ciągłości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jego funkcjonowania. Istotną rolę powinno tu odegrać właściwe planowanie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podziału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środków</a:t>
            </a:r>
            <a:r>
              <a:rPr lang="pl-PL" kern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l-PL" b="1" kern="1400" dirty="0" smtClean="0">
                <a:solidFill>
                  <a:srgbClr val="002060"/>
                </a:solidFill>
                <a:ea typeface="Times New Roman"/>
                <a:cs typeface="Times New Roman"/>
              </a:rPr>
              <a:t>unijnych</a:t>
            </a:r>
          </a:p>
          <a:p>
            <a:pPr>
              <a:lnSpc>
                <a:spcPct val="118000"/>
              </a:lnSpc>
              <a:spcAft>
                <a:spcPts val="1200"/>
              </a:spcAft>
              <a:buFont typeface="+mj-lt"/>
              <a:buAutoNum type="arabicPeriod" startAt="2"/>
            </a:pPr>
            <a:r>
              <a:rPr lang="pl-PL" dirty="0" smtClean="0"/>
              <a:t>Niezbędna jest zmiana podejścia do realizacji zadań związanych z monitorowaniem rynku pracy – </a:t>
            </a:r>
            <a:r>
              <a:rPr lang="pl-PL" b="1" dirty="0" smtClean="0">
                <a:solidFill>
                  <a:srgbClr val="002060"/>
                </a:solidFill>
              </a:rPr>
              <a:t>zastosowanie podejścia systemowego</a:t>
            </a:r>
            <a:r>
              <a:rPr lang="pl-PL" dirty="0" smtClean="0">
                <a:solidFill>
                  <a:srgbClr val="002060"/>
                </a:solidFill>
              </a:rPr>
              <a:t> i </a:t>
            </a:r>
            <a:r>
              <a:rPr lang="pl-PL" b="1" dirty="0" smtClean="0">
                <a:solidFill>
                  <a:srgbClr val="002060"/>
                </a:solidFill>
              </a:rPr>
              <a:t>zaprojektowanie kompletnego modelu funkcjonowania monitoringu</a:t>
            </a:r>
          </a:p>
          <a:p>
            <a:pPr lvl="0">
              <a:lnSpc>
                <a:spcPct val="118000"/>
              </a:lnSpc>
              <a:spcAft>
                <a:spcPts val="1200"/>
              </a:spcAft>
              <a:buFont typeface="+mj-lt"/>
              <a:buAutoNum type="arabicPeriod" startAt="2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8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43"/>
          <p:cNvGrpSpPr/>
          <p:nvPr/>
        </p:nvGrpSpPr>
        <p:grpSpPr>
          <a:xfrm>
            <a:off x="105098" y="1397252"/>
            <a:ext cx="9000000" cy="1857386"/>
            <a:chOff x="105098" y="1003102"/>
            <a:chExt cx="9000000" cy="1857386"/>
          </a:xfrm>
        </p:grpSpPr>
        <p:sp>
          <p:nvSpPr>
            <p:cNvPr id="7" name="Prostokąt 6"/>
            <p:cNvSpPr/>
            <p:nvPr/>
          </p:nvSpPr>
          <p:spPr>
            <a:xfrm>
              <a:off x="1365098" y="1003102"/>
              <a:ext cx="7740000" cy="185738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587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dist="23000" dir="5400000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36000" tIns="0" rIns="36000" bIns="0" rtlCol="0" anchor="ctr"/>
            <a:lstStyle/>
            <a:p>
              <a:pPr algn="ctr"/>
              <a:endParaRPr lang="pl-PL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105098" y="1003102"/>
              <a:ext cx="1260000" cy="185738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5875"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dist="23000" dir="5400000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36000" tIns="0" rIns="36000" bIns="0" rtlCol="0" anchor="ctr"/>
            <a:lstStyle/>
            <a:p>
              <a:pPr algn="ctr"/>
              <a:r>
                <a:rPr lang="pl-PL" sz="1400" b="1" dirty="0"/>
                <a:t>Dostawcy </a:t>
              </a:r>
              <a:r>
                <a:rPr lang="pl-PL" sz="1400" b="1" dirty="0" smtClean="0"/>
                <a:t/>
              </a:r>
              <a:br>
                <a:rPr lang="pl-PL" sz="1400" b="1" dirty="0" smtClean="0"/>
              </a:br>
              <a:r>
                <a:rPr lang="pl-PL" sz="1400" b="1" dirty="0" smtClean="0"/>
                <a:t>i zakres informacji</a:t>
              </a:r>
              <a:endParaRPr lang="pl-PL" sz="1400" b="1" dirty="0"/>
            </a:p>
          </p:txBody>
        </p:sp>
        <p:grpSp>
          <p:nvGrpSpPr>
            <p:cNvPr id="9" name="Grupa 91"/>
            <p:cNvGrpSpPr/>
            <p:nvPr/>
          </p:nvGrpSpPr>
          <p:grpSpPr>
            <a:xfrm>
              <a:off x="1431756" y="1092812"/>
              <a:ext cx="7610838" cy="1693245"/>
              <a:chOff x="1431756" y="1092812"/>
              <a:chExt cx="7610838" cy="1693245"/>
            </a:xfrm>
          </p:grpSpPr>
          <p:grpSp>
            <p:nvGrpSpPr>
              <p:cNvPr id="10" name="Grupa 80"/>
              <p:cNvGrpSpPr/>
              <p:nvPr/>
            </p:nvGrpSpPr>
            <p:grpSpPr>
              <a:xfrm>
                <a:off x="1431756" y="1092812"/>
                <a:ext cx="1211418" cy="1693245"/>
                <a:chOff x="1142976" y="1092812"/>
                <a:chExt cx="1211418" cy="1693245"/>
              </a:xfrm>
            </p:grpSpPr>
            <p:sp>
              <p:nvSpPr>
                <p:cNvPr id="26" name="Prostokąt 5"/>
                <p:cNvSpPr/>
                <p:nvPr/>
              </p:nvSpPr>
              <p:spPr>
                <a:xfrm>
                  <a:off x="1142976" y="1092812"/>
                  <a:ext cx="1211417" cy="39232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bg1">
                      <a:lumMod val="75000"/>
                    </a:schemeClr>
                  </a:solidFill>
                </a:ln>
                <a:effectLst>
                  <a:outerShdw dist="50800" dir="5400000" algn="ctr" rotWithShape="0">
                    <a:schemeClr val="bg1"/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sz="1200" b="1" dirty="0" smtClean="0">
                      <a:solidFill>
                        <a:srgbClr val="002060"/>
                      </a:solidFill>
                    </a:rPr>
                    <a:t>GUS</a:t>
                  </a:r>
                  <a:endParaRPr lang="pl-PL" sz="1200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7" name="Prostokąt 26"/>
                <p:cNvSpPr/>
                <p:nvPr/>
              </p:nvSpPr>
              <p:spPr>
                <a:xfrm>
                  <a:off x="1142977" y="1486494"/>
                  <a:ext cx="1211417" cy="1299563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 anchorCtr="0"/>
                <a:lstStyle/>
                <a:p>
                  <a:pPr marL="85725" indent="-85725">
                    <a:buFont typeface="Arial" pitchFamily="34" charset="0"/>
                    <a:buChar char="•"/>
                  </a:pPr>
                  <a:r>
                    <a:rPr lang="pl-PL" sz="1100" dirty="0">
                      <a:solidFill>
                        <a:srgbClr val="002060"/>
                      </a:solidFill>
                    </a:rPr>
                    <a:t>D</a:t>
                  </a:r>
                  <a:r>
                    <a:rPr lang="pl-PL" sz="1100" dirty="0" smtClean="0">
                      <a:solidFill>
                        <a:srgbClr val="002060"/>
                      </a:solidFill>
                    </a:rPr>
                    <a:t>ane makroekonomiczne</a:t>
                  </a:r>
                </a:p>
                <a:p>
                  <a:pPr marL="85725" indent="-85725">
                    <a:buFont typeface="Arial" pitchFamily="34" charset="0"/>
                    <a:buChar char="•"/>
                  </a:pPr>
                  <a:r>
                    <a:rPr lang="pl-PL" sz="1100" dirty="0" smtClean="0">
                      <a:solidFill>
                        <a:srgbClr val="002060"/>
                      </a:solidFill>
                    </a:rPr>
                    <a:t>Struktura i aktywność zawodowa ludności</a:t>
                  </a:r>
                </a:p>
                <a:p>
                  <a:pPr marL="85725" indent="-85725">
                    <a:buFont typeface="Arial" pitchFamily="34" charset="0"/>
                    <a:buChar char="•"/>
                  </a:pPr>
                  <a:r>
                    <a:rPr lang="pl-PL" sz="1100" dirty="0" smtClean="0">
                      <a:solidFill>
                        <a:srgbClr val="002060"/>
                      </a:solidFill>
                    </a:rPr>
                    <a:t>Popyt na pracę, wynagrodzenia</a:t>
                  </a:r>
                </a:p>
                <a:p>
                  <a:pPr marL="85725" indent="-85725">
                    <a:buFont typeface="Arial" pitchFamily="34" charset="0"/>
                    <a:buChar char="•"/>
                  </a:pPr>
                  <a:r>
                    <a:rPr lang="pl-PL" sz="1100" dirty="0" smtClean="0">
                      <a:solidFill>
                        <a:srgbClr val="002060"/>
                      </a:solidFill>
                    </a:rPr>
                    <a:t>Edukacja</a:t>
                  </a:r>
                </a:p>
              </p:txBody>
            </p:sp>
          </p:grpSp>
          <p:grpSp>
            <p:nvGrpSpPr>
              <p:cNvPr id="11" name="Grupa 79"/>
              <p:cNvGrpSpPr/>
              <p:nvPr/>
            </p:nvGrpSpPr>
            <p:grpSpPr>
              <a:xfrm>
                <a:off x="2711417" y="1092812"/>
                <a:ext cx="1211418" cy="1693245"/>
                <a:chOff x="2480616" y="1092812"/>
                <a:chExt cx="1211418" cy="1693245"/>
              </a:xfrm>
            </p:grpSpPr>
            <p:sp>
              <p:nvSpPr>
                <p:cNvPr id="24" name="Prostokąt 7"/>
                <p:cNvSpPr/>
                <p:nvPr/>
              </p:nvSpPr>
              <p:spPr>
                <a:xfrm>
                  <a:off x="2480616" y="1092812"/>
                  <a:ext cx="1211417" cy="39232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bg1">
                      <a:lumMod val="75000"/>
                    </a:schemeClr>
                  </a:solidFill>
                </a:ln>
                <a:effectLst>
                  <a:outerShdw dist="50800" dir="5400000" algn="ctr" rotWithShape="0">
                    <a:schemeClr val="bg1"/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sz="1200" b="1" dirty="0">
                      <a:solidFill>
                        <a:srgbClr val="002060"/>
                      </a:solidFill>
                    </a:rPr>
                    <a:t>Urzędy Pracy</a:t>
                  </a:r>
                </a:p>
              </p:txBody>
            </p:sp>
            <p:sp>
              <p:nvSpPr>
                <p:cNvPr id="25" name="Prostokąt 24"/>
                <p:cNvSpPr/>
                <p:nvPr/>
              </p:nvSpPr>
              <p:spPr>
                <a:xfrm>
                  <a:off x="2480617" y="1486494"/>
                  <a:ext cx="1211417" cy="1299563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 anchorCtr="0"/>
                <a:lstStyle/>
                <a:p>
                  <a:pPr marL="85725" indent="-85725">
                    <a:buFont typeface="Arial" pitchFamily="34" charset="0"/>
                    <a:buChar char="•"/>
                  </a:pPr>
                  <a:r>
                    <a:rPr lang="pl-PL" sz="1100" dirty="0">
                      <a:solidFill>
                        <a:srgbClr val="002060"/>
                      </a:solidFill>
                    </a:rPr>
                    <a:t>Oferty miejsc pracy</a:t>
                  </a:r>
                </a:p>
                <a:p>
                  <a:pPr marL="85725" indent="-85725">
                    <a:buFont typeface="Arial" pitchFamily="34" charset="0"/>
                    <a:buChar char="•"/>
                  </a:pPr>
                  <a:r>
                    <a:rPr lang="pl-PL" sz="1100" dirty="0">
                      <a:solidFill>
                        <a:srgbClr val="002060"/>
                      </a:solidFill>
                    </a:rPr>
                    <a:t>Bezrobocie</a:t>
                  </a:r>
                </a:p>
                <a:p>
                  <a:pPr marL="85725" indent="-85725">
                    <a:buFont typeface="Arial" pitchFamily="34" charset="0"/>
                    <a:buChar char="•"/>
                  </a:pPr>
                  <a:r>
                    <a:rPr lang="pl-PL" sz="1100" dirty="0">
                      <a:solidFill>
                        <a:srgbClr val="002060"/>
                      </a:solidFill>
                    </a:rPr>
                    <a:t>Zawody nadwyżkowe i deficytowe</a:t>
                  </a:r>
                </a:p>
                <a:p>
                  <a:pPr marL="85725" indent="-85725">
                    <a:buFont typeface="Arial" pitchFamily="34" charset="0"/>
                    <a:buChar char="•"/>
                  </a:pPr>
                  <a:r>
                    <a:rPr lang="pl-PL" sz="1100" dirty="0">
                      <a:solidFill>
                        <a:srgbClr val="002060"/>
                      </a:solidFill>
                    </a:rPr>
                    <a:t>Oferta kursów i szkoleń</a:t>
                  </a:r>
                </a:p>
              </p:txBody>
            </p:sp>
          </p:grpSp>
          <p:grpSp>
            <p:nvGrpSpPr>
              <p:cNvPr id="12" name="Grupa 78"/>
              <p:cNvGrpSpPr/>
              <p:nvPr/>
            </p:nvGrpSpPr>
            <p:grpSpPr>
              <a:xfrm>
                <a:off x="6551518" y="1092812"/>
                <a:ext cx="1211418" cy="1693245"/>
                <a:chOff x="3818256" y="1092812"/>
                <a:chExt cx="1211418" cy="1693245"/>
              </a:xfrm>
            </p:grpSpPr>
            <p:sp>
              <p:nvSpPr>
                <p:cNvPr id="22" name="Prostokąt 6"/>
                <p:cNvSpPr/>
                <p:nvPr/>
              </p:nvSpPr>
              <p:spPr>
                <a:xfrm>
                  <a:off x="3818256" y="1092812"/>
                  <a:ext cx="1211417" cy="39232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bg1">
                      <a:lumMod val="75000"/>
                    </a:schemeClr>
                  </a:solidFill>
                </a:ln>
                <a:effectLst>
                  <a:outerShdw dist="50800" dir="5400000" algn="ctr" rotWithShape="0">
                    <a:schemeClr val="bg1"/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sz="1200" b="1" dirty="0">
                      <a:solidFill>
                        <a:srgbClr val="002060"/>
                      </a:solidFill>
                    </a:rPr>
                    <a:t>Pracodawcy</a:t>
                  </a:r>
                </a:p>
              </p:txBody>
            </p:sp>
            <p:sp>
              <p:nvSpPr>
                <p:cNvPr id="23" name="Prostokąt 22"/>
                <p:cNvSpPr/>
                <p:nvPr/>
              </p:nvSpPr>
              <p:spPr>
                <a:xfrm>
                  <a:off x="3818257" y="1486494"/>
                  <a:ext cx="1211417" cy="1299563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 anchorCtr="0"/>
                <a:lstStyle/>
                <a:p>
                  <a:pPr marL="85725" indent="-85725">
                    <a:buFont typeface="Arial" pitchFamily="34" charset="0"/>
                    <a:buChar char="•"/>
                  </a:pPr>
                  <a:r>
                    <a:rPr lang="pl-PL" sz="1100" dirty="0">
                      <a:solidFill>
                        <a:srgbClr val="002060"/>
                      </a:solidFill>
                    </a:rPr>
                    <a:t>Oferty miejsc pracy</a:t>
                  </a:r>
                </a:p>
                <a:p>
                  <a:pPr marL="85725" indent="-85725">
                    <a:buFont typeface="Arial" pitchFamily="34" charset="0"/>
                    <a:buChar char="•"/>
                  </a:pPr>
                  <a:r>
                    <a:rPr lang="pl-PL" sz="1100" dirty="0">
                      <a:solidFill>
                        <a:srgbClr val="002060"/>
                      </a:solidFill>
                    </a:rPr>
                    <a:t>Plany zatrudnieniowe</a:t>
                  </a:r>
                </a:p>
                <a:p>
                  <a:pPr marL="85725" indent="-85725">
                    <a:buFont typeface="Arial" pitchFamily="34" charset="0"/>
                    <a:buChar char="•"/>
                  </a:pPr>
                  <a:r>
                    <a:rPr lang="pl-PL" sz="1100" dirty="0">
                      <a:solidFill>
                        <a:srgbClr val="002060"/>
                      </a:solidFill>
                    </a:rPr>
                    <a:t>Oczekiwania wobec pracowników</a:t>
                  </a:r>
                </a:p>
                <a:p>
                  <a:pPr marL="85725" indent="-85725">
                    <a:buFont typeface="Arial" pitchFamily="34" charset="0"/>
                    <a:buChar char="•"/>
                  </a:pPr>
                  <a:endParaRPr lang="pl-PL" sz="1100" dirty="0">
                    <a:solidFill>
                      <a:srgbClr val="002060"/>
                    </a:solidFill>
                  </a:endParaRPr>
                </a:p>
              </p:txBody>
            </p:sp>
          </p:grpSp>
          <p:grpSp>
            <p:nvGrpSpPr>
              <p:cNvPr id="13" name="Grupa 77"/>
              <p:cNvGrpSpPr/>
              <p:nvPr/>
            </p:nvGrpSpPr>
            <p:grpSpPr>
              <a:xfrm>
                <a:off x="5270738" y="1092812"/>
                <a:ext cx="1212537" cy="1693245"/>
                <a:chOff x="5155897" y="1092812"/>
                <a:chExt cx="1212537" cy="1693245"/>
              </a:xfrm>
            </p:grpSpPr>
            <p:sp>
              <p:nvSpPr>
                <p:cNvPr id="20" name="Prostokąt 8"/>
                <p:cNvSpPr/>
                <p:nvPr/>
              </p:nvSpPr>
              <p:spPr>
                <a:xfrm>
                  <a:off x="5155897" y="1092812"/>
                  <a:ext cx="1211416" cy="39232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bg1">
                      <a:lumMod val="75000"/>
                    </a:schemeClr>
                  </a:solidFill>
                </a:ln>
                <a:effectLst>
                  <a:outerShdw dist="50800" dir="5400000" algn="ctr" rotWithShape="0">
                    <a:schemeClr val="bg1"/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sz="1200" b="1" dirty="0">
                      <a:solidFill>
                        <a:srgbClr val="002060"/>
                      </a:solidFill>
                    </a:rPr>
                    <a:t>Pracobiorcy</a:t>
                  </a:r>
                </a:p>
              </p:txBody>
            </p:sp>
            <p:sp>
              <p:nvSpPr>
                <p:cNvPr id="21" name="Prostokąt 20"/>
                <p:cNvSpPr/>
                <p:nvPr/>
              </p:nvSpPr>
              <p:spPr>
                <a:xfrm>
                  <a:off x="5157017" y="1486494"/>
                  <a:ext cx="1211417" cy="1299563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 anchorCtr="0"/>
                <a:lstStyle/>
                <a:p>
                  <a:pPr marL="85725" indent="-85725">
                    <a:buFont typeface="Arial" pitchFamily="34" charset="0"/>
                    <a:buChar char="•"/>
                  </a:pPr>
                  <a:r>
                    <a:rPr lang="pl-PL" sz="1100" dirty="0">
                      <a:solidFill>
                        <a:srgbClr val="002060"/>
                      </a:solidFill>
                    </a:rPr>
                    <a:t>Plany zawodowe</a:t>
                  </a:r>
                </a:p>
                <a:p>
                  <a:pPr marL="85725" indent="-85725">
                    <a:buFont typeface="Arial" pitchFamily="34" charset="0"/>
                    <a:buChar char="•"/>
                  </a:pPr>
                  <a:r>
                    <a:rPr lang="pl-PL" sz="1100" dirty="0" smtClean="0">
                      <a:solidFill>
                        <a:srgbClr val="002060"/>
                      </a:solidFill>
                    </a:rPr>
                    <a:t>Losy zawodowe absolwentów</a:t>
                  </a:r>
                </a:p>
                <a:p>
                  <a:pPr marL="85725" indent="-85725">
                    <a:buFont typeface="Arial" pitchFamily="34" charset="0"/>
                    <a:buChar char="•"/>
                  </a:pPr>
                  <a:endParaRPr lang="pl-PL" sz="1100" dirty="0">
                    <a:solidFill>
                      <a:srgbClr val="002060"/>
                    </a:solidFill>
                  </a:endParaRPr>
                </a:p>
              </p:txBody>
            </p:sp>
          </p:grpSp>
          <p:grpSp>
            <p:nvGrpSpPr>
              <p:cNvPr id="14" name="Grupa 75"/>
              <p:cNvGrpSpPr/>
              <p:nvPr/>
            </p:nvGrpSpPr>
            <p:grpSpPr>
              <a:xfrm>
                <a:off x="3991078" y="1092812"/>
                <a:ext cx="1211417" cy="1693245"/>
                <a:chOff x="6493536" y="1092812"/>
                <a:chExt cx="1211417" cy="1693245"/>
              </a:xfrm>
            </p:grpSpPr>
            <p:sp>
              <p:nvSpPr>
                <p:cNvPr id="18" name="Prostokąt 17"/>
                <p:cNvSpPr/>
                <p:nvPr/>
              </p:nvSpPr>
              <p:spPr>
                <a:xfrm>
                  <a:off x="6493536" y="1092812"/>
                  <a:ext cx="1211416" cy="39232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bg1">
                      <a:lumMod val="75000"/>
                    </a:schemeClr>
                  </a:solidFill>
                </a:ln>
                <a:effectLst>
                  <a:outerShdw dist="50800" dir="5400000" algn="ctr" rotWithShape="0">
                    <a:schemeClr val="bg1"/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sz="1200" b="1" dirty="0" smtClean="0">
                      <a:solidFill>
                        <a:srgbClr val="002060"/>
                      </a:solidFill>
                    </a:rPr>
                    <a:t>Władze samorządowe</a:t>
                  </a:r>
                  <a:endParaRPr lang="pl-PL" sz="1200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19" name="Prostokąt 18"/>
                <p:cNvSpPr/>
                <p:nvPr/>
              </p:nvSpPr>
              <p:spPr>
                <a:xfrm>
                  <a:off x="6493536" y="1486494"/>
                  <a:ext cx="1211417" cy="1299563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 anchorCtr="0"/>
                <a:lstStyle/>
                <a:p>
                  <a:pPr marL="85725" indent="-85725">
                    <a:buFont typeface="Arial" pitchFamily="34" charset="0"/>
                    <a:buChar char="•"/>
                  </a:pPr>
                  <a:r>
                    <a:rPr lang="pl-PL" sz="1100" dirty="0">
                      <a:solidFill>
                        <a:srgbClr val="002060"/>
                      </a:solidFill>
                    </a:rPr>
                    <a:t>Strategia rozwoju regionu</a:t>
                  </a:r>
                </a:p>
                <a:p>
                  <a:pPr marL="85725" indent="-85725">
                    <a:buFont typeface="Arial" pitchFamily="34" charset="0"/>
                    <a:buChar char="•"/>
                  </a:pPr>
                  <a:r>
                    <a:rPr lang="pl-PL" sz="1100" dirty="0">
                      <a:solidFill>
                        <a:srgbClr val="002060"/>
                      </a:solidFill>
                    </a:rPr>
                    <a:t>Plany inwestycyjne</a:t>
                  </a:r>
                </a:p>
                <a:p>
                  <a:pPr marL="85725" indent="-85725">
                    <a:buFont typeface="Arial" pitchFamily="34" charset="0"/>
                    <a:buChar char="•"/>
                  </a:pPr>
                  <a:endParaRPr lang="pl-PL" sz="1100" dirty="0">
                    <a:solidFill>
                      <a:srgbClr val="002060"/>
                    </a:solidFill>
                  </a:endParaRPr>
                </a:p>
                <a:p>
                  <a:pPr marL="85725" indent="-85725">
                    <a:buFont typeface="Arial" pitchFamily="34" charset="0"/>
                    <a:buChar char="•"/>
                  </a:pPr>
                  <a:endParaRPr lang="pl-PL" sz="1100" dirty="0">
                    <a:solidFill>
                      <a:srgbClr val="002060"/>
                    </a:solidFill>
                  </a:endParaRPr>
                </a:p>
              </p:txBody>
            </p:sp>
          </p:grpSp>
          <p:grpSp>
            <p:nvGrpSpPr>
              <p:cNvPr id="15" name="Grupa 76"/>
              <p:cNvGrpSpPr/>
              <p:nvPr/>
            </p:nvGrpSpPr>
            <p:grpSpPr>
              <a:xfrm>
                <a:off x="7831177" y="1092812"/>
                <a:ext cx="1211417" cy="1693245"/>
                <a:chOff x="7831177" y="1092812"/>
                <a:chExt cx="1211417" cy="1693245"/>
              </a:xfrm>
            </p:grpSpPr>
            <p:sp>
              <p:nvSpPr>
                <p:cNvPr id="16" name="Prostokąt 15"/>
                <p:cNvSpPr/>
                <p:nvPr/>
              </p:nvSpPr>
              <p:spPr>
                <a:xfrm>
                  <a:off x="7831177" y="1092812"/>
                  <a:ext cx="1211416" cy="39232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bg1">
                      <a:lumMod val="75000"/>
                    </a:schemeClr>
                  </a:solidFill>
                </a:ln>
                <a:effectLst>
                  <a:outerShdw dist="50800" dir="5400000" algn="ctr" rotWithShape="0">
                    <a:schemeClr val="bg1"/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sz="1200" b="1" dirty="0">
                      <a:solidFill>
                        <a:srgbClr val="002060"/>
                      </a:solidFill>
                    </a:rPr>
                    <a:t>Instytucje edukacyjne</a:t>
                  </a:r>
                </a:p>
              </p:txBody>
            </p:sp>
            <p:sp>
              <p:nvSpPr>
                <p:cNvPr id="17" name="Prostokąt 16"/>
                <p:cNvSpPr/>
                <p:nvPr/>
              </p:nvSpPr>
              <p:spPr>
                <a:xfrm>
                  <a:off x="7831177" y="1486494"/>
                  <a:ext cx="1211417" cy="1299563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 anchorCtr="0"/>
                <a:lstStyle/>
                <a:p>
                  <a:pPr marL="85725" indent="-85725">
                    <a:buFont typeface="Arial" pitchFamily="34" charset="0"/>
                    <a:buChar char="•"/>
                  </a:pPr>
                  <a:r>
                    <a:rPr lang="pl-PL" sz="1100" dirty="0">
                      <a:solidFill>
                        <a:srgbClr val="002060"/>
                      </a:solidFill>
                    </a:rPr>
                    <a:t>Oferta edukacyjna</a:t>
                  </a:r>
                </a:p>
                <a:p>
                  <a:pPr marL="85725" indent="-85725">
                    <a:buFont typeface="Arial" pitchFamily="34" charset="0"/>
                    <a:buChar char="•"/>
                  </a:pPr>
                  <a:r>
                    <a:rPr lang="pl-PL" sz="1100" dirty="0">
                      <a:solidFill>
                        <a:srgbClr val="002060"/>
                      </a:solidFill>
                    </a:rPr>
                    <a:t>Liczba uczniów i studentów</a:t>
                  </a:r>
                </a:p>
                <a:p>
                  <a:pPr marL="85725" indent="-85725">
                    <a:buFont typeface="Arial" pitchFamily="34" charset="0"/>
                    <a:buChar char="•"/>
                  </a:pPr>
                  <a:r>
                    <a:rPr lang="pl-PL" sz="1100" dirty="0">
                      <a:solidFill>
                        <a:srgbClr val="002060"/>
                      </a:solidFill>
                    </a:rPr>
                    <a:t>Losy zawodowe absolwentów</a:t>
                  </a:r>
                </a:p>
                <a:p>
                  <a:pPr marL="85725" indent="-85725">
                    <a:buFont typeface="Arial" pitchFamily="34" charset="0"/>
                    <a:buChar char="•"/>
                  </a:pPr>
                  <a:endParaRPr lang="pl-PL" sz="1100" dirty="0">
                    <a:solidFill>
                      <a:srgbClr val="002060"/>
                    </a:solidFill>
                  </a:endParaRPr>
                </a:p>
                <a:p>
                  <a:pPr marL="85725" indent="-85725">
                    <a:buFont typeface="Arial" pitchFamily="34" charset="0"/>
                    <a:buChar char="•"/>
                  </a:pPr>
                  <a:endParaRPr lang="pl-PL" sz="1100" dirty="0">
                    <a:solidFill>
                      <a:srgbClr val="002060"/>
                    </a:solidFill>
                  </a:endParaRPr>
                </a:p>
              </p:txBody>
            </p:sp>
          </p:grpSp>
        </p:grpSp>
      </p:grpSp>
      <p:grpSp>
        <p:nvGrpSpPr>
          <p:cNvPr id="28" name="Grupa 44"/>
          <p:cNvGrpSpPr/>
          <p:nvPr/>
        </p:nvGrpSpPr>
        <p:grpSpPr>
          <a:xfrm>
            <a:off x="105098" y="3375576"/>
            <a:ext cx="9000000" cy="612000"/>
            <a:chOff x="105098" y="3062646"/>
            <a:chExt cx="9000000" cy="612000"/>
          </a:xfrm>
        </p:grpSpPr>
        <p:sp>
          <p:nvSpPr>
            <p:cNvPr id="29" name="Prostokąt 28"/>
            <p:cNvSpPr/>
            <p:nvPr/>
          </p:nvSpPr>
          <p:spPr>
            <a:xfrm>
              <a:off x="1365098" y="3062646"/>
              <a:ext cx="7740000" cy="61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587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dist="23000" dir="5400000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36000" tIns="0" rIns="36000" bIns="0" rtlCol="0" anchor="ctr"/>
            <a:lstStyle/>
            <a:p>
              <a:pPr algn="ctr"/>
              <a:endParaRPr lang="pl-PL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Prostokąt 29"/>
            <p:cNvSpPr/>
            <p:nvPr/>
          </p:nvSpPr>
          <p:spPr>
            <a:xfrm>
              <a:off x="105098" y="3062646"/>
              <a:ext cx="1260000" cy="6120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5875"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dist="23000" dir="5400000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36000" tIns="0" rIns="36000" bIns="0" rtlCol="0" anchor="ctr"/>
            <a:lstStyle/>
            <a:p>
              <a:pPr algn="ctr"/>
              <a:r>
                <a:rPr lang="pl-PL" sz="1400" b="1" dirty="0"/>
                <a:t>Narzędzia zbierania informacji </a:t>
              </a:r>
            </a:p>
          </p:txBody>
        </p:sp>
        <p:sp>
          <p:nvSpPr>
            <p:cNvPr id="31" name="Strzałka w dół 30"/>
            <p:cNvSpPr/>
            <p:nvPr/>
          </p:nvSpPr>
          <p:spPr>
            <a:xfrm>
              <a:off x="4773747" y="3202870"/>
              <a:ext cx="882392" cy="364795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1001">
              <a:schemeClr val="lt1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32" name="Grupa 47"/>
          <p:cNvGrpSpPr/>
          <p:nvPr/>
        </p:nvGrpSpPr>
        <p:grpSpPr>
          <a:xfrm>
            <a:off x="105098" y="4108514"/>
            <a:ext cx="9000000" cy="517196"/>
            <a:chOff x="105098" y="3759842"/>
            <a:chExt cx="9000000" cy="517196"/>
          </a:xfrm>
        </p:grpSpPr>
        <p:sp>
          <p:nvSpPr>
            <p:cNvPr id="33" name="Prostokąt 32"/>
            <p:cNvSpPr/>
            <p:nvPr/>
          </p:nvSpPr>
          <p:spPr>
            <a:xfrm>
              <a:off x="1365098" y="3759842"/>
              <a:ext cx="7740000" cy="51719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587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dist="23000" dir="5400000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36000" tIns="0" rIns="36000" bIns="0" rtlCol="0" anchor="ctr"/>
            <a:lstStyle/>
            <a:p>
              <a:pPr algn="ctr"/>
              <a:endParaRPr lang="pl-PL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Prostokąt 33"/>
            <p:cNvSpPr/>
            <p:nvPr/>
          </p:nvSpPr>
          <p:spPr>
            <a:xfrm>
              <a:off x="105098" y="3759842"/>
              <a:ext cx="1260000" cy="51719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5875"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dist="23000" dir="5400000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36000" tIns="0" rIns="36000" bIns="0" rtlCol="0" anchor="ctr"/>
            <a:lstStyle/>
            <a:p>
              <a:pPr algn="ctr"/>
              <a:r>
                <a:rPr lang="pl-PL" sz="1400" b="1" dirty="0"/>
                <a:t>Jednostka koordynująca</a:t>
              </a:r>
            </a:p>
          </p:txBody>
        </p:sp>
        <p:sp>
          <p:nvSpPr>
            <p:cNvPr id="35" name="Prostokąt 3"/>
            <p:cNvSpPr/>
            <p:nvPr/>
          </p:nvSpPr>
          <p:spPr>
            <a:xfrm>
              <a:off x="4139952" y="3759842"/>
              <a:ext cx="2088232" cy="51719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1001">
              <a:schemeClr val="l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1600" b="1" dirty="0" smtClean="0">
                  <a:solidFill>
                    <a:srgbClr val="002060"/>
                  </a:solidFill>
                </a:rPr>
                <a:t>Urząd Marszałkowski/</a:t>
              </a:r>
            </a:p>
            <a:p>
              <a:pPr algn="ctr"/>
              <a:r>
                <a:rPr lang="pl-PL" sz="1600" b="1" dirty="0" smtClean="0">
                  <a:solidFill>
                    <a:srgbClr val="002060"/>
                  </a:solidFill>
                </a:rPr>
                <a:t>Dolnośląski WUP</a:t>
              </a:r>
              <a:endParaRPr lang="pl-PL" sz="16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6" name="Grupa 54"/>
          <p:cNvGrpSpPr/>
          <p:nvPr/>
        </p:nvGrpSpPr>
        <p:grpSpPr>
          <a:xfrm>
            <a:off x="105098" y="4746649"/>
            <a:ext cx="9000000" cy="612000"/>
            <a:chOff x="105098" y="4349097"/>
            <a:chExt cx="9000000" cy="612000"/>
          </a:xfrm>
        </p:grpSpPr>
        <p:sp>
          <p:nvSpPr>
            <p:cNvPr id="37" name="Prostokąt 36"/>
            <p:cNvSpPr/>
            <p:nvPr/>
          </p:nvSpPr>
          <p:spPr>
            <a:xfrm>
              <a:off x="1365098" y="4349097"/>
              <a:ext cx="7740000" cy="61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587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dist="23000" dir="5400000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36000" tIns="0" rIns="36000" bIns="0" rtlCol="0" anchor="ctr"/>
            <a:lstStyle/>
            <a:p>
              <a:pPr algn="ctr"/>
              <a:endParaRPr lang="pl-PL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Strzałka w dół 37"/>
            <p:cNvSpPr/>
            <p:nvPr/>
          </p:nvSpPr>
          <p:spPr>
            <a:xfrm>
              <a:off x="4773747" y="4514808"/>
              <a:ext cx="882392" cy="364795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1001">
              <a:schemeClr val="lt1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9" name="Prostokąt 38"/>
            <p:cNvSpPr/>
            <p:nvPr/>
          </p:nvSpPr>
          <p:spPr>
            <a:xfrm>
              <a:off x="105098" y="4349097"/>
              <a:ext cx="1260000" cy="6120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5875"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dist="23000" dir="5400000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36000" tIns="0" rIns="36000" bIns="0" rtlCol="0" anchor="ctr"/>
            <a:lstStyle/>
            <a:p>
              <a:pPr algn="ctr"/>
              <a:r>
                <a:rPr lang="pl-PL" sz="1400" b="1" dirty="0"/>
                <a:t>Narzędzia </a:t>
              </a:r>
              <a:r>
                <a:rPr lang="pl-PL" sz="1400" b="1" dirty="0" smtClean="0"/>
                <a:t>rozprowadzania </a:t>
              </a:r>
              <a:r>
                <a:rPr lang="pl-PL" sz="1400" b="1" dirty="0"/>
                <a:t>informacji </a:t>
              </a:r>
            </a:p>
          </p:txBody>
        </p:sp>
      </p:grpSp>
      <p:sp>
        <p:nvSpPr>
          <p:cNvPr id="40" name="Prostokąt 39"/>
          <p:cNvSpPr/>
          <p:nvPr/>
        </p:nvSpPr>
        <p:spPr>
          <a:xfrm>
            <a:off x="1365098" y="5479588"/>
            <a:ext cx="7740000" cy="12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chemeClr val="accent1">
                <a:lumMod val="20000"/>
                <a:lumOff val="80000"/>
              </a:schemeClr>
            </a:solidFill>
          </a:ln>
          <a:effectLst>
            <a:outerShdw dist="23000" dir="5400000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0" rIns="36000" bIns="0" rtlCol="0" anchor="ctr"/>
          <a:lstStyle/>
          <a:p>
            <a:pPr algn="ctr"/>
            <a:endParaRPr lang="pl-PL" sz="1400" b="1" dirty="0">
              <a:solidFill>
                <a:schemeClr val="tx1"/>
              </a:solidFill>
            </a:endParaRPr>
          </a:p>
        </p:txBody>
      </p:sp>
      <p:sp>
        <p:nvSpPr>
          <p:cNvPr id="41" name="Prostokąt 40"/>
          <p:cNvSpPr/>
          <p:nvPr/>
        </p:nvSpPr>
        <p:spPr>
          <a:xfrm>
            <a:off x="105098" y="5479588"/>
            <a:ext cx="1260000" cy="12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5875">
            <a:solidFill>
              <a:schemeClr val="tx2">
                <a:lumMod val="60000"/>
                <a:lumOff val="40000"/>
              </a:schemeClr>
            </a:solidFill>
          </a:ln>
          <a:effectLst>
            <a:outerShdw dist="23000" dir="5400000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0" rIns="36000" bIns="0" rtlCol="0" anchor="ctr"/>
          <a:lstStyle/>
          <a:p>
            <a:pPr algn="ctr"/>
            <a:r>
              <a:rPr lang="pl-PL" sz="1400" b="1" dirty="0"/>
              <a:t>Odbiorcy informacji</a:t>
            </a:r>
          </a:p>
        </p:txBody>
      </p:sp>
      <p:sp>
        <p:nvSpPr>
          <p:cNvPr id="42" name="Prostokąt 41"/>
          <p:cNvSpPr/>
          <p:nvPr/>
        </p:nvSpPr>
        <p:spPr>
          <a:xfrm>
            <a:off x="6248383" y="5543720"/>
            <a:ext cx="1211417" cy="39232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>
                <a:solidFill>
                  <a:srgbClr val="002060"/>
                </a:solidFill>
              </a:rPr>
              <a:t>Pracodawcy</a:t>
            </a:r>
          </a:p>
        </p:txBody>
      </p:sp>
      <p:sp>
        <p:nvSpPr>
          <p:cNvPr id="43" name="Prostokąt 42"/>
          <p:cNvSpPr/>
          <p:nvPr/>
        </p:nvSpPr>
        <p:spPr>
          <a:xfrm>
            <a:off x="1500000" y="5543720"/>
            <a:ext cx="1211417" cy="39232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>
                <a:solidFill>
                  <a:srgbClr val="002060"/>
                </a:solidFill>
              </a:rPr>
              <a:t>Urzędy Pracy</a:t>
            </a:r>
          </a:p>
        </p:txBody>
      </p:sp>
      <p:sp>
        <p:nvSpPr>
          <p:cNvPr id="44" name="Prostokąt 43"/>
          <p:cNvSpPr/>
          <p:nvPr/>
        </p:nvSpPr>
        <p:spPr>
          <a:xfrm>
            <a:off x="4716016" y="5543720"/>
            <a:ext cx="1211416" cy="39232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>
                <a:solidFill>
                  <a:srgbClr val="002060"/>
                </a:solidFill>
              </a:rPr>
              <a:t>Pracobiorcy</a:t>
            </a:r>
          </a:p>
        </p:txBody>
      </p:sp>
      <p:sp>
        <p:nvSpPr>
          <p:cNvPr id="45" name="Prostokąt 44"/>
          <p:cNvSpPr/>
          <p:nvPr/>
        </p:nvSpPr>
        <p:spPr>
          <a:xfrm>
            <a:off x="3144560" y="5543720"/>
            <a:ext cx="1211416" cy="39232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 smtClean="0">
                <a:solidFill>
                  <a:srgbClr val="002060"/>
                </a:solidFill>
              </a:rPr>
              <a:t>Władze samorządowe</a:t>
            </a:r>
            <a:endParaRPr lang="pl-PL" sz="1200" b="1" dirty="0">
              <a:solidFill>
                <a:srgbClr val="002060"/>
              </a:solidFill>
            </a:endParaRPr>
          </a:p>
        </p:txBody>
      </p:sp>
      <p:sp>
        <p:nvSpPr>
          <p:cNvPr id="46" name="Prostokąt 45"/>
          <p:cNvSpPr/>
          <p:nvPr/>
        </p:nvSpPr>
        <p:spPr>
          <a:xfrm>
            <a:off x="7831178" y="5543720"/>
            <a:ext cx="1211416" cy="39232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>
                <a:solidFill>
                  <a:srgbClr val="002060"/>
                </a:solidFill>
              </a:rPr>
              <a:t>Instytucje edukacyjne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Proponowany schemat monitoringu rynku pracy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2F79-E9FE-488A-94BE-C194F515A03E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51" name="Prostokąt 3"/>
          <p:cNvSpPr/>
          <p:nvPr/>
        </p:nvSpPr>
        <p:spPr>
          <a:xfrm>
            <a:off x="7092280" y="4149080"/>
            <a:ext cx="1080120" cy="43204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b="1" dirty="0" smtClean="0">
                <a:solidFill>
                  <a:schemeClr val="bg1"/>
                </a:solidFill>
              </a:rPr>
              <a:t>Platformy</a:t>
            </a:r>
          </a:p>
          <a:p>
            <a:pPr algn="ctr"/>
            <a:r>
              <a:rPr lang="pl-PL" sz="1200" b="1" dirty="0" smtClean="0">
                <a:solidFill>
                  <a:schemeClr val="bg1"/>
                </a:solidFill>
              </a:rPr>
              <a:t>współpracy</a:t>
            </a:r>
            <a:endParaRPr lang="pl-PL" sz="1200" b="1" dirty="0">
              <a:solidFill>
                <a:schemeClr val="bg1"/>
              </a:solidFill>
            </a:endParaRPr>
          </a:p>
        </p:txBody>
      </p:sp>
      <p:sp>
        <p:nvSpPr>
          <p:cNvPr id="52" name="Prążkowana strzałka w prawo 51"/>
          <p:cNvSpPr/>
          <p:nvPr/>
        </p:nvSpPr>
        <p:spPr>
          <a:xfrm>
            <a:off x="6372200" y="4221088"/>
            <a:ext cx="576064" cy="360040"/>
          </a:xfrm>
          <a:prstGeom prst="stripedRightArrow">
            <a:avLst>
              <a:gd name="adj1" fmla="val 57581"/>
              <a:gd name="adj2" fmla="val 50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Strzałka w górę i w dół 53"/>
          <p:cNvSpPr/>
          <p:nvPr/>
        </p:nvSpPr>
        <p:spPr>
          <a:xfrm>
            <a:off x="7236296" y="4797152"/>
            <a:ext cx="792088" cy="576064"/>
          </a:xfrm>
          <a:prstGeom prst="upDownArrow">
            <a:avLst>
              <a:gd name="adj1" fmla="val 49507"/>
              <a:gd name="adj2" fmla="val 33416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6404</TotalTime>
  <Words>2008</Words>
  <Application>Microsoft Office PowerPoint</Application>
  <PresentationFormat>Pokaz na ekranie (4:3)</PresentationFormat>
  <Paragraphs>297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Motyw pakietu Office</vt:lpstr>
      <vt:lpstr>Slajd 1</vt:lpstr>
      <vt:lpstr>Fazy realizacji projektu</vt:lpstr>
      <vt:lpstr>Agenda</vt:lpstr>
      <vt:lpstr>Diagnoza aktualnych narzędzi monitoringu rynku pracy</vt:lpstr>
      <vt:lpstr>Ocena aktualnego systemu monitoringu rynku pracy w województwie dolnośląskim</vt:lpstr>
      <vt:lpstr>Agenda</vt:lpstr>
      <vt:lpstr>Agenda</vt:lpstr>
      <vt:lpstr>Rekomendacje odnośnie modelu funkcjonowania systemu monitoringu</vt:lpstr>
      <vt:lpstr>Proponowany schemat monitoringu rynku pracy</vt:lpstr>
      <vt:lpstr>Agenda</vt:lpstr>
      <vt:lpstr>Propozycje zmian w zakresie zbieranej informacji o rynku pracy </vt:lpstr>
      <vt:lpstr>Mapa potrzeb informacyjnych poszczególnych grup odbiorców </vt:lpstr>
      <vt:lpstr>Agenda</vt:lpstr>
      <vt:lpstr>Narzędzia monitoringu rynku pracy</vt:lpstr>
      <vt:lpstr>Źródła danych wtórnych</vt:lpstr>
      <vt:lpstr>Rekomendacje odnośnie prowadzenia analizy danych wtórnych </vt:lpstr>
      <vt:lpstr>Rola Jednostki Koordynującej w planowaniu badań ilościowych i jakościowych</vt:lpstr>
      <vt:lpstr>Rekomendacje odnośnie prowadzenia badań ilościowych i jakościowych</vt:lpstr>
      <vt:lpstr>Agenda</vt:lpstr>
      <vt:lpstr>Rekomendacje pozwalające na poprawę przepływu informacji</vt:lpstr>
      <vt:lpstr>Kanały przepływu informacji z systemu monitoringu</vt:lpstr>
      <vt:lpstr>Rekomendacje pozwalające na poprawę wykorzystania informacji</vt:lpstr>
      <vt:lpstr>Agenda</vt:lpstr>
      <vt:lpstr>Rekomendacje odnośnie współpracy sektora przedsiębiorstw z sektorem edukacyjnym</vt:lpstr>
      <vt:lpstr>Platformy współpracy między sektorem edukacyjnym a pracodawcami</vt:lpstr>
      <vt:lpstr>Slajd 26</vt:lpstr>
    </vt:vector>
  </TitlesOfParts>
  <Company>Univentis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Joanna</dc:creator>
  <cp:lastModifiedBy>Michał</cp:lastModifiedBy>
  <cp:revision>569</cp:revision>
  <dcterms:created xsi:type="dcterms:W3CDTF">2009-06-01T10:40:49Z</dcterms:created>
  <dcterms:modified xsi:type="dcterms:W3CDTF">2010-06-22T07:41:30Z</dcterms:modified>
</cp:coreProperties>
</file>