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4"/>
  </p:notesMasterIdLst>
  <p:handoutMasterIdLst>
    <p:handoutMasterId r:id="rId35"/>
  </p:handoutMasterIdLst>
  <p:sldIdLst>
    <p:sldId id="256" r:id="rId2"/>
    <p:sldId id="362" r:id="rId3"/>
    <p:sldId id="406" r:id="rId4"/>
    <p:sldId id="363" r:id="rId5"/>
    <p:sldId id="476" r:id="rId6"/>
    <p:sldId id="426" r:id="rId7"/>
    <p:sldId id="430" r:id="rId8"/>
    <p:sldId id="431" r:id="rId9"/>
    <p:sldId id="434" r:id="rId10"/>
    <p:sldId id="435" r:id="rId11"/>
    <p:sldId id="432" r:id="rId12"/>
    <p:sldId id="437" r:id="rId13"/>
    <p:sldId id="478" r:id="rId14"/>
    <p:sldId id="479" r:id="rId15"/>
    <p:sldId id="480" r:id="rId16"/>
    <p:sldId id="453" r:id="rId17"/>
    <p:sldId id="440" r:id="rId18"/>
    <p:sldId id="441" r:id="rId19"/>
    <p:sldId id="443" r:id="rId20"/>
    <p:sldId id="445" r:id="rId21"/>
    <p:sldId id="446" r:id="rId22"/>
    <p:sldId id="493" r:id="rId23"/>
    <p:sldId id="454" r:id="rId24"/>
    <p:sldId id="457" r:id="rId25"/>
    <p:sldId id="458" r:id="rId26"/>
    <p:sldId id="485" r:id="rId27"/>
    <p:sldId id="466" r:id="rId28"/>
    <p:sldId id="489" r:id="rId29"/>
    <p:sldId id="490" r:id="rId30"/>
    <p:sldId id="491" r:id="rId31"/>
    <p:sldId id="492" r:id="rId32"/>
    <p:sldId id="473" r:id="rId33"/>
  </p:sldIdLst>
  <p:sldSz cx="9144000" cy="6858000" type="screen4x3"/>
  <p:notesSz cx="6808788" cy="982345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0C0"/>
    <a:srgbClr val="E5D7F5"/>
    <a:srgbClr val="030371"/>
    <a:srgbClr val="C1D2E1"/>
    <a:srgbClr val="C4C1E0"/>
    <a:srgbClr val="D0E5E6"/>
    <a:srgbClr val="3F5D6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261" autoAdjust="0"/>
  </p:normalViewPr>
  <p:slideViewPr>
    <p:cSldViewPr>
      <p:cViewPr>
        <p:scale>
          <a:sx n="69" d="100"/>
          <a:sy n="69" d="100"/>
        </p:scale>
        <p:origin x="-1332" y="174"/>
      </p:cViewPr>
      <p:guideLst>
        <p:guide orient="horz" pos="1570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cha&#322;\Desktop\Dokumenty%20Ola\DOLNY%20&#346;L&#260;SK\WSZYSTKO%20DO%20II%20etapu\Analiza%20ca&#322;o&#347;ci%2023.1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cha&#322;\Desktop\Dokumenty%20Ola\DOLNY%20&#346;L&#260;SK\WSZYSTKO%20DO%20II%20etapu\Analiza%20ca&#322;o&#347;ci%2023.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AngAx val="1"/>
    </c:view3D>
    <c:plotArea>
      <c:layout>
        <c:manualLayout>
          <c:layoutTarget val="inner"/>
          <c:xMode val="edge"/>
          <c:yMode val="edge"/>
          <c:x val="0.17121659248560941"/>
          <c:y val="2.394125005749671E-2"/>
          <c:w val="0.36376714554329359"/>
          <c:h val="0.83415085475918171"/>
        </c:manualLayout>
      </c:layout>
      <c:bar3DChart>
        <c:barDir val="bar"/>
        <c:grouping val="percentStacked"/>
        <c:ser>
          <c:idx val="0"/>
          <c:order val="0"/>
          <c:tx>
            <c:strRef>
              <c:f>małe!$TO$540</c:f>
              <c:strCache>
                <c:ptCount val="1"/>
                <c:pt idx="0">
                  <c:v>ogólna redukcja zatrudnienia</c:v>
                </c:pt>
              </c:strCache>
            </c:strRef>
          </c:tx>
          <c:cat>
            <c:strRef>
              <c:f>małe!$TP$539:$TR$539</c:f>
              <c:strCache>
                <c:ptCount val="3"/>
                <c:pt idx="0">
                  <c:v>małe</c:v>
                </c:pt>
                <c:pt idx="1">
                  <c:v>średnie</c:v>
                </c:pt>
                <c:pt idx="2">
                  <c:v>duże</c:v>
                </c:pt>
              </c:strCache>
            </c:strRef>
          </c:cat>
          <c:val>
            <c:numRef>
              <c:f>małe!$TP$540:$TR$540</c:f>
              <c:numCache>
                <c:formatCode>0%</c:formatCode>
                <c:ptCount val="3"/>
                <c:pt idx="0">
                  <c:v>6.0367454068242295E-2</c:v>
                </c:pt>
                <c:pt idx="1">
                  <c:v>2.7777777777778324E-2</c:v>
                </c:pt>
                <c:pt idx="2">
                  <c:v>4.0000000000000029E-2</c:v>
                </c:pt>
              </c:numCache>
            </c:numRef>
          </c:val>
        </c:ser>
        <c:ser>
          <c:idx val="1"/>
          <c:order val="1"/>
          <c:tx>
            <c:strRef>
              <c:f>małe!$TO$541</c:f>
              <c:strCache>
                <c:ptCount val="1"/>
                <c:pt idx="0">
                  <c:v>redukcja zatrudnienia na jednych stanowiskach i wzrost na innych</c:v>
                </c:pt>
              </c:strCache>
            </c:strRef>
          </c:tx>
          <c:dLbls>
            <c:delete val="1"/>
          </c:dLbls>
          <c:cat>
            <c:strRef>
              <c:f>małe!$TP$539:$TR$539</c:f>
              <c:strCache>
                <c:ptCount val="3"/>
                <c:pt idx="0">
                  <c:v>małe</c:v>
                </c:pt>
                <c:pt idx="1">
                  <c:v>średnie</c:v>
                </c:pt>
                <c:pt idx="2">
                  <c:v>duże</c:v>
                </c:pt>
              </c:strCache>
            </c:strRef>
          </c:cat>
          <c:val>
            <c:numRef>
              <c:f>małe!$TP$541:$TR$541</c:f>
              <c:numCache>
                <c:formatCode>0%</c:formatCode>
                <c:ptCount val="3"/>
                <c:pt idx="0">
                  <c:v>4.4619422572178484E-2</c:v>
                </c:pt>
                <c:pt idx="1">
                  <c:v>0.12962962962962779</c:v>
                </c:pt>
                <c:pt idx="2">
                  <c:v>4.0000000000000029E-2</c:v>
                </c:pt>
              </c:numCache>
            </c:numRef>
          </c:val>
        </c:ser>
        <c:ser>
          <c:idx val="2"/>
          <c:order val="2"/>
          <c:tx>
            <c:strRef>
              <c:f>małe!$TO$542</c:f>
              <c:strCache>
                <c:ptCount val="1"/>
                <c:pt idx="0">
                  <c:v>ogólny wzrost zatrudnienia</c:v>
                </c:pt>
              </c:strCache>
            </c:strRef>
          </c:tx>
          <c:cat>
            <c:strRef>
              <c:f>małe!$TP$539:$TR$539</c:f>
              <c:strCache>
                <c:ptCount val="3"/>
                <c:pt idx="0">
                  <c:v>małe</c:v>
                </c:pt>
                <c:pt idx="1">
                  <c:v>średnie</c:v>
                </c:pt>
                <c:pt idx="2">
                  <c:v>duże</c:v>
                </c:pt>
              </c:strCache>
            </c:strRef>
          </c:cat>
          <c:val>
            <c:numRef>
              <c:f>małe!$TP$542:$TR$542</c:f>
              <c:numCache>
                <c:formatCode>0%</c:formatCode>
                <c:ptCount val="3"/>
                <c:pt idx="0">
                  <c:v>0.28871391076115477</c:v>
                </c:pt>
                <c:pt idx="1">
                  <c:v>0.31481481481482243</c:v>
                </c:pt>
                <c:pt idx="2">
                  <c:v>0.56000000000000005</c:v>
                </c:pt>
              </c:numCache>
            </c:numRef>
          </c:val>
        </c:ser>
        <c:ser>
          <c:idx val="3"/>
          <c:order val="3"/>
          <c:tx>
            <c:strRef>
              <c:f>małe!$TO$543</c:f>
              <c:strCache>
                <c:ptCount val="1"/>
                <c:pt idx="0">
                  <c:v>brak zmian w poziomie zatrudnienia</c:v>
                </c:pt>
              </c:strCache>
            </c:strRef>
          </c:tx>
          <c:cat>
            <c:strRef>
              <c:f>małe!$TP$539:$TR$539</c:f>
              <c:strCache>
                <c:ptCount val="3"/>
                <c:pt idx="0">
                  <c:v>małe</c:v>
                </c:pt>
                <c:pt idx="1">
                  <c:v>średnie</c:v>
                </c:pt>
                <c:pt idx="2">
                  <c:v>duże</c:v>
                </c:pt>
              </c:strCache>
            </c:strRef>
          </c:cat>
          <c:val>
            <c:numRef>
              <c:f>małe!$TP$543:$TR$543</c:f>
              <c:numCache>
                <c:formatCode>0%</c:formatCode>
                <c:ptCount val="3"/>
                <c:pt idx="0">
                  <c:v>0.60629921259844066</c:v>
                </c:pt>
                <c:pt idx="1">
                  <c:v>0.52777777777777779</c:v>
                </c:pt>
                <c:pt idx="2">
                  <c:v>0.36000000000000032</c:v>
                </c:pt>
              </c:numCache>
            </c:numRef>
          </c:val>
        </c:ser>
        <c:dLbls>
          <c:showVal val="1"/>
        </c:dLbls>
        <c:shape val="box"/>
        <c:axId val="51077504"/>
        <c:axId val="51079424"/>
        <c:axId val="0"/>
      </c:bar3DChart>
      <c:catAx>
        <c:axId val="5107750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pl-PL" sz="1400" b="0"/>
                  <a:t>Wielkość przedsiębiorstwa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51079424"/>
        <c:crosses val="autoZero"/>
        <c:auto val="1"/>
        <c:lblAlgn val="ctr"/>
        <c:lblOffset val="100"/>
      </c:catAx>
      <c:valAx>
        <c:axId val="51079424"/>
        <c:scaling>
          <c:orientation val="minMax"/>
        </c:scaling>
        <c:axPos val="b"/>
        <c:majorGridlines/>
        <c:numFmt formatCode="0%" sourceLinked="1"/>
        <c:tickLblPos val="nextTo"/>
        <c:crossAx val="510775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788251495045984"/>
          <c:y val="8.2353375867069201E-2"/>
          <c:w val="0.40794730724479106"/>
          <c:h val="0.80152477485799256"/>
        </c:manualLayout>
      </c:layout>
      <c:txPr>
        <a:bodyPr/>
        <a:lstStyle/>
        <a:p>
          <a:pPr>
            <a:defRPr sz="1400"/>
          </a:pPr>
          <a:endParaRPr lang="pl-PL"/>
        </a:p>
      </c:txPr>
    </c:legend>
    <c:plotVisOnly val="1"/>
  </c:chart>
  <c:spPr>
    <a:ln>
      <a:noFill/>
    </a:ln>
  </c:spPr>
  <c:txPr>
    <a:bodyPr/>
    <a:lstStyle/>
    <a:p>
      <a:pPr>
        <a:defRPr sz="1100">
          <a:latin typeface="Calibri" pitchFamily="34" charset="0"/>
        </a:defRPr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depthPercent val="100"/>
      <c:rAngAx val="1"/>
    </c:view3D>
    <c:plotArea>
      <c:layout/>
      <c:bar3DChart>
        <c:barDir val="bar"/>
        <c:grouping val="clustered"/>
        <c:ser>
          <c:idx val="0"/>
          <c:order val="0"/>
          <c:cat>
            <c:strRef>
              <c:f>'Pyt 23-26'!$D$3:$J$3</c:f>
              <c:strCache>
                <c:ptCount val="7"/>
                <c:pt idx="0">
                  <c:v>wiedza teoretyczna</c:v>
                </c:pt>
                <c:pt idx="1">
                  <c:v>umiejętności praktyczne </c:v>
                </c:pt>
                <c:pt idx="2">
                  <c:v>znajomość języków obcych</c:v>
                </c:pt>
                <c:pt idx="3">
                  <c:v>umiejętność obsługi komputera</c:v>
                </c:pt>
                <c:pt idx="4">
                  <c:v>znajomość branży</c:v>
                </c:pt>
                <c:pt idx="5">
                  <c:v>w zakresie kwalifikacji miękkich</c:v>
                </c:pt>
                <c:pt idx="6">
                  <c:v>w innym zakresie</c:v>
                </c:pt>
              </c:strCache>
            </c:strRef>
          </c:cat>
          <c:val>
            <c:numRef>
              <c:f>'Pyt 23-26'!$D$8:$J$8</c:f>
              <c:numCache>
                <c:formatCode>0%</c:formatCode>
                <c:ptCount val="7"/>
                <c:pt idx="0">
                  <c:v>0.15057915057915094</c:v>
                </c:pt>
                <c:pt idx="1">
                  <c:v>0.85135135135135132</c:v>
                </c:pt>
                <c:pt idx="2">
                  <c:v>0.43822393822393835</c:v>
                </c:pt>
                <c:pt idx="3">
                  <c:v>0.22393822393822393</c:v>
                </c:pt>
                <c:pt idx="4">
                  <c:v>0.38610038610038638</c:v>
                </c:pt>
                <c:pt idx="5">
                  <c:v>0.43436293436293888</c:v>
                </c:pt>
                <c:pt idx="6">
                  <c:v>3.6679536679536696E-2</c:v>
                </c:pt>
              </c:numCache>
            </c:numRef>
          </c:val>
        </c:ser>
        <c:dLbls>
          <c:showVal val="1"/>
        </c:dLbls>
        <c:shape val="box"/>
        <c:axId val="51112576"/>
        <c:axId val="52175232"/>
        <c:axId val="0"/>
      </c:bar3DChart>
      <c:catAx>
        <c:axId val="51112576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52175232"/>
        <c:crosses val="autoZero"/>
        <c:auto val="1"/>
        <c:lblAlgn val="ctr"/>
        <c:lblOffset val="100"/>
      </c:catAx>
      <c:valAx>
        <c:axId val="52175232"/>
        <c:scaling>
          <c:orientation val="minMax"/>
        </c:scaling>
        <c:axPos val="t"/>
        <c:majorGridlines/>
        <c:numFmt formatCode="0%" sourceLinked="1"/>
        <c:tickLblPos val="nextTo"/>
        <c:crossAx val="51112576"/>
        <c:crosses val="autoZero"/>
        <c:crossBetween val="between"/>
      </c:valAx>
    </c:plotArea>
    <c:plotVisOnly val="1"/>
  </c:chart>
  <c:spPr>
    <a:ln>
      <a:noFill/>
    </a:ln>
  </c:spPr>
  <c:txPr>
    <a:bodyPr/>
    <a:lstStyle/>
    <a:p>
      <a:pPr>
        <a:defRPr>
          <a:latin typeface="Calibri" pitchFamily="34" charset="0"/>
        </a:defRPr>
      </a:pPr>
      <a:endParaRPr lang="pl-PL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1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1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6CB75-CB39-47FE-B19E-73104262A78A}" type="datetimeFigureOut">
              <a:rPr lang="pl-PL" smtClean="0"/>
              <a:pPr/>
              <a:t>2010-06-21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330572"/>
            <a:ext cx="2950475" cy="491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6737" y="9330572"/>
            <a:ext cx="2950475" cy="491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801135-01A1-4093-B908-0F18DD01087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025AF-E8E7-4E2A-8502-6C9092C2AD7C}" type="datetimeFigureOut">
              <a:rPr lang="pl-PL" smtClean="0"/>
              <a:pPr/>
              <a:t>2010-06-21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49325" y="736600"/>
            <a:ext cx="4910138" cy="3684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1038" y="4665663"/>
            <a:ext cx="5446712" cy="4421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31325"/>
            <a:ext cx="2951163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6038" y="9331325"/>
            <a:ext cx="2951162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75EB9E-4762-4B5F-B103-D8B5BFC3CDF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aseline="30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75EB9E-4762-4B5F-B103-D8B5BFC3CDF0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pl-PL" b="1" baseline="30000" dirty="0" smtClean="0">
                <a:solidFill>
                  <a:srgbClr val="002060"/>
                </a:solidFill>
              </a:rPr>
              <a:t>Zaangażowanie w proces budowy systemu monitoringu </a:t>
            </a:r>
            <a:r>
              <a:rPr lang="pl-PL" baseline="30000" dirty="0" smtClean="0"/>
              <a:t>poprzez udział w badaniach ankietowych przedsiębiorstw, panelach eksperckich oraz konferencjach i spotkaniach branżowych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pl-PL" baseline="30000" dirty="0" smtClean="0"/>
              <a:t>Umożliwienie procesu </a:t>
            </a:r>
            <a:r>
              <a:rPr lang="pl-PL" b="1" baseline="30000" dirty="0" smtClean="0">
                <a:solidFill>
                  <a:srgbClr val="002060"/>
                </a:solidFill>
              </a:rPr>
              <a:t>integracji</a:t>
            </a:r>
            <a:r>
              <a:rPr lang="pl-PL" baseline="30000" dirty="0" smtClean="0"/>
              <a:t> z</a:t>
            </a:r>
            <a:r>
              <a:rPr lang="pl-PL" b="1" baseline="30000" dirty="0" smtClean="0">
                <a:solidFill>
                  <a:srgbClr val="002060"/>
                </a:solidFill>
              </a:rPr>
              <a:t>e</a:t>
            </a:r>
            <a:r>
              <a:rPr lang="pl-PL" baseline="30000" dirty="0" smtClean="0"/>
              <a:t> </a:t>
            </a:r>
            <a:r>
              <a:rPr lang="pl-PL" b="1" baseline="30000" dirty="0" smtClean="0">
                <a:solidFill>
                  <a:srgbClr val="002060"/>
                </a:solidFill>
              </a:rPr>
              <a:t>środowiskiem</a:t>
            </a:r>
            <a:r>
              <a:rPr lang="pl-PL" baseline="30000" dirty="0" smtClean="0"/>
              <a:t> </a:t>
            </a:r>
            <a:r>
              <a:rPr lang="pl-PL" b="1" baseline="30000" dirty="0" smtClean="0">
                <a:solidFill>
                  <a:srgbClr val="002060"/>
                </a:solidFill>
              </a:rPr>
              <a:t>edukacyjnym</a:t>
            </a:r>
            <a:r>
              <a:rPr lang="pl-PL" baseline="30000" dirty="0" smtClean="0"/>
              <a:t>, poprzez umożliwianie uczniom i studentom odbywania </a:t>
            </a:r>
            <a:r>
              <a:rPr lang="pl-PL" b="1" baseline="30000" dirty="0" smtClean="0">
                <a:solidFill>
                  <a:srgbClr val="002060"/>
                </a:solidFill>
              </a:rPr>
              <a:t>praktyk i staży</a:t>
            </a:r>
            <a:r>
              <a:rPr lang="pl-PL" baseline="30000" dirty="0" smtClean="0"/>
              <a:t>, a także udostępniania </a:t>
            </a:r>
            <a:r>
              <a:rPr lang="pl-PL" b="1" baseline="30000" dirty="0" smtClean="0">
                <a:solidFill>
                  <a:srgbClr val="002060"/>
                </a:solidFill>
              </a:rPr>
              <a:t>zaplecza</a:t>
            </a:r>
            <a:r>
              <a:rPr lang="pl-PL" baseline="30000" dirty="0" smtClean="0"/>
              <a:t> </a:t>
            </a:r>
            <a:r>
              <a:rPr lang="pl-PL" b="1" baseline="30000" dirty="0" smtClean="0">
                <a:solidFill>
                  <a:srgbClr val="002060"/>
                </a:solidFill>
              </a:rPr>
              <a:t>technologicznego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75EB9E-4762-4B5F-B103-D8B5BFC3CDF0}" type="slidenum">
              <a:rPr lang="pl-PL" smtClean="0"/>
              <a:pPr/>
              <a:t>30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aseline="30000" dirty="0" smtClean="0"/>
              <a:t>Szybki wzrost liczby pracujących w przemyśle jest wynikiem licznych </a:t>
            </a:r>
            <a:r>
              <a:rPr lang="pl-PL" b="1" baseline="30000" dirty="0" smtClean="0">
                <a:solidFill>
                  <a:srgbClr val="002060"/>
                </a:solidFill>
              </a:rPr>
              <a:t>inwestycji zagranicznych</a:t>
            </a:r>
            <a:r>
              <a:rPr lang="pl-PL" baseline="30000" dirty="0" smtClean="0"/>
              <a:t> w tym sektorze zrealizowanych na terenie Dolnego Śląska w ostatnich latach, które w mniejszym stopniu wpływały na wzrost liczby pracujących w usługach</a:t>
            </a:r>
          </a:p>
          <a:p>
            <a:r>
              <a:rPr lang="pl-PL" baseline="30000" dirty="0" smtClean="0"/>
              <a:t>Choć usługi posiadają najwyższy udział w liczbie pracujących, to </a:t>
            </a:r>
            <a:r>
              <a:rPr lang="pl-PL" b="1" baseline="30000" dirty="0" smtClean="0">
                <a:solidFill>
                  <a:srgbClr val="002060"/>
                </a:solidFill>
              </a:rPr>
              <a:t>silne umacnianie się przemysłu w strukturze jest tendencją niekorzystną</a:t>
            </a:r>
            <a:r>
              <a:rPr lang="pl-PL" baseline="30000" dirty="0" smtClean="0"/>
              <a:t>, jako że ugruntowuje na Dolnym Śląsku tradycyjny model gospodarki przemysłowej, podczas gdy najbardziej rozwinięte gospodarki cechuje dominacja sektora usług</a:t>
            </a:r>
          </a:p>
          <a:p>
            <a:endParaRPr lang="pl-PL" baseline="30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75EB9E-4762-4B5F-B103-D8B5BFC3CDF0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aseline="30000" dirty="0" smtClean="0"/>
              <a:t>Takie sektory jak p</a:t>
            </a:r>
            <a:r>
              <a:rPr lang="pl-PL" b="1" baseline="30000" dirty="0" smtClean="0">
                <a:solidFill>
                  <a:srgbClr val="002060"/>
                </a:solidFill>
              </a:rPr>
              <a:t>rzemysł samochodowy, produkcja sprzętu AGD</a:t>
            </a:r>
            <a:r>
              <a:rPr lang="pl-PL" baseline="30000" dirty="0" smtClean="0"/>
              <a:t>, ale też i niektóre branże usługowe, jak na przykład </a:t>
            </a:r>
            <a:r>
              <a:rPr lang="pl-PL" b="1" baseline="30000" dirty="0" smtClean="0">
                <a:solidFill>
                  <a:srgbClr val="002060"/>
                </a:solidFill>
              </a:rPr>
              <a:t>centra BPO</a:t>
            </a:r>
            <a:r>
              <a:rPr lang="pl-PL" baseline="30000" dirty="0" smtClean="0"/>
              <a:t>, bazują bowiem na kosztowej przewadze konkurencyjnej, która będzie zanikać w miarę wzrostu wynagrodzeń polskich pracowników. </a:t>
            </a:r>
            <a:endParaRPr lang="pl-PL" baseline="30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75EB9E-4762-4B5F-B103-D8B5BFC3CDF0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/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75EB9E-4762-4B5F-B103-D8B5BFC3CDF0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0" baseline="30000" dirty="0" smtClean="0">
                <a:solidFill>
                  <a:srgbClr val="002060"/>
                </a:solidFill>
              </a:rPr>
              <a:t>Konieczność  wskazania kluczowych zawodów w branżach strategicznych</a:t>
            </a:r>
          </a:p>
          <a:p>
            <a:endParaRPr lang="pl-PL" b="0" baseline="300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0" baseline="30000" dirty="0" smtClean="0">
                <a:solidFill>
                  <a:srgbClr val="002060"/>
                </a:solidFill>
              </a:rPr>
              <a:t>Konieczność  stałej obserwacji planów zatrudnieniowych pracodawców z branż strategicznych i ich oczekiwań wobec pracowników</a:t>
            </a:r>
          </a:p>
          <a:p>
            <a:endParaRPr lang="pl-PL" b="0" baseline="30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75EB9E-4762-4B5F-B103-D8B5BFC3CDF0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aseline="30000" dirty="0" smtClean="0"/>
              <a:t>Choć zapotrzebowanie na specjalistów-inżynierów jest i będzie wysokie, to na dolnośląskich uczelniach z roku na rok zmniejsza się zainteresowanie tego typu studiami, czego konsekwencją jest obserwowany już obecnie </a:t>
            </a:r>
            <a:r>
              <a:rPr lang="pl-PL" b="1" baseline="30000" dirty="0" smtClean="0">
                <a:solidFill>
                  <a:srgbClr val="002060"/>
                </a:solidFill>
              </a:rPr>
              <a:t>brak pracowników z odpowiednimi kwalifikacjami </a:t>
            </a:r>
            <a:endParaRPr lang="pl-PL" b="1" baseline="30000" dirty="0">
              <a:solidFill>
                <a:srgbClr val="00206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75EB9E-4762-4B5F-B103-D8B5BFC3CDF0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sz="900" b="1" baseline="30000" dirty="0" smtClean="0">
                <a:solidFill>
                  <a:srgbClr val="002060"/>
                </a:solidFill>
              </a:rPr>
              <a:t>Pozytywna</a:t>
            </a:r>
            <a:r>
              <a:rPr lang="pl-PL" sz="900" baseline="30000" dirty="0" smtClean="0"/>
              <a:t> </a:t>
            </a:r>
            <a:r>
              <a:rPr lang="pl-PL" sz="900" b="1" baseline="30000" dirty="0" smtClean="0">
                <a:solidFill>
                  <a:srgbClr val="002060"/>
                </a:solidFill>
              </a:rPr>
              <a:t>ocena</a:t>
            </a:r>
            <a:r>
              <a:rPr lang="pl-PL" sz="900" baseline="30000" dirty="0" smtClean="0"/>
              <a:t> </a:t>
            </a:r>
            <a:r>
              <a:rPr lang="pl-PL" sz="900" b="1" baseline="30000" dirty="0" smtClean="0">
                <a:solidFill>
                  <a:srgbClr val="002060"/>
                </a:solidFill>
              </a:rPr>
              <a:t>aktualnej</a:t>
            </a:r>
            <a:r>
              <a:rPr lang="pl-PL" sz="900" baseline="30000" dirty="0" smtClean="0"/>
              <a:t> </a:t>
            </a:r>
            <a:r>
              <a:rPr lang="pl-PL" sz="900" b="1" baseline="30000" dirty="0" smtClean="0">
                <a:solidFill>
                  <a:srgbClr val="002060"/>
                </a:solidFill>
              </a:rPr>
              <a:t>sytuacji</a:t>
            </a:r>
            <a:r>
              <a:rPr lang="pl-PL" sz="900" baseline="30000" dirty="0" smtClean="0"/>
              <a:t> gospodarczej województwa dolnośląskiego i raczej </a:t>
            </a:r>
            <a:r>
              <a:rPr lang="pl-PL" sz="900" b="1" baseline="30000" dirty="0" smtClean="0">
                <a:solidFill>
                  <a:srgbClr val="002060"/>
                </a:solidFill>
              </a:rPr>
              <a:t>optymistyczna</a:t>
            </a:r>
            <a:r>
              <a:rPr lang="pl-PL" sz="900" baseline="30000" dirty="0" smtClean="0"/>
              <a:t> </a:t>
            </a:r>
            <a:r>
              <a:rPr lang="pl-PL" sz="900" b="1" baseline="30000" dirty="0" smtClean="0">
                <a:solidFill>
                  <a:srgbClr val="002060"/>
                </a:solidFill>
              </a:rPr>
              <a:t>ocena</a:t>
            </a:r>
            <a:r>
              <a:rPr lang="pl-PL" sz="900" baseline="30000" dirty="0" smtClean="0"/>
              <a:t> </a:t>
            </a:r>
            <a:r>
              <a:rPr lang="pl-PL" sz="900" b="1" baseline="30000" dirty="0" smtClean="0">
                <a:solidFill>
                  <a:srgbClr val="002060"/>
                </a:solidFill>
              </a:rPr>
              <a:t>dotycząca</a:t>
            </a:r>
            <a:r>
              <a:rPr lang="pl-PL" sz="900" baseline="30000" dirty="0" smtClean="0"/>
              <a:t> </a:t>
            </a:r>
            <a:r>
              <a:rPr lang="pl-PL" sz="900" b="1" baseline="30000" dirty="0" smtClean="0">
                <a:solidFill>
                  <a:srgbClr val="002060"/>
                </a:solidFill>
              </a:rPr>
              <a:t>tempa</a:t>
            </a:r>
            <a:r>
              <a:rPr lang="pl-PL" sz="900" baseline="30000" dirty="0" smtClean="0"/>
              <a:t> </a:t>
            </a:r>
            <a:r>
              <a:rPr lang="pl-PL" sz="900" b="1" baseline="30000" dirty="0" smtClean="0">
                <a:solidFill>
                  <a:srgbClr val="002060"/>
                </a:solidFill>
              </a:rPr>
              <a:t>jego</a:t>
            </a:r>
            <a:r>
              <a:rPr lang="pl-PL" sz="900" baseline="30000" dirty="0" smtClean="0"/>
              <a:t> </a:t>
            </a:r>
            <a:r>
              <a:rPr lang="pl-PL" sz="900" b="1" baseline="30000" dirty="0" smtClean="0">
                <a:solidFill>
                  <a:srgbClr val="002060"/>
                </a:solidFill>
              </a:rPr>
              <a:t>rozwoju</a:t>
            </a:r>
            <a:r>
              <a:rPr lang="pl-PL" sz="900" baseline="30000" dirty="0" smtClean="0"/>
              <a:t> w kolejnych latach, pozwalają przypuszczać, że doprowadzi to do dalszego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900" baseline="30000" dirty="0" smtClean="0"/>
              <a:t>(szczególnie w branżach przemysłowych produkujących na eksport)</a:t>
            </a:r>
          </a:p>
          <a:p>
            <a:r>
              <a:rPr lang="pl-PL" sz="900" baseline="30000" dirty="0" smtClean="0">
                <a:sym typeface="Wingdings" pitchFamily="2" charset="2"/>
              </a:rPr>
              <a:t> </a:t>
            </a:r>
            <a:r>
              <a:rPr lang="pl-PL" sz="900" baseline="30000" dirty="0" smtClean="0"/>
              <a:t>potrzeba </a:t>
            </a:r>
            <a:r>
              <a:rPr lang="pl-PL" sz="900" b="1" baseline="30000" dirty="0" smtClean="0">
                <a:solidFill>
                  <a:srgbClr val="002060"/>
                </a:solidFill>
              </a:rPr>
              <a:t>silnego wsparcia dla branż usługowych</a:t>
            </a:r>
            <a:r>
              <a:rPr lang="pl-PL" sz="900" baseline="30000" dirty="0" smtClean="0"/>
              <a:t>, które mają szansę stać się branżami kluczowymi w regionie w kolejnych latach, aby rozwinęły się w takim stopniu, by mogły zrekompensować ewentualny odpływ inwestycji przemysłowych w dłuższej perspektywie.</a:t>
            </a:r>
            <a:endParaRPr lang="pl-PL" sz="900" baseline="30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75EB9E-4762-4B5F-B103-D8B5BFC3CDF0}" type="slidenum">
              <a:rPr lang="pl-PL" smtClean="0"/>
              <a:pPr/>
              <a:t>22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aseline="30000" dirty="0" smtClean="0"/>
              <a:t>W opiniach pracodawców z branż strategicznych na temat jakości kształcenia kadr na Dolnym Śląsku </a:t>
            </a:r>
            <a:r>
              <a:rPr lang="pl-PL" b="1" baseline="30000" dirty="0" smtClean="0">
                <a:solidFill>
                  <a:srgbClr val="002060"/>
                </a:solidFill>
              </a:rPr>
              <a:t>przeważają głosy pozytywne</a:t>
            </a:r>
          </a:p>
          <a:p>
            <a:r>
              <a:rPr lang="pl-PL" baseline="30000" dirty="0" smtClean="0"/>
              <a:t>Jednak</a:t>
            </a:r>
            <a:r>
              <a:rPr lang="pl-PL" b="1" baseline="30000" dirty="0" smtClean="0">
                <a:solidFill>
                  <a:srgbClr val="002060"/>
                </a:solidFill>
              </a:rPr>
              <a:t> </a:t>
            </a:r>
            <a:r>
              <a:rPr lang="pl-PL" baseline="30000" dirty="0" smtClean="0"/>
              <a:t>należy</a:t>
            </a:r>
            <a:r>
              <a:rPr lang="pl-PL" b="1" baseline="30000" dirty="0" smtClean="0">
                <a:solidFill>
                  <a:srgbClr val="002060"/>
                </a:solidFill>
              </a:rPr>
              <a:t> </a:t>
            </a:r>
            <a:r>
              <a:rPr lang="pl-PL" baseline="30000" dirty="0" smtClean="0"/>
              <a:t>mieć</a:t>
            </a:r>
            <a:r>
              <a:rPr lang="pl-PL" b="1" baseline="30000" dirty="0" smtClean="0">
                <a:solidFill>
                  <a:srgbClr val="002060"/>
                </a:solidFill>
              </a:rPr>
              <a:t> </a:t>
            </a:r>
            <a:r>
              <a:rPr lang="pl-PL" baseline="30000" dirty="0" smtClean="0"/>
              <a:t>na</a:t>
            </a:r>
            <a:r>
              <a:rPr lang="pl-PL" b="1" baseline="30000" dirty="0" smtClean="0">
                <a:solidFill>
                  <a:srgbClr val="002060"/>
                </a:solidFill>
              </a:rPr>
              <a:t> </a:t>
            </a:r>
            <a:r>
              <a:rPr lang="pl-PL" baseline="30000" dirty="0" smtClean="0"/>
              <a:t>uwadze, że </a:t>
            </a:r>
            <a:r>
              <a:rPr lang="pl-PL" b="1" baseline="30000" dirty="0" smtClean="0">
                <a:solidFill>
                  <a:srgbClr val="002060"/>
                </a:solidFill>
              </a:rPr>
              <a:t>negatywnie</a:t>
            </a:r>
            <a:r>
              <a:rPr lang="pl-PL" baseline="30000" dirty="0" smtClean="0"/>
              <a:t> o jakości kształcenia wypowiedziało się</a:t>
            </a:r>
            <a:r>
              <a:rPr lang="pl-PL" b="1" baseline="30000" dirty="0" smtClean="0">
                <a:solidFill>
                  <a:srgbClr val="002060"/>
                </a:solidFill>
              </a:rPr>
              <a:t> 38% </a:t>
            </a:r>
            <a:r>
              <a:rPr lang="pl-PL" baseline="30000" dirty="0" smtClean="0"/>
              <a:t>pracodawców</a:t>
            </a:r>
          </a:p>
          <a:p>
            <a:r>
              <a:rPr lang="pl-PL" baseline="30000" dirty="0" smtClean="0"/>
              <a:t>Pracodawcy rozróżniają jakość kształcenia absolwentów szkół </a:t>
            </a:r>
            <a:r>
              <a:rPr lang="pl-PL" b="1" baseline="30000" dirty="0" smtClean="0">
                <a:solidFill>
                  <a:srgbClr val="002060"/>
                </a:solidFill>
              </a:rPr>
              <a:t>wyższych</a:t>
            </a:r>
            <a:r>
              <a:rPr lang="pl-PL" baseline="30000" dirty="0" smtClean="0"/>
              <a:t> i jakość kształcenia absolwentów szkół </a:t>
            </a:r>
            <a:r>
              <a:rPr lang="pl-PL" b="1" baseline="30000" dirty="0" err="1" smtClean="0">
                <a:solidFill>
                  <a:srgbClr val="002060"/>
                </a:solidFill>
              </a:rPr>
              <a:t>ponadgimnazjalnych</a:t>
            </a:r>
            <a:r>
              <a:rPr lang="pl-PL" b="1" baseline="30000" dirty="0" smtClean="0">
                <a:solidFill>
                  <a:srgbClr val="002060"/>
                </a:solidFill>
              </a:rPr>
              <a:t>, </a:t>
            </a:r>
            <a:r>
              <a:rPr lang="pl-PL" baseline="30000" dirty="0" smtClean="0"/>
              <a:t>oceniając lepiej tę pierwszą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75EB9E-4762-4B5F-B103-D8B5BFC3CDF0}" type="slidenum">
              <a:rPr lang="pl-PL" smtClean="0"/>
              <a:pPr/>
              <a:t>26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880" b="1" baseline="30000" dirty="0" smtClean="0">
                <a:solidFill>
                  <a:srgbClr val="002060"/>
                </a:solidFill>
              </a:rPr>
              <a:t>Niwelowanie</a:t>
            </a:r>
            <a:r>
              <a:rPr lang="pl-PL" sz="880" baseline="30000" dirty="0" smtClean="0"/>
              <a:t> </a:t>
            </a:r>
            <a:r>
              <a:rPr lang="pl-PL" sz="880" b="1" baseline="30000" dirty="0" smtClean="0">
                <a:solidFill>
                  <a:srgbClr val="002060"/>
                </a:solidFill>
              </a:rPr>
              <a:t>zjawiska</a:t>
            </a:r>
            <a:r>
              <a:rPr lang="pl-PL" sz="880" baseline="30000" dirty="0" smtClean="0"/>
              <a:t> </a:t>
            </a:r>
            <a:r>
              <a:rPr lang="pl-PL" sz="880" b="1" baseline="30000" dirty="0" smtClean="0">
                <a:solidFill>
                  <a:srgbClr val="002060"/>
                </a:solidFill>
              </a:rPr>
              <a:t>luki</a:t>
            </a:r>
            <a:r>
              <a:rPr lang="pl-PL" sz="880" baseline="30000" dirty="0" smtClean="0"/>
              <a:t> </a:t>
            </a:r>
            <a:r>
              <a:rPr lang="pl-PL" sz="880" b="1" baseline="30000" dirty="0" smtClean="0">
                <a:solidFill>
                  <a:srgbClr val="002060"/>
                </a:solidFill>
              </a:rPr>
              <a:t>terytorialnej</a:t>
            </a:r>
            <a:r>
              <a:rPr lang="pl-PL" sz="880" baseline="30000" dirty="0" smtClean="0"/>
              <a:t> przede wszystkim poprzez dążenie do zapewnienia jak największej spójności regionu  - uatrakcyjnianie gospodarcze obszarów o najwyższej stopie bezrobocia i zachęcanie inwestorów do lokowania w nich swoich inwestycji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880" b="1" baseline="30000" dirty="0" smtClean="0">
                <a:solidFill>
                  <a:srgbClr val="002060"/>
                </a:solidFill>
              </a:rPr>
              <a:t>Wsparcie na rzecz rozwoju branż strategicznych </a:t>
            </a:r>
            <a:r>
              <a:rPr lang="pl-PL" sz="880" baseline="30000" dirty="0" smtClean="0"/>
              <a:t>i kreowania w tych branżach nowych miejsc pracy - wsparcie firm w realizacji planowanych inwestycji, szczególnie w przypadku małych i średnich przedsiębiorstw</a:t>
            </a:r>
          </a:p>
          <a:p>
            <a:endParaRPr lang="pl-PL" sz="880" baseline="30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75EB9E-4762-4B5F-B103-D8B5BFC3CDF0}" type="slidenum">
              <a:rPr lang="pl-PL" smtClean="0"/>
              <a:pPr/>
              <a:t>28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B14B-3FA2-41EE-BB93-2A5DEFDC95BA}" type="datetime1">
              <a:rPr lang="pl-PL" smtClean="0"/>
              <a:pPr/>
              <a:t>2010-06-21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8" name="Prostokąt 7"/>
          <p:cNvSpPr/>
          <p:nvPr userDrawn="1"/>
        </p:nvSpPr>
        <p:spPr>
          <a:xfrm>
            <a:off x="357158" y="3500438"/>
            <a:ext cx="8786842" cy="214314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9" name="Prostokąt 8"/>
          <p:cNvSpPr/>
          <p:nvPr userDrawn="1"/>
        </p:nvSpPr>
        <p:spPr>
          <a:xfrm>
            <a:off x="357158" y="3357562"/>
            <a:ext cx="878684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77B5F-4F5C-48DC-85BC-DFFA92F5D00F}" type="datetime1">
              <a:rPr lang="pl-PL" smtClean="0"/>
              <a:pPr/>
              <a:t>2010-06-21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70F08-8EB8-486B-95F3-5B596B380D57}" type="datetime1">
              <a:rPr lang="pl-PL" smtClean="0"/>
              <a:pPr/>
              <a:t>2010-06-21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="1" i="1" baseline="0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 sz="1800"/>
            </a:lvl1pPr>
            <a:lvl2pPr>
              <a:spcBef>
                <a:spcPts val="600"/>
              </a:spcBef>
              <a:spcAft>
                <a:spcPts val="600"/>
              </a:spcAft>
              <a:defRPr sz="1800" baseline="0"/>
            </a:lvl2pPr>
            <a:lvl3pPr>
              <a:spcBef>
                <a:spcPts val="600"/>
              </a:spcBef>
              <a:spcAft>
                <a:spcPts val="600"/>
              </a:spcAft>
              <a:defRPr sz="2200" baseline="0"/>
            </a:lvl3pPr>
            <a:lvl4pPr>
              <a:spcBef>
                <a:spcPts val="600"/>
              </a:spcBef>
              <a:spcAft>
                <a:spcPts val="600"/>
              </a:spcAft>
              <a:defRPr/>
            </a:lvl4pPr>
            <a:lvl5pPr>
              <a:spcBef>
                <a:spcPts val="60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CE6A-6F8A-4BCE-8063-C008DDE9633E}" type="datetime1">
              <a:rPr lang="pl-PL" smtClean="0"/>
              <a:pPr/>
              <a:t>2010-06-21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8" name="Prostokąt 7"/>
          <p:cNvSpPr/>
          <p:nvPr userDrawn="1"/>
        </p:nvSpPr>
        <p:spPr>
          <a:xfrm>
            <a:off x="357158" y="1285860"/>
            <a:ext cx="878684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8759-C0E0-43AF-8B2F-83FCB7F52275}" type="datetime1">
              <a:rPr lang="pl-PL" smtClean="0"/>
              <a:pPr/>
              <a:t>2010-06-21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7851-3E12-4928-A1B1-F417165A7478}" type="datetime1">
              <a:rPr lang="pl-PL" smtClean="0"/>
              <a:pPr/>
              <a:t>2010-06-21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BDF50-E77F-4CA2-8721-6B3664E930AC}" type="datetime1">
              <a:rPr lang="pl-PL" smtClean="0"/>
              <a:pPr/>
              <a:t>2010-06-21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E95C-EA1D-42C1-ADAE-08E83ED52A29}" type="datetime1">
              <a:rPr lang="pl-PL" smtClean="0"/>
              <a:pPr/>
              <a:t>2010-06-21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DD349-61ED-478B-A15B-3B65F8B02AF3}" type="datetime1">
              <a:rPr lang="pl-PL" smtClean="0"/>
              <a:pPr/>
              <a:t>2010-06-21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7DB9-6DE4-49A1-8D4E-420D02797C32}" type="datetime1">
              <a:rPr lang="pl-PL" smtClean="0"/>
              <a:pPr/>
              <a:t>2010-06-21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148FC-71BD-4B72-B613-0AE7FAD4C251}" type="datetime1">
              <a:rPr lang="pl-PL" smtClean="0"/>
              <a:pPr/>
              <a:t>2010-06-21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DD65D-5D3E-44F9-8495-81E449533B44}" type="datetime1">
              <a:rPr lang="pl-PL" smtClean="0"/>
              <a:pPr/>
              <a:t>2010-06-21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82F79-E9FE-488A-94BE-C194F515A03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i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86116" y="3786190"/>
            <a:ext cx="5429288" cy="1428760"/>
          </a:xfrm>
        </p:spPr>
        <p:txBody>
          <a:bodyPr>
            <a:normAutofit/>
          </a:bodyPr>
          <a:lstStyle/>
          <a:p>
            <a:pPr algn="just"/>
            <a:endParaRPr lang="pl-PL" sz="2000" dirty="0" smtClean="0">
              <a:solidFill>
                <a:srgbClr val="3F5D63"/>
              </a:solidFill>
              <a:latin typeface="High Tower Text" pitchFamily="18" charset="0"/>
            </a:endParaRPr>
          </a:p>
          <a:p>
            <a:pPr algn="just"/>
            <a:r>
              <a:rPr lang="pl-PL" sz="2000" dirty="0" smtClean="0">
                <a:solidFill>
                  <a:srgbClr val="3F5D63"/>
                </a:solidFill>
              </a:rPr>
              <a:t>Prognoza rozwoju dolnośląskiego rynku pracy</a:t>
            </a:r>
          </a:p>
        </p:txBody>
      </p:sp>
      <p:pic>
        <p:nvPicPr>
          <p:cNvPr id="6" name="Obraz 5" descr="ageron pol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5572140"/>
            <a:ext cx="1928826" cy="604365"/>
          </a:xfrm>
          <a:prstGeom prst="rect">
            <a:avLst/>
          </a:prstGeom>
          <a:solidFill>
            <a:prstClr val="white">
              <a:alpha val="52000"/>
            </a:prstClr>
          </a:solidFill>
        </p:spPr>
      </p:pic>
      <p:pic>
        <p:nvPicPr>
          <p:cNvPr id="7" name="Obraz 6" descr="ageron int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868" y="5500702"/>
            <a:ext cx="1980503" cy="620558"/>
          </a:xfrm>
          <a:prstGeom prst="rect">
            <a:avLst/>
          </a:prstGeom>
        </p:spPr>
      </p:pic>
      <p:pic>
        <p:nvPicPr>
          <p:cNvPr id="8" name="Obraz 7" descr="pm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00760" y="5500702"/>
            <a:ext cx="2166953" cy="464348"/>
          </a:xfrm>
          <a:prstGeom prst="rect">
            <a:avLst/>
          </a:prstGeom>
        </p:spPr>
      </p:pic>
      <p:pic>
        <p:nvPicPr>
          <p:cNvPr id="11" name="Obraz 10" descr="godło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80123" y="428604"/>
            <a:ext cx="923925" cy="933450"/>
          </a:xfrm>
          <a:prstGeom prst="rect">
            <a:avLst/>
          </a:prstGeom>
        </p:spPr>
      </p:pic>
      <p:pic>
        <p:nvPicPr>
          <p:cNvPr id="12" name="Obraz 11" descr="kapitał ludzki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28662" y="642918"/>
            <a:ext cx="1740489" cy="571504"/>
          </a:xfrm>
          <a:prstGeom prst="rect">
            <a:avLst/>
          </a:prstGeom>
        </p:spPr>
      </p:pic>
      <p:pic>
        <p:nvPicPr>
          <p:cNvPr id="13" name="Obraz 12" descr="efs.bmp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215074" y="642918"/>
            <a:ext cx="1790700" cy="504825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214282" y="2214554"/>
            <a:ext cx="87868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solidFill>
                  <a:srgbClr val="3F5D63"/>
                </a:solidFill>
                <a:latin typeface="High Tower Text" pitchFamily="18" charset="0"/>
              </a:rPr>
              <a:t>PROGNOZA ZAPOTRZEBOWANIA GOSPODARKI REGIONU NA SIŁĘ ROBOCZĄ W UKŁADZIE SEKTOROWO-BRANŻOWYM I KWALIFIKACYJNO-ZAWODOWYM W WOJEWÓDZTWIE DOLNOŚLĄSKIM</a:t>
            </a:r>
          </a:p>
        </p:txBody>
      </p:sp>
      <p:cxnSp>
        <p:nvCxnSpPr>
          <p:cNvPr id="17" name="Łącznik prosty 16"/>
          <p:cNvCxnSpPr/>
          <p:nvPr/>
        </p:nvCxnSpPr>
        <p:spPr>
          <a:xfrm>
            <a:off x="214282" y="6286520"/>
            <a:ext cx="85011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ytuł 16"/>
          <p:cNvSpPr txBox="1">
            <a:spLocks/>
          </p:cNvSpPr>
          <p:nvPr/>
        </p:nvSpPr>
        <p:spPr>
          <a:xfrm>
            <a:off x="571472" y="6286520"/>
            <a:ext cx="8215370" cy="571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700" dirty="0" smtClean="0">
                <a:solidFill>
                  <a:srgbClr val="3F5D63"/>
                </a:solidFill>
              </a:rPr>
              <a:t>Badanie współfinansowane przez Unię Europejską z Europejskiego Funduszu Społecznego w ramach programu Kapitał Ludzki </a:t>
            </a:r>
            <a:r>
              <a:rPr lang="pl-PL" sz="2700" dirty="0" err="1" smtClean="0">
                <a:solidFill>
                  <a:srgbClr val="3F5D63"/>
                </a:solidFill>
              </a:rPr>
              <a:t>Poddziałanie</a:t>
            </a:r>
            <a:r>
              <a:rPr lang="pl-PL" sz="2700" dirty="0" smtClean="0">
                <a:solidFill>
                  <a:srgbClr val="3F5D63"/>
                </a:solidFill>
              </a:rPr>
              <a:t> 8.1.4.: Przewidywanie Zmiany Gospodarczej.</a:t>
            </a: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3037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3037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rgbClr val="3F5D63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Potencjał rozwojowy poszczególnych branż gospodarki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02230" y="2214554"/>
            <a:ext cx="2328850" cy="3911609"/>
          </a:xfrm>
        </p:spPr>
        <p:txBody>
          <a:bodyPr>
            <a:noAutofit/>
          </a:bodyPr>
          <a:lstStyle/>
          <a:p>
            <a:pPr indent="-165100">
              <a:spcBef>
                <a:spcPts val="0"/>
              </a:spcBef>
              <a:spcAft>
                <a:spcPts val="0"/>
              </a:spcAft>
            </a:pPr>
            <a:r>
              <a:rPr lang="pl-PL" sz="1400" b="1" dirty="0" smtClean="0">
                <a:solidFill>
                  <a:srgbClr val="002060"/>
                </a:solidFill>
              </a:rPr>
              <a:t>produkcja wyrobów chemicznych (24)</a:t>
            </a:r>
          </a:p>
          <a:p>
            <a:pPr indent="-165100">
              <a:spcBef>
                <a:spcPts val="0"/>
              </a:spcBef>
              <a:spcAft>
                <a:spcPts val="0"/>
              </a:spcAft>
            </a:pPr>
            <a:r>
              <a:rPr lang="pl-PL" sz="1400" b="1" dirty="0" smtClean="0">
                <a:solidFill>
                  <a:srgbClr val="002060"/>
                </a:solidFill>
              </a:rPr>
              <a:t>produkcja sprzętu RTV (32)</a:t>
            </a:r>
          </a:p>
          <a:p>
            <a:pPr indent="-165100">
              <a:spcBef>
                <a:spcPts val="0"/>
              </a:spcBef>
              <a:spcAft>
                <a:spcPts val="0"/>
              </a:spcAft>
            </a:pPr>
            <a:r>
              <a:rPr lang="pl-PL" sz="1400" b="1" dirty="0" smtClean="0">
                <a:solidFill>
                  <a:srgbClr val="002060"/>
                </a:solidFill>
              </a:rPr>
              <a:t>hotele i restauracje (55)</a:t>
            </a:r>
          </a:p>
          <a:p>
            <a:pPr indent="-165100">
              <a:spcBef>
                <a:spcPts val="0"/>
              </a:spcBef>
              <a:spcAft>
                <a:spcPts val="0"/>
              </a:spcAft>
            </a:pPr>
            <a:r>
              <a:rPr lang="pl-PL" sz="1400" b="1" dirty="0" smtClean="0">
                <a:solidFill>
                  <a:srgbClr val="002060"/>
                </a:solidFill>
              </a:rPr>
              <a:t>informatyka (72) </a:t>
            </a:r>
          </a:p>
          <a:p>
            <a:pPr indent="-165100">
              <a:spcBef>
                <a:spcPts val="0"/>
              </a:spcBef>
              <a:spcAft>
                <a:spcPts val="0"/>
              </a:spcAft>
            </a:pPr>
            <a:r>
              <a:rPr lang="pl-PL" sz="1400" b="1" dirty="0" smtClean="0">
                <a:solidFill>
                  <a:srgbClr val="002060"/>
                </a:solidFill>
              </a:rPr>
              <a:t>działalność gospodarcza pozostała (74)</a:t>
            </a:r>
            <a:endParaRPr lang="pl-PL" sz="1400" b="1" dirty="0">
              <a:solidFill>
                <a:srgbClr val="00206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10</a:t>
            </a:fld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14348" y="1714488"/>
            <a:ext cx="1584000" cy="36933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KLUCZOWE</a:t>
            </a:r>
            <a:endParaRPr lang="pl-PL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939376" y="1714488"/>
            <a:ext cx="1584000" cy="36933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STRATEGICZNE</a:t>
            </a:r>
            <a:endParaRPr lang="pl-PL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5055220" y="1714488"/>
            <a:ext cx="1584000" cy="36933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SCHYŁKOWE</a:t>
            </a:r>
            <a:endParaRPr lang="pl-PL" b="1" dirty="0"/>
          </a:p>
        </p:txBody>
      </p:sp>
      <p:sp>
        <p:nvSpPr>
          <p:cNvPr id="8" name="pole tekstowe 7"/>
          <p:cNvSpPr txBox="1"/>
          <p:nvPr/>
        </p:nvSpPr>
        <p:spPr>
          <a:xfrm>
            <a:off x="7143768" y="1714488"/>
            <a:ext cx="1584000" cy="36933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NISZOWE</a:t>
            </a:r>
            <a:endParaRPr lang="pl-PL" b="1" dirty="0"/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214282" y="2214554"/>
            <a:ext cx="2500330" cy="4429156"/>
          </a:xfrm>
          <a:prstGeom prst="rect">
            <a:avLst/>
          </a:prstGeom>
        </p:spPr>
        <p:txBody>
          <a:bodyPr vert="horz" lIns="36000" tIns="45720" rIns="36000" bIns="45720" rtlCol="0">
            <a:noAutofit/>
          </a:bodyPr>
          <a:lstStyle/>
          <a:p>
            <a:pPr marL="342900" lvl="0" indent="-165100">
              <a:buFont typeface="Arial" pitchFamily="34" charset="0"/>
              <a:buChar char="•"/>
            </a:pPr>
            <a:r>
              <a:rPr lang="pl-PL" sz="1400" dirty="0" smtClean="0"/>
              <a:t>działalność gospodarcza pozostała (74)</a:t>
            </a:r>
          </a:p>
          <a:p>
            <a:pPr marL="342900" lvl="0" indent="-165100">
              <a:buFont typeface="Arial" pitchFamily="34" charset="0"/>
              <a:buChar char="•"/>
            </a:pPr>
            <a:r>
              <a:rPr lang="pl-PL" sz="1400" dirty="0" smtClean="0"/>
              <a:t>handel detaliczny (52)</a:t>
            </a:r>
          </a:p>
          <a:p>
            <a:pPr marL="342900" lvl="0" indent="-165100">
              <a:buFont typeface="Arial" pitchFamily="34" charset="0"/>
              <a:buChar char="•"/>
            </a:pPr>
            <a:r>
              <a:rPr lang="pl-PL" sz="1400" dirty="0" smtClean="0"/>
              <a:t> handel hurtowy i komisowy (51)</a:t>
            </a:r>
          </a:p>
          <a:p>
            <a:pPr marL="342900" lvl="0" indent="-165100">
              <a:buFont typeface="Arial" pitchFamily="34" charset="0"/>
              <a:buChar char="•"/>
            </a:pPr>
            <a:r>
              <a:rPr lang="pl-PL" sz="1400" dirty="0" smtClean="0"/>
              <a:t>budownictwo (45)</a:t>
            </a:r>
          </a:p>
          <a:p>
            <a:pPr marL="342900" lvl="0" indent="-165100">
              <a:buFont typeface="Arial" pitchFamily="34" charset="0"/>
              <a:buChar char="•"/>
            </a:pPr>
            <a:r>
              <a:rPr lang="pl-PL" sz="1400" dirty="0" smtClean="0"/>
              <a:t> </a:t>
            </a:r>
            <a:r>
              <a:rPr lang="pl-PL" sz="1400" dirty="0" err="1" smtClean="0"/>
              <a:t>prod</a:t>
            </a:r>
            <a:r>
              <a:rPr lang="pl-PL" sz="1400" dirty="0" smtClean="0"/>
              <a:t>. maszyn i urządzeń (29)</a:t>
            </a:r>
          </a:p>
          <a:p>
            <a:pPr marL="342900" lvl="0" indent="-165100">
              <a:buFont typeface="Arial" pitchFamily="34" charset="0"/>
              <a:buChar char="•"/>
            </a:pPr>
            <a:r>
              <a:rPr lang="pl-PL" sz="1400" dirty="0" smtClean="0"/>
              <a:t>produkcja pojazdów samochodowych (34)</a:t>
            </a:r>
          </a:p>
          <a:p>
            <a:pPr marL="342900" lvl="0" indent="-165100">
              <a:buFont typeface="Arial" pitchFamily="34" charset="0"/>
              <a:buChar char="•"/>
            </a:pPr>
            <a:r>
              <a:rPr lang="pl-PL" sz="1400" dirty="0" smtClean="0"/>
              <a:t> górnictwo rud metali (13)</a:t>
            </a:r>
          </a:p>
          <a:p>
            <a:pPr marL="342900" lvl="0" indent="-165100">
              <a:buFont typeface="Arial" pitchFamily="34" charset="0"/>
              <a:buChar char="•"/>
            </a:pPr>
            <a:r>
              <a:rPr lang="pl-PL" sz="1400" dirty="0" smtClean="0"/>
              <a:t>produkcja metalowych wyrobów gotowych (28)</a:t>
            </a:r>
          </a:p>
          <a:p>
            <a:pPr marL="342900" lvl="0" indent="-165100">
              <a:buFont typeface="Arial" pitchFamily="34" charset="0"/>
              <a:buChar char="•"/>
            </a:pPr>
            <a:r>
              <a:rPr lang="pl-PL" sz="1400" dirty="0" smtClean="0"/>
              <a:t>hotele i restauracje (55)</a:t>
            </a:r>
          </a:p>
          <a:p>
            <a:pPr marL="342900" lvl="0" indent="-165100">
              <a:buFont typeface="Arial" pitchFamily="34" charset="0"/>
              <a:buChar char="•"/>
            </a:pPr>
            <a:r>
              <a:rPr lang="pl-PL" sz="1400" dirty="0" smtClean="0"/>
              <a:t>produkcja artykułów spożywczych i napojów (15)</a:t>
            </a:r>
          </a:p>
          <a:p>
            <a:pPr marL="342900" lvl="0" indent="-165100">
              <a:buFont typeface="Arial" pitchFamily="34" charset="0"/>
              <a:buChar char="•"/>
            </a:pPr>
            <a:r>
              <a:rPr lang="pl-PL" sz="1400" dirty="0" smtClean="0"/>
              <a:t> produkcja mebli (36)</a:t>
            </a:r>
          </a:p>
          <a:p>
            <a:pPr marL="342900" lvl="0" indent="-165100">
              <a:buFont typeface="Arial" pitchFamily="34" charset="0"/>
              <a:buChar char="•"/>
            </a:pPr>
            <a:r>
              <a:rPr lang="pl-PL" sz="1400" dirty="0" smtClean="0"/>
              <a:t>transport lądowy; transport rurociągowy (60)</a:t>
            </a:r>
            <a:endParaRPr kumimoji="0" lang="pl-PL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ymbol zastępczy zawartości 2"/>
          <p:cNvSpPr txBox="1">
            <a:spLocks/>
          </p:cNvSpPr>
          <p:nvPr/>
        </p:nvSpPr>
        <p:spPr>
          <a:xfrm>
            <a:off x="4857752" y="2214554"/>
            <a:ext cx="1928826" cy="39116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165100">
              <a:buFont typeface="Arial" pitchFamily="34" charset="0"/>
              <a:buChar char="•"/>
            </a:pPr>
            <a:r>
              <a:rPr lang="pl-PL" sz="1400" dirty="0" smtClean="0"/>
              <a:t>produkcja odzieży </a:t>
            </a:r>
            <a:br>
              <a:rPr lang="pl-PL" sz="1400" dirty="0" smtClean="0"/>
            </a:br>
            <a:r>
              <a:rPr lang="pl-PL" sz="1400" dirty="0" smtClean="0"/>
              <a:t>i wyrobów futrzarskich (18) </a:t>
            </a:r>
          </a:p>
          <a:p>
            <a:pPr marL="342900" lvl="0" indent="-165100">
              <a:buFont typeface="Arial" pitchFamily="34" charset="0"/>
              <a:buChar char="•"/>
            </a:pPr>
            <a:r>
              <a:rPr lang="pl-PL" sz="1400" dirty="0" smtClean="0"/>
              <a:t>włókiennictwo (17)</a:t>
            </a:r>
            <a:endParaRPr kumimoji="0" lang="pl-PL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ymbol zastępczy zawartości 2"/>
          <p:cNvSpPr txBox="1">
            <a:spLocks/>
          </p:cNvSpPr>
          <p:nvPr/>
        </p:nvSpPr>
        <p:spPr>
          <a:xfrm>
            <a:off x="6815150" y="2214554"/>
            <a:ext cx="2328850" cy="39116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165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energetyka odnawialna</a:t>
            </a:r>
          </a:p>
          <a:p>
            <a:pPr marL="342900" marR="0" lvl="0" indent="-165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1400" dirty="0" smtClean="0"/>
              <a:t>działalność badawczo-rozwojowa</a:t>
            </a:r>
            <a:endParaRPr kumimoji="0" lang="pl-PL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Kierunki rozwoju gospodarki Dolnego Śląska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Pozycja województwa dolnośląskiego na tle Polski jest obecnie stosunkowo </a:t>
            </a:r>
            <a:r>
              <a:rPr lang="pl-PL" b="1" dirty="0" smtClean="0">
                <a:solidFill>
                  <a:srgbClr val="002060"/>
                </a:solidFill>
              </a:rPr>
              <a:t>silna</a:t>
            </a:r>
          </a:p>
          <a:p>
            <a:r>
              <a:rPr lang="pl-PL" dirty="0" smtClean="0"/>
              <a:t>W dobie </a:t>
            </a:r>
            <a:r>
              <a:rPr lang="pl-PL" b="1" dirty="0" smtClean="0">
                <a:solidFill>
                  <a:srgbClr val="002060"/>
                </a:solidFill>
              </a:rPr>
              <a:t>ogólnoświatowego kryzysu gospodarczego </a:t>
            </a:r>
            <a:r>
              <a:rPr lang="pl-PL" dirty="0" smtClean="0"/>
              <a:t>kondycja gospodarki Dolnego Śląska, podobnie jak i całej polskiej gospodarki, jest na tle innych krajów i regionów europejskich stosunkowo dobra</a:t>
            </a:r>
            <a:endParaRPr lang="pl-PL" b="1" dirty="0" smtClean="0">
              <a:solidFill>
                <a:srgbClr val="002060"/>
              </a:solidFill>
            </a:endParaRPr>
          </a:p>
          <a:p>
            <a:r>
              <a:rPr lang="pl-PL" dirty="0" smtClean="0"/>
              <a:t>Kryzys gospodarczy w największym stopniu dotknął </a:t>
            </a:r>
            <a:r>
              <a:rPr lang="pl-PL" b="1" dirty="0" smtClean="0">
                <a:solidFill>
                  <a:srgbClr val="002060"/>
                </a:solidFill>
              </a:rPr>
              <a:t>sektory przemysłowe zorientowane na eksport</a:t>
            </a:r>
          </a:p>
          <a:p>
            <a:r>
              <a:rPr lang="pl-PL" dirty="0" smtClean="0"/>
              <a:t>W najbliższej przyszłości będzie konieczne wypracowanie rozwiązań dla zrekompensowania utraty miejsc pracy w </a:t>
            </a:r>
            <a:r>
              <a:rPr lang="pl-PL" b="1" dirty="0" smtClean="0">
                <a:solidFill>
                  <a:srgbClr val="002060"/>
                </a:solidFill>
              </a:rPr>
              <a:t>branżach schyłkowych </a:t>
            </a:r>
            <a:r>
              <a:rPr lang="pl-PL" dirty="0" smtClean="0"/>
              <a:t>i </a:t>
            </a:r>
            <a:r>
              <a:rPr lang="pl-PL" dirty="0" err="1" smtClean="0"/>
              <a:t>przekierowania</a:t>
            </a:r>
            <a:r>
              <a:rPr lang="pl-PL" dirty="0" smtClean="0"/>
              <a:t> strumieni pracy z tych branż do branż rozwojowych</a:t>
            </a:r>
          </a:p>
          <a:p>
            <a:r>
              <a:rPr lang="pl-PL" dirty="0" smtClean="0"/>
              <a:t>W perspektywie najbliższych 15-20 lat konkurencyjność tych sektorów gospodarki Dolnego Śląska, które obecnie przyczyniają się do szybkiego jej rozwoju </a:t>
            </a:r>
            <a:r>
              <a:rPr lang="pl-PL" b="1" dirty="0" smtClean="0">
                <a:solidFill>
                  <a:srgbClr val="002060"/>
                </a:solidFill>
              </a:rPr>
              <a:t>(przemysł samochodowy, produkcja sprzętu AGD</a:t>
            </a:r>
            <a:r>
              <a:rPr lang="pl-PL" dirty="0" smtClean="0"/>
              <a:t>, </a:t>
            </a:r>
            <a:r>
              <a:rPr lang="pl-PL" b="1" dirty="0" smtClean="0">
                <a:solidFill>
                  <a:srgbClr val="002060"/>
                </a:solidFill>
              </a:rPr>
              <a:t>centra BPO) </a:t>
            </a:r>
            <a:r>
              <a:rPr lang="pl-PL" dirty="0" smtClean="0"/>
              <a:t> będzie stopniowo malała</a:t>
            </a:r>
          </a:p>
          <a:p>
            <a:r>
              <a:rPr lang="pl-PL" dirty="0" smtClean="0"/>
              <a:t>W dłuższej perspektywie niezbędny będzie</a:t>
            </a:r>
            <a:r>
              <a:rPr lang="pl-PL" b="1" dirty="0" smtClean="0">
                <a:solidFill>
                  <a:srgbClr val="002060"/>
                </a:solidFill>
              </a:rPr>
              <a:t> rozwój sektorów w większym stopniu konkurujących wiedzą, zaawansowanymi technologiami i innowacyjnością</a:t>
            </a:r>
            <a:r>
              <a:rPr lang="pl-PL" dirty="0" smtClean="0"/>
              <a:t>, aby mogły one rekompensować spadek zatrudnienia w mniej konkurencyjnych sektorach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11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1428728" y="3357562"/>
            <a:ext cx="6286544" cy="57150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Agenda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12</a:t>
            </a:fld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1162028" y="1945710"/>
            <a:ext cx="678661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pl-PL" sz="2800" i="1" dirty="0" smtClean="0"/>
              <a:t>Sytuacja społeczno-demograficzna</a:t>
            </a:r>
            <a:endParaRPr lang="pl-PL" sz="2800" i="1" dirty="0" smtClean="0"/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pl-PL" sz="2800" i="1" dirty="0" smtClean="0"/>
              <a:t>Kierunki rozwoju regionu</a:t>
            </a:r>
            <a:endParaRPr lang="pl-PL" sz="2800" i="1" dirty="0" smtClean="0"/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pl-PL" sz="2800" i="1" dirty="0" smtClean="0">
                <a:solidFill>
                  <a:schemeClr val="bg1"/>
                </a:solidFill>
              </a:rPr>
              <a:t>Prognoza popytu na pracę</a:t>
            </a: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pl-PL" sz="2800" i="1" dirty="0" smtClean="0"/>
              <a:t>System edukacyjny a rynek pracy</a:t>
            </a: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pl-PL" sz="2800" i="1" dirty="0" smtClean="0"/>
              <a:t>Wnioski i rekomendacje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Popyt na pracę w woj. dolnośląskim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72072"/>
          </a:xfrm>
        </p:spPr>
        <p:txBody>
          <a:bodyPr rIns="0">
            <a:normAutofit fontScale="92500" lnSpcReduction="10000"/>
          </a:bodyPr>
          <a:lstStyle/>
          <a:p>
            <a:pPr>
              <a:buNone/>
            </a:pPr>
            <a:r>
              <a:rPr lang="pl-PL" b="1" dirty="0" smtClean="0">
                <a:solidFill>
                  <a:srgbClr val="002060"/>
                </a:solidFill>
              </a:rPr>
              <a:t>Lata 2002-2008  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/>
              <a:t>w sektorze przedsiębiorstw przybywało każdego roku średnio 14 tys. nowych miejsc pracy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b="1" dirty="0" smtClean="0">
                <a:solidFill>
                  <a:srgbClr val="002060"/>
                </a:solidFill>
              </a:rPr>
              <a:t>Rok 2009 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/>
              <a:t>spowolnienie wzrostu popytu, szczególnie wśród przedsiębiorstw przemysłowych produkujących na eksport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/>
              <a:t>W III kwartale 2009 r. liczba pracujących w województwie dolnośląskim wyniosła </a:t>
            </a:r>
            <a:r>
              <a:rPr lang="pl-PL" b="1" dirty="0" smtClean="0">
                <a:solidFill>
                  <a:srgbClr val="002060"/>
                </a:solidFill>
              </a:rPr>
              <a:t>1093 tys. osób</a:t>
            </a:r>
            <a:r>
              <a:rPr lang="pl-PL" dirty="0" smtClean="0"/>
              <a:t> i była o 76 tys. osób, tj. </a:t>
            </a:r>
            <a:r>
              <a:rPr lang="pl-PL" b="1" dirty="0" smtClean="0">
                <a:solidFill>
                  <a:srgbClr val="002060"/>
                </a:solidFill>
              </a:rPr>
              <a:t>o 6,5% niższa</a:t>
            </a:r>
            <a:r>
              <a:rPr lang="pl-PL" dirty="0" smtClean="0"/>
              <a:t> w porównaniu do analogicznego okresu poprzedniego roku</a:t>
            </a:r>
          </a:p>
          <a:p>
            <a:pPr>
              <a:buFont typeface="Wingdings" pitchFamily="2" charset="2"/>
              <a:buChar char="§"/>
            </a:pPr>
            <a:endParaRPr lang="pl-PL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pl-PL" b="1" dirty="0" smtClean="0">
                <a:solidFill>
                  <a:srgbClr val="002060"/>
                </a:solidFill>
              </a:rPr>
              <a:t>Prognoza</a:t>
            </a:r>
            <a:r>
              <a:rPr lang="pl-PL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/>
              <a:t>w perspektywie 3-5 lat popyt będzie wciąż rósł, choć w mniejszym tempie niż do tej pory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/>
              <a:t>po 2020 roku możemy oczekiwać coraz większych spadków popytu ze strony branż przemysłowych o niższym poziomie techniki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13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Plany zatrudnieniowe przedsiębiorstw z branż strategicznych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4337" y="1412776"/>
            <a:ext cx="7972452" cy="47147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1600" b="1" dirty="0" smtClean="0">
                <a:solidFill>
                  <a:srgbClr val="002060"/>
                </a:solidFill>
              </a:rPr>
              <a:t>Plany dotyczące poziomu zatrudnienia w ciągu najbliższych 12 miesięcy:</a:t>
            </a:r>
            <a:endParaRPr lang="pl-PL" sz="1600" dirty="0" smtClean="0"/>
          </a:p>
          <a:p>
            <a:pPr>
              <a:buNone/>
            </a:pPr>
            <a:endParaRPr lang="pl-PL" sz="16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pl-PL" sz="1600" b="1" dirty="0" smtClean="0">
              <a:solidFill>
                <a:srgbClr val="002060"/>
              </a:solidFill>
            </a:endParaRPr>
          </a:p>
          <a:p>
            <a:endParaRPr lang="pl-PL" sz="1600" dirty="0" smtClean="0"/>
          </a:p>
          <a:p>
            <a:endParaRPr lang="pl-PL" sz="1600" dirty="0" smtClean="0"/>
          </a:p>
          <a:p>
            <a:endParaRPr lang="pl-PL" sz="1600" dirty="0" smtClean="0"/>
          </a:p>
          <a:p>
            <a:endParaRPr lang="pl-PL" sz="1600" dirty="0" smtClean="0"/>
          </a:p>
          <a:p>
            <a:pPr>
              <a:buNone/>
            </a:pPr>
            <a:endParaRPr lang="pl-PL" sz="1600" dirty="0" smtClean="0"/>
          </a:p>
          <a:p>
            <a:endParaRPr lang="pl-PL" sz="1600" dirty="0" smtClean="0"/>
          </a:p>
          <a:p>
            <a:endParaRPr lang="pl-PL" sz="16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14</a:t>
            </a:fld>
            <a:endParaRPr lang="pl-PL" dirty="0"/>
          </a:p>
        </p:txBody>
      </p:sp>
      <p:graphicFrame>
        <p:nvGraphicFramePr>
          <p:cNvPr id="5" name="Wykres 4"/>
          <p:cNvGraphicFramePr/>
          <p:nvPr/>
        </p:nvGraphicFramePr>
        <p:xfrm>
          <a:off x="827584" y="1916832"/>
          <a:ext cx="7488872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Prostokąt 9"/>
          <p:cNvSpPr/>
          <p:nvPr/>
        </p:nvSpPr>
        <p:spPr>
          <a:xfrm>
            <a:off x="-32" y="6567353"/>
            <a:ext cx="91440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i="1" dirty="0" smtClean="0"/>
              <a:t>Źródło: Opracowanie własne na podstawie badania ilościowego wśród 518 przedsiębiorstw z branż strategicznych, wrzesień-listopad 2009 r.</a:t>
            </a:r>
            <a:endParaRPr lang="pl-PL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Czego oczekują pracodawcy?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257800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Zatrudnienie odpowiednich pracowników na oferowane stanowiska stwarza trudności zdecydowanej większości pracodawców</a:t>
            </a:r>
          </a:p>
          <a:p>
            <a:r>
              <a:rPr lang="pl-PL" dirty="0" smtClean="0"/>
              <a:t>Podstawowe przyczyny napotykanych trudności: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pl-PL" sz="1600" b="1" dirty="0" smtClean="0">
                <a:solidFill>
                  <a:srgbClr val="002060"/>
                </a:solidFill>
              </a:rPr>
              <a:t>wysokie wymagania płacowe kandydatów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pl-PL" sz="1600" b="1" dirty="0" smtClean="0">
                <a:solidFill>
                  <a:srgbClr val="002060"/>
                </a:solidFill>
              </a:rPr>
              <a:t>nieodpowiedni system kształcenia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pl-PL" sz="1600" b="1" dirty="0" smtClean="0">
                <a:solidFill>
                  <a:srgbClr val="002060"/>
                </a:solidFill>
              </a:rPr>
              <a:t>niedobór osób kształcących się w poszukiwanych zawodach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pl-PL" sz="1600" b="1" dirty="0" smtClean="0">
                <a:solidFill>
                  <a:srgbClr val="002060"/>
                </a:solidFill>
              </a:rPr>
              <a:t>brak doświadczenia i odpowiednich kwalifikacji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pl-PL" sz="1600" b="1" dirty="0" smtClean="0">
                <a:solidFill>
                  <a:srgbClr val="002060"/>
                </a:solidFill>
              </a:rPr>
              <a:t>duża rotacja pracowników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pl-PL" sz="1600" b="1" dirty="0" smtClean="0">
                <a:solidFill>
                  <a:srgbClr val="002060"/>
                </a:solidFill>
              </a:rPr>
              <a:t>słaba znajomość języków obcych</a:t>
            </a:r>
          </a:p>
          <a:p>
            <a:r>
              <a:rPr lang="pl-PL" dirty="0" smtClean="0"/>
              <a:t>Podstawowe kwalifikacje: </a:t>
            </a:r>
            <a:r>
              <a:rPr lang="pl-PL" b="1" dirty="0" smtClean="0">
                <a:solidFill>
                  <a:srgbClr val="002060"/>
                </a:solidFill>
              </a:rPr>
              <a:t>umiejętności praktyczne wykonywania zawodu </a:t>
            </a:r>
            <a:r>
              <a:rPr lang="pl-PL" dirty="0" smtClean="0"/>
              <a:t>oraz </a:t>
            </a:r>
            <a:r>
              <a:rPr lang="pl-PL" b="1" dirty="0" smtClean="0">
                <a:solidFill>
                  <a:srgbClr val="002060"/>
                </a:solidFill>
              </a:rPr>
              <a:t>doświadczenie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w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zawodzie</a:t>
            </a:r>
            <a:r>
              <a:rPr lang="pl-PL" dirty="0" smtClean="0"/>
              <a:t> – cechy te zostały ocenione najwyżej przez pracodawców</a:t>
            </a:r>
          </a:p>
          <a:p>
            <a:r>
              <a:rPr lang="pl-PL" dirty="0" smtClean="0"/>
              <a:t>W procesie rekrutacji pracowników </a:t>
            </a:r>
            <a:r>
              <a:rPr lang="pl-PL" b="1" dirty="0" smtClean="0">
                <a:solidFill>
                  <a:srgbClr val="002060"/>
                </a:solidFill>
              </a:rPr>
              <a:t>pracodawcy coraz większą istotność przypisują cechom osobowościowym kandydatów </a:t>
            </a:r>
            <a:r>
              <a:rPr lang="pl-PL" b="1" dirty="0" smtClean="0">
                <a:solidFill>
                  <a:srgbClr val="002060"/>
                </a:solidFill>
              </a:rPr>
              <a:t>czy tzw</a:t>
            </a:r>
            <a:r>
              <a:rPr lang="pl-PL" b="1" dirty="0" smtClean="0">
                <a:solidFill>
                  <a:srgbClr val="002060"/>
                </a:solidFill>
              </a:rPr>
              <a:t>. kwalifikacjom miękkim</a:t>
            </a:r>
          </a:p>
          <a:p>
            <a:r>
              <a:rPr lang="pl-PL" dirty="0" smtClean="0"/>
              <a:t>Istotne cechy osobowościowe: </a:t>
            </a:r>
            <a:r>
              <a:rPr lang="pl-PL" b="1" dirty="0" smtClean="0">
                <a:solidFill>
                  <a:srgbClr val="002060"/>
                </a:solidFill>
              </a:rPr>
              <a:t>odpowiedzialność</a:t>
            </a:r>
            <a:r>
              <a:rPr lang="pl-PL" dirty="0" smtClean="0"/>
              <a:t>, </a:t>
            </a:r>
            <a:r>
              <a:rPr lang="pl-PL" b="1" dirty="0" smtClean="0">
                <a:solidFill>
                  <a:srgbClr val="002060"/>
                </a:solidFill>
              </a:rPr>
              <a:t>systematyczność</a:t>
            </a:r>
            <a:r>
              <a:rPr lang="pl-PL" dirty="0" smtClean="0"/>
              <a:t>, </a:t>
            </a:r>
            <a:r>
              <a:rPr lang="pl-PL" b="1" dirty="0" smtClean="0">
                <a:solidFill>
                  <a:srgbClr val="002060"/>
                </a:solidFill>
              </a:rPr>
              <a:t>samodzielność</a:t>
            </a:r>
            <a:r>
              <a:rPr lang="pl-PL" dirty="0" smtClean="0"/>
              <a:t>, ale zarazem i </a:t>
            </a:r>
            <a:r>
              <a:rPr lang="pl-PL" b="1" dirty="0" smtClean="0">
                <a:solidFill>
                  <a:srgbClr val="002060"/>
                </a:solidFill>
              </a:rPr>
              <a:t>umiejętność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pracy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w zespole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15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Identyfikacja luki na rynku pracy w układzie </a:t>
            </a:r>
            <a:br>
              <a:rPr lang="pl-PL" dirty="0" smtClean="0"/>
            </a:br>
            <a:r>
              <a:rPr lang="pl-PL" dirty="0" smtClean="0"/>
              <a:t>zawodowo-kwalifikacyjnym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357422" y="1600201"/>
            <a:ext cx="4429156" cy="54291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pl-PL" sz="2800" b="1" dirty="0" smtClean="0">
                <a:solidFill>
                  <a:schemeClr val="bg1"/>
                </a:solidFill>
              </a:rPr>
              <a:t>POPYT – PODAŻ = LUKA </a:t>
            </a:r>
            <a:endParaRPr lang="pl-PL" sz="2800" b="1" dirty="0">
              <a:solidFill>
                <a:schemeClr val="bg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16</a:t>
            </a:fld>
            <a:endParaRPr lang="pl-PL" dirty="0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328554" y="2500306"/>
            <a:ext cx="3000396" cy="3500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pl-PL" sz="20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Czynniki wpływające</a:t>
            </a:r>
            <a:r>
              <a:rPr kumimoji="0" lang="pl-PL" sz="2000" b="1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na stronę popytową: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2000" noProof="0" dirty="0" smtClean="0"/>
              <a:t>Tempo rozwoju branży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2000" noProof="0" dirty="0" smtClean="0"/>
              <a:t>Nastroje przedsiębiorstw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2000" noProof="0" dirty="0" smtClean="0"/>
              <a:t>Stopień rozwoju gospodarczego regionu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pl-PL" sz="2000" noProof="0" dirty="0" smtClean="0"/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l-PL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3428992" y="2500306"/>
            <a:ext cx="2943208" cy="35004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Czynniki wpływające</a:t>
            </a:r>
            <a:r>
              <a:rPr kumimoji="0" lang="pl-PL" b="1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na stronę podażową: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noProof="0" dirty="0" smtClean="0"/>
              <a:t>Struktura demograficzna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noProof="0" dirty="0" smtClean="0"/>
              <a:t>Liczba uczniów kształcących się pod kątem pracy w branży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dirty="0" smtClean="0"/>
              <a:t>Liczba szkół </a:t>
            </a:r>
            <a:r>
              <a:rPr lang="pl-PL" dirty="0" err="1" smtClean="0"/>
              <a:t>ponadgimnazjalnych</a:t>
            </a:r>
            <a:r>
              <a:rPr lang="pl-PL" dirty="0" smtClean="0"/>
              <a:t> i uczelni wyższych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noProof="0" dirty="0" smtClean="0"/>
              <a:t>Jakość kształcenia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dirty="0" smtClean="0"/>
              <a:t>Kształcenie ustawiczne</a:t>
            </a:r>
            <a:endParaRPr lang="pl-PL" noProof="0" dirty="0" smtClean="0"/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l-PL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chemat blokowy: proces alternatywny 7"/>
          <p:cNvSpPr/>
          <p:nvPr/>
        </p:nvSpPr>
        <p:spPr>
          <a:xfrm>
            <a:off x="3419872" y="3156358"/>
            <a:ext cx="2808312" cy="2360874"/>
          </a:xfrm>
          <a:prstGeom prst="flowChartAlternateProcess">
            <a:avLst/>
          </a:prstGeom>
          <a:solidFill>
            <a:schemeClr val="tx2">
              <a:lumMod val="5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zaokrąglony 8"/>
          <p:cNvSpPr/>
          <p:nvPr/>
        </p:nvSpPr>
        <p:spPr>
          <a:xfrm>
            <a:off x="3419872" y="4509120"/>
            <a:ext cx="2808312" cy="2088232"/>
          </a:xfrm>
          <a:prstGeom prst="roundRect">
            <a:avLst/>
          </a:prstGeom>
          <a:solidFill>
            <a:srgbClr val="00B050">
              <a:alpha val="2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trzałka w prawo 9"/>
          <p:cNvSpPr/>
          <p:nvPr/>
        </p:nvSpPr>
        <p:spPr>
          <a:xfrm>
            <a:off x="6372200" y="3964424"/>
            <a:ext cx="500066" cy="285752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6872266" y="3892986"/>
            <a:ext cx="20277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b="1" dirty="0" smtClean="0">
                <a:solidFill>
                  <a:srgbClr val="002060"/>
                </a:solidFill>
              </a:rPr>
              <a:t>LUKA ILOŚCIOWA</a:t>
            </a:r>
            <a:endParaRPr lang="pl-PL" sz="2000" b="1" dirty="0">
              <a:solidFill>
                <a:srgbClr val="002060"/>
              </a:solidFill>
            </a:endParaRPr>
          </a:p>
        </p:txBody>
      </p:sp>
      <p:sp>
        <p:nvSpPr>
          <p:cNvPr id="13" name="Strzałka w prawo 12"/>
          <p:cNvSpPr/>
          <p:nvPr/>
        </p:nvSpPr>
        <p:spPr>
          <a:xfrm>
            <a:off x="6372200" y="5332576"/>
            <a:ext cx="500066" cy="285752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/>
          <p:cNvSpPr/>
          <p:nvPr/>
        </p:nvSpPr>
        <p:spPr>
          <a:xfrm>
            <a:off x="6872266" y="5261138"/>
            <a:ext cx="22189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b="1" dirty="0" smtClean="0">
                <a:solidFill>
                  <a:srgbClr val="002060"/>
                </a:solidFill>
              </a:rPr>
              <a:t>LUKA JAKOŚCIOWA</a:t>
            </a:r>
            <a:endParaRPr lang="pl-PL" sz="2000" b="1" dirty="0">
              <a:solidFill>
                <a:srgbClr val="002060"/>
              </a:solidFill>
            </a:endParaRPr>
          </a:p>
        </p:txBody>
      </p:sp>
      <p:cxnSp>
        <p:nvCxnSpPr>
          <p:cNvPr id="16" name="Łącznik prosty 15"/>
          <p:cNvCxnSpPr/>
          <p:nvPr/>
        </p:nvCxnSpPr>
        <p:spPr>
          <a:xfrm rot="5400000">
            <a:off x="1270116" y="4516306"/>
            <a:ext cx="4032000" cy="0"/>
          </a:xfrm>
          <a:prstGeom prst="line">
            <a:avLst/>
          </a:prstGeom>
          <a:ln w="31750" cmpd="dbl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20"/>
          <p:cNvCxnSpPr/>
          <p:nvPr/>
        </p:nvCxnSpPr>
        <p:spPr>
          <a:xfrm rot="5400000">
            <a:off x="1341554" y="4516306"/>
            <a:ext cx="4032000" cy="0"/>
          </a:xfrm>
          <a:prstGeom prst="line">
            <a:avLst/>
          </a:prstGeom>
          <a:ln w="31750" cmpd="dbl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Popyt na specjalistów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>
                <a:solidFill>
                  <a:srgbClr val="00B050"/>
                </a:solidFill>
              </a:rPr>
              <a:t>16,7% ogółu zatrudnionych (183 tys. osób)</a:t>
            </a:r>
          </a:p>
          <a:p>
            <a:r>
              <a:rPr lang="pl-PL" dirty="0" smtClean="0"/>
              <a:t>Stabilny popyt na specjalistów utrzymują </a:t>
            </a:r>
            <a:r>
              <a:rPr lang="pl-PL" b="1" dirty="0" smtClean="0">
                <a:solidFill>
                  <a:srgbClr val="002060"/>
                </a:solidFill>
              </a:rPr>
              <a:t>branże usługowe</a:t>
            </a:r>
            <a:r>
              <a:rPr lang="pl-PL" dirty="0" smtClean="0"/>
              <a:t>, oparte na pracownikach z wyższym wykształceniem (działalność gospodarcza pozostała, informatyka)</a:t>
            </a:r>
          </a:p>
          <a:p>
            <a:r>
              <a:rPr lang="pl-PL" dirty="0" smtClean="0"/>
              <a:t>W </a:t>
            </a:r>
            <a:r>
              <a:rPr lang="pl-PL" dirty="0" smtClean="0"/>
              <a:t>branżach </a:t>
            </a:r>
            <a:r>
              <a:rPr lang="pl-PL" b="1" dirty="0" smtClean="0">
                <a:solidFill>
                  <a:srgbClr val="002060"/>
                </a:solidFill>
              </a:rPr>
              <a:t>związanych </a:t>
            </a:r>
            <a:r>
              <a:rPr lang="pl-PL" b="1" dirty="0" smtClean="0">
                <a:solidFill>
                  <a:srgbClr val="002060"/>
                </a:solidFill>
              </a:rPr>
              <a:t>z </a:t>
            </a:r>
            <a:r>
              <a:rPr lang="pl-PL" b="1" dirty="0" smtClean="0">
                <a:solidFill>
                  <a:srgbClr val="002060"/>
                </a:solidFill>
              </a:rPr>
              <a:t>eksportem usług </a:t>
            </a:r>
            <a:r>
              <a:rPr lang="pl-PL" dirty="0" smtClean="0"/>
              <a:t>istnieje </a:t>
            </a:r>
            <a:r>
              <a:rPr lang="pl-PL" dirty="0" smtClean="0"/>
              <a:t>bardzo duże zapotrzebowanie na specjalistów ze znajomością języków obcych, nie tylko  języka angielskiego czy niemieckiego, ale również języków mniej popularnych</a:t>
            </a:r>
          </a:p>
          <a:p>
            <a:r>
              <a:rPr lang="pl-PL" b="1" dirty="0" smtClean="0">
                <a:solidFill>
                  <a:srgbClr val="002060"/>
                </a:solidFill>
              </a:rPr>
              <a:t>Branże przemysłowe </a:t>
            </a:r>
            <a:r>
              <a:rPr lang="pl-PL" dirty="0" smtClean="0"/>
              <a:t>zgłaszają zapotrzebowanie na specjalistów, przede wszystkim inżynierów i informatyków, choć również specjalistów ds. ekonomii i zarządzania</a:t>
            </a:r>
          </a:p>
          <a:p>
            <a:r>
              <a:rPr lang="pl-PL" b="1" dirty="0" smtClean="0">
                <a:solidFill>
                  <a:srgbClr val="002060"/>
                </a:solidFill>
              </a:rPr>
              <a:t>Tendencja</a:t>
            </a:r>
            <a:r>
              <a:rPr lang="pl-PL" dirty="0" smtClean="0"/>
              <a:t>: zapotrzebowanie na specjalistów łączących wiedzę z różnych dziedzin</a:t>
            </a:r>
          </a:p>
          <a:p>
            <a:r>
              <a:rPr lang="pl-PL" dirty="0" smtClean="0"/>
              <a:t>Na dolnośląskich uczelniach z roku na rok zmniejsza się zainteresowanie studiami inżynierskimi, czego konsekwencją jest obserwowany już obecnie </a:t>
            </a:r>
            <a:r>
              <a:rPr lang="pl-PL" b="1" dirty="0" smtClean="0">
                <a:solidFill>
                  <a:srgbClr val="002060"/>
                </a:solidFill>
              </a:rPr>
              <a:t>brak pracowników z odpowiednimi kwalifikacjami i prognozuje się pogłębienie deficytu </a:t>
            </a:r>
            <a:r>
              <a:rPr lang="pl-PL" b="1" dirty="0" smtClean="0">
                <a:solidFill>
                  <a:srgbClr val="002060"/>
                </a:solidFill>
              </a:rPr>
              <a:t>specjalistów-inżynierów</a:t>
            </a:r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17</a:t>
            </a:fld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020272" y="1670365"/>
            <a:ext cx="18722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 smtClean="0"/>
              <a:t>wg stanu na III kwartał 2009 </a:t>
            </a:r>
            <a:endParaRPr lang="pl-PL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Popyt na techników i inny średni personel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 smtClean="0">
                <a:solidFill>
                  <a:srgbClr val="00B050"/>
                </a:solidFill>
              </a:rPr>
              <a:t>12,6% ogółu zatrudnionych (138 tys. pracowników)</a:t>
            </a:r>
          </a:p>
          <a:p>
            <a:r>
              <a:rPr lang="pl-PL" dirty="0" smtClean="0"/>
              <a:t>Osoby z wykształceniem technicznym znajdują zatrudnienie w </a:t>
            </a:r>
            <a:r>
              <a:rPr lang="pl-PL" b="1" dirty="0" smtClean="0">
                <a:solidFill>
                  <a:srgbClr val="002060"/>
                </a:solidFill>
              </a:rPr>
              <a:t>przedsiębiorstwach przemysłowych</a:t>
            </a:r>
            <a:r>
              <a:rPr lang="pl-PL" dirty="0" smtClean="0"/>
              <a:t> (np. technik nauk chemicznych, technik elektronik, technik mechanik) oraz w </a:t>
            </a:r>
            <a:r>
              <a:rPr lang="pl-PL" b="1" dirty="0" smtClean="0">
                <a:solidFill>
                  <a:srgbClr val="002060"/>
                </a:solidFill>
              </a:rPr>
              <a:t>przedsiębiorstwach usługowych </a:t>
            </a:r>
            <a:r>
              <a:rPr lang="pl-PL" dirty="0" smtClean="0"/>
              <a:t>(np. technik informatyk, technik administracji, technik rachunkowości)</a:t>
            </a:r>
          </a:p>
          <a:p>
            <a:r>
              <a:rPr lang="pl-PL" b="1" dirty="0" smtClean="0">
                <a:solidFill>
                  <a:srgbClr val="002060"/>
                </a:solidFill>
              </a:rPr>
              <a:t>Udział techników w strukturze zatrudnienia</a:t>
            </a:r>
            <a:r>
              <a:rPr lang="pl-PL" dirty="0" smtClean="0"/>
              <a:t> przedsiębiorstw z branż przemysłowych jest relatywnie </a:t>
            </a:r>
            <a:r>
              <a:rPr lang="pl-PL" b="1" dirty="0" smtClean="0">
                <a:solidFill>
                  <a:srgbClr val="002060"/>
                </a:solidFill>
              </a:rPr>
              <a:t>niewielki</a:t>
            </a:r>
            <a:r>
              <a:rPr lang="pl-PL" dirty="0" smtClean="0"/>
              <a:t>, ze względu na wysoki udział pracowników zatrudnionych na stanowiskach produkcyjnych</a:t>
            </a:r>
          </a:p>
          <a:p>
            <a:r>
              <a:rPr lang="pl-PL" dirty="0" smtClean="0"/>
              <a:t>Przewiduje się, że </a:t>
            </a:r>
            <a:r>
              <a:rPr lang="pl-PL" b="1" dirty="0" smtClean="0">
                <a:solidFill>
                  <a:srgbClr val="002060"/>
                </a:solidFill>
              </a:rPr>
              <a:t>popyt na techników będzie rósł</a:t>
            </a:r>
            <a:r>
              <a:rPr lang="pl-PL" dirty="0" smtClean="0"/>
              <a:t>, aczkolwiek w niższym tempie niż popyt na pracowników z pozostałych grup zawodowych</a:t>
            </a:r>
          </a:p>
          <a:p>
            <a:r>
              <a:rPr lang="pl-PL" b="1" dirty="0" smtClean="0">
                <a:solidFill>
                  <a:srgbClr val="002060"/>
                </a:solidFill>
              </a:rPr>
              <a:t>Zagrożenie</a:t>
            </a:r>
            <a:r>
              <a:rPr lang="pl-PL" dirty="0" smtClean="0"/>
              <a:t>: niewystarczający poziom umiejętności praktycznych absolwentów szkół technicznych</a:t>
            </a:r>
          </a:p>
          <a:p>
            <a:r>
              <a:rPr lang="pl-PL" dirty="0" smtClean="0"/>
              <a:t>W obliczu </a:t>
            </a:r>
            <a:r>
              <a:rPr lang="pl-PL" b="1" dirty="0" smtClean="0">
                <a:solidFill>
                  <a:srgbClr val="002060"/>
                </a:solidFill>
              </a:rPr>
              <a:t>spadku liczby uczniów w technikach na kierunkach inżynieryjno-technicznych</a:t>
            </a:r>
            <a:r>
              <a:rPr lang="pl-PL" dirty="0" smtClean="0"/>
              <a:t> można oczekiwać w perspektywie najbliższych lat wystąpienia braków kadrowych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18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Popyt na pracowników usług osobistych i sprzedawców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>
                <a:solidFill>
                  <a:srgbClr val="00B050"/>
                </a:solidFill>
              </a:rPr>
              <a:t>13,8% ogółu zatrudnionych  (151 tys. osób)</a:t>
            </a:r>
          </a:p>
          <a:p>
            <a:r>
              <a:rPr lang="pl-PL" dirty="0" smtClean="0"/>
              <a:t>W przypadku stanowisk </a:t>
            </a:r>
            <a:r>
              <a:rPr lang="pl-PL" b="1" dirty="0" smtClean="0">
                <a:solidFill>
                  <a:srgbClr val="002060"/>
                </a:solidFill>
              </a:rPr>
              <a:t>kelnera</a:t>
            </a:r>
            <a:r>
              <a:rPr lang="pl-PL" dirty="0" smtClean="0"/>
              <a:t> i </a:t>
            </a:r>
            <a:r>
              <a:rPr lang="pl-PL" b="1" dirty="0" smtClean="0">
                <a:solidFill>
                  <a:srgbClr val="002060"/>
                </a:solidFill>
              </a:rPr>
              <a:t>kucharza</a:t>
            </a:r>
            <a:r>
              <a:rPr lang="pl-PL" dirty="0" smtClean="0"/>
              <a:t> obserwuje się zwiększony </a:t>
            </a:r>
            <a:r>
              <a:rPr lang="pl-PL" b="1" dirty="0" smtClean="0">
                <a:solidFill>
                  <a:srgbClr val="002060"/>
                </a:solidFill>
              </a:rPr>
              <a:t>wzrost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popytu</a:t>
            </a:r>
            <a:r>
              <a:rPr lang="pl-PL" dirty="0" smtClean="0"/>
              <a:t> na pracowników o </a:t>
            </a:r>
            <a:r>
              <a:rPr lang="pl-PL" b="1" dirty="0" smtClean="0">
                <a:solidFill>
                  <a:srgbClr val="002060"/>
                </a:solidFill>
              </a:rPr>
              <a:t>wysokich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kwalifikacjach</a:t>
            </a:r>
            <a:r>
              <a:rPr lang="pl-PL" dirty="0" smtClean="0"/>
              <a:t> – kelnerów ze znajomością języków obcych oraz wykształconych kucharzy, dysponujących szerokim doświadczeniem i kreatywnością</a:t>
            </a:r>
          </a:p>
          <a:p>
            <a:r>
              <a:rPr lang="pl-PL" b="1" dirty="0" smtClean="0">
                <a:solidFill>
                  <a:srgbClr val="002060"/>
                </a:solidFill>
              </a:rPr>
              <a:t>Zbyt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mała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liczba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szkół</a:t>
            </a:r>
            <a:r>
              <a:rPr lang="pl-PL" dirty="0" smtClean="0"/>
              <a:t> oferujących takie profile kształcenia, a z drugiej strony z </a:t>
            </a:r>
            <a:r>
              <a:rPr lang="pl-PL" b="1" dirty="0" smtClean="0">
                <a:solidFill>
                  <a:srgbClr val="002060"/>
                </a:solidFill>
              </a:rPr>
              <a:t>nieodpowiednia oferta edukacyjna </a:t>
            </a:r>
            <a:r>
              <a:rPr lang="pl-PL" dirty="0" smtClean="0"/>
              <a:t>przyczynia się do trudności w znalezieniu odpowiednich pracowników</a:t>
            </a:r>
          </a:p>
          <a:p>
            <a:r>
              <a:rPr lang="pl-PL" dirty="0" smtClean="0"/>
              <a:t>W przypadku </a:t>
            </a:r>
            <a:r>
              <a:rPr lang="pl-PL" b="1" dirty="0" smtClean="0">
                <a:solidFill>
                  <a:srgbClr val="002060"/>
                </a:solidFill>
              </a:rPr>
              <a:t>sprzedawców</a:t>
            </a:r>
            <a:r>
              <a:rPr lang="pl-PL" dirty="0" smtClean="0"/>
              <a:t> mamy do czynienia z </a:t>
            </a:r>
            <a:r>
              <a:rPr lang="pl-PL" b="1" dirty="0" smtClean="0">
                <a:solidFill>
                  <a:srgbClr val="002060"/>
                </a:solidFill>
              </a:rPr>
              <a:t>dużą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liczbą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bezrobotnych</a:t>
            </a:r>
            <a:r>
              <a:rPr lang="pl-PL" dirty="0" smtClean="0"/>
              <a:t> legitymujących się tym zawodem, ale jednocześnie </a:t>
            </a:r>
            <a:r>
              <a:rPr lang="pl-PL" b="1" dirty="0" smtClean="0">
                <a:solidFill>
                  <a:srgbClr val="002060"/>
                </a:solidFill>
              </a:rPr>
              <a:t>dużą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liczbą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ofert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pracy</a:t>
            </a:r>
            <a:r>
              <a:rPr lang="pl-PL" dirty="0" smtClean="0"/>
              <a:t> </a:t>
            </a:r>
            <a:r>
              <a:rPr lang="pl-PL" dirty="0" smtClean="0">
                <a:sym typeface="Wingdings" pitchFamily="2" charset="2"/>
              </a:rPr>
              <a:t> </a:t>
            </a:r>
            <a:r>
              <a:rPr lang="pl-PL" dirty="0" smtClean="0"/>
              <a:t>niedopasowanie kwalifikacji kandydatów do oczekiwań pracodawców, duża rotacja pracowników</a:t>
            </a:r>
          </a:p>
          <a:p>
            <a:r>
              <a:rPr lang="pl-PL" dirty="0" smtClean="0"/>
              <a:t>Biorąc pod uwagę </a:t>
            </a:r>
            <a:r>
              <a:rPr lang="pl-PL" b="1" dirty="0" smtClean="0">
                <a:solidFill>
                  <a:srgbClr val="002060"/>
                </a:solidFill>
              </a:rPr>
              <a:t>przewidywany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wzrost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sektorów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usługowych</a:t>
            </a:r>
            <a:r>
              <a:rPr lang="pl-PL" dirty="0" smtClean="0"/>
              <a:t>, w których znajdują pracę pracownicy usług osobistych i sprzedawcy, </a:t>
            </a:r>
            <a:r>
              <a:rPr lang="pl-PL" b="1" dirty="0" smtClean="0">
                <a:solidFill>
                  <a:srgbClr val="002060"/>
                </a:solidFill>
              </a:rPr>
              <a:t>zapotrzebowanie</a:t>
            </a:r>
            <a:r>
              <a:rPr lang="pl-PL" dirty="0" smtClean="0"/>
              <a:t> na pracowników z tej grupy </a:t>
            </a:r>
            <a:r>
              <a:rPr lang="pl-PL" b="1" dirty="0" smtClean="0">
                <a:solidFill>
                  <a:srgbClr val="002060"/>
                </a:solidFill>
              </a:rPr>
              <a:t>będzie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w najbliższych latach stale rosło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19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Wykonawcy projektu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2</a:t>
            </a:fld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571472" y="1571612"/>
            <a:ext cx="757242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err="1" smtClean="0">
                <a:solidFill>
                  <a:srgbClr val="002060"/>
                </a:solidFill>
              </a:rPr>
              <a:t>Lider</a:t>
            </a:r>
            <a:r>
              <a:rPr lang="en-US" sz="1400" b="1" i="1" dirty="0" smtClean="0">
                <a:solidFill>
                  <a:srgbClr val="002060"/>
                </a:solidFill>
              </a:rPr>
              <a:t> </a:t>
            </a:r>
            <a:r>
              <a:rPr lang="en-US" sz="1400" b="1" i="1" dirty="0" err="1">
                <a:solidFill>
                  <a:srgbClr val="002060"/>
                </a:solidFill>
              </a:rPr>
              <a:t>Projektu</a:t>
            </a:r>
            <a:r>
              <a:rPr lang="en-US" sz="1400" b="1" i="1" dirty="0">
                <a:solidFill>
                  <a:srgbClr val="002060"/>
                </a:solidFill>
              </a:rPr>
              <a:t>:</a:t>
            </a:r>
            <a:endParaRPr lang="pl-PL" sz="1400" b="1" i="1" dirty="0">
              <a:solidFill>
                <a:srgbClr val="002060"/>
              </a:solidFill>
            </a:endParaRPr>
          </a:p>
          <a:p>
            <a:pPr indent="531813"/>
            <a:endParaRPr lang="pl-PL" sz="1400" b="1" dirty="0" smtClean="0">
              <a:solidFill>
                <a:srgbClr val="002060"/>
              </a:solidFill>
            </a:endParaRPr>
          </a:p>
          <a:p>
            <a:pPr indent="531813"/>
            <a:r>
              <a:rPr lang="pl-PL" sz="1400" b="1" dirty="0" smtClean="0">
                <a:solidFill>
                  <a:srgbClr val="002060"/>
                </a:solidFill>
              </a:rPr>
              <a:t>AGERON </a:t>
            </a:r>
            <a:r>
              <a:rPr lang="pl-PL" sz="1400" b="1" dirty="0">
                <a:solidFill>
                  <a:srgbClr val="002060"/>
                </a:solidFill>
              </a:rPr>
              <a:t>POLSKA</a:t>
            </a:r>
          </a:p>
          <a:p>
            <a:pPr indent="531813"/>
            <a:r>
              <a:rPr lang="pl-PL" sz="1400" dirty="0">
                <a:solidFill>
                  <a:srgbClr val="002060"/>
                </a:solidFill>
              </a:rPr>
              <a:t>ul. Wiśniowa 40B</a:t>
            </a:r>
          </a:p>
          <a:p>
            <a:pPr indent="531813"/>
            <a:r>
              <a:rPr lang="pl-PL" sz="1400" dirty="0" smtClean="0">
                <a:solidFill>
                  <a:srgbClr val="002060"/>
                </a:solidFill>
              </a:rPr>
              <a:t>02-520 </a:t>
            </a:r>
            <a:r>
              <a:rPr lang="pl-PL" sz="1400" dirty="0">
                <a:solidFill>
                  <a:srgbClr val="002060"/>
                </a:solidFill>
              </a:rPr>
              <a:t>Warszawa</a:t>
            </a:r>
          </a:p>
          <a:p>
            <a:pPr indent="531813"/>
            <a:r>
              <a:rPr lang="pl-PL" sz="1400" dirty="0" smtClean="0">
                <a:solidFill>
                  <a:srgbClr val="002060"/>
                </a:solidFill>
              </a:rPr>
              <a:t>t</a:t>
            </a:r>
            <a:r>
              <a:rPr lang="en-US" sz="1400" dirty="0" smtClean="0">
                <a:solidFill>
                  <a:srgbClr val="002060"/>
                </a:solidFill>
              </a:rPr>
              <a:t>el</a:t>
            </a:r>
            <a:r>
              <a:rPr lang="en-US" sz="1400" dirty="0">
                <a:solidFill>
                  <a:srgbClr val="002060"/>
                </a:solidFill>
              </a:rPr>
              <a:t>.: </a:t>
            </a:r>
            <a:r>
              <a:rPr lang="pl-PL" sz="1400" dirty="0" smtClean="0">
                <a:solidFill>
                  <a:srgbClr val="002060"/>
                </a:solidFill>
              </a:rPr>
              <a:t>+48 </a:t>
            </a:r>
            <a:r>
              <a:rPr lang="en-US" sz="1400" dirty="0" smtClean="0">
                <a:solidFill>
                  <a:srgbClr val="002060"/>
                </a:solidFill>
              </a:rPr>
              <a:t>22 </a:t>
            </a:r>
            <a:r>
              <a:rPr lang="en-US" sz="1400" dirty="0">
                <a:solidFill>
                  <a:srgbClr val="002060"/>
                </a:solidFill>
              </a:rPr>
              <a:t>646 42 21</a:t>
            </a:r>
            <a:endParaRPr lang="pl-PL" sz="1400" dirty="0">
              <a:solidFill>
                <a:srgbClr val="002060"/>
              </a:solidFill>
            </a:endParaRPr>
          </a:p>
          <a:p>
            <a:pPr indent="531813"/>
            <a:r>
              <a:rPr lang="pl-PL" sz="1400" dirty="0" smtClean="0">
                <a:solidFill>
                  <a:srgbClr val="002060"/>
                </a:solidFill>
              </a:rPr>
              <a:t>f</a:t>
            </a:r>
            <a:r>
              <a:rPr lang="en-US" sz="1400" dirty="0" smtClean="0">
                <a:solidFill>
                  <a:srgbClr val="002060"/>
                </a:solidFill>
              </a:rPr>
              <a:t>ax</a:t>
            </a:r>
            <a:r>
              <a:rPr lang="en-US" sz="1400" dirty="0">
                <a:solidFill>
                  <a:srgbClr val="002060"/>
                </a:solidFill>
              </a:rPr>
              <a:t>: </a:t>
            </a:r>
            <a:r>
              <a:rPr lang="pl-PL" sz="1400" dirty="0" smtClean="0">
                <a:solidFill>
                  <a:srgbClr val="002060"/>
                </a:solidFill>
              </a:rPr>
              <a:t>+48 </a:t>
            </a:r>
            <a:r>
              <a:rPr lang="en-US" sz="1400" dirty="0" smtClean="0">
                <a:solidFill>
                  <a:srgbClr val="002060"/>
                </a:solidFill>
              </a:rPr>
              <a:t>22</a:t>
            </a:r>
            <a:r>
              <a:rPr lang="pl-PL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646 </a:t>
            </a:r>
            <a:r>
              <a:rPr lang="en-US" sz="1400" dirty="0">
                <a:solidFill>
                  <a:srgbClr val="002060"/>
                </a:solidFill>
              </a:rPr>
              <a:t>42 </a:t>
            </a:r>
            <a:r>
              <a:rPr lang="en-US" sz="1400" dirty="0" smtClean="0">
                <a:solidFill>
                  <a:srgbClr val="002060"/>
                </a:solidFill>
              </a:rPr>
              <a:t>23</a:t>
            </a:r>
            <a:r>
              <a:rPr lang="en-US" sz="1400" dirty="0">
                <a:solidFill>
                  <a:srgbClr val="002060"/>
                </a:solidFill>
              </a:rPr>
              <a:t> </a:t>
            </a:r>
            <a:endParaRPr lang="pl-PL" sz="1400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endParaRPr lang="pl-PL" sz="1400" b="1" i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400" b="1" i="1" dirty="0" err="1" smtClean="0">
                <a:solidFill>
                  <a:srgbClr val="002060"/>
                </a:solidFill>
              </a:rPr>
              <a:t>Partnerzy</a:t>
            </a:r>
            <a:r>
              <a:rPr lang="en-US" sz="1400" b="1" i="1" dirty="0" smtClean="0">
                <a:solidFill>
                  <a:srgbClr val="002060"/>
                </a:solidFill>
              </a:rPr>
              <a:t>:</a:t>
            </a:r>
            <a:endParaRPr lang="pl-PL" sz="1400" b="1" i="1" dirty="0">
              <a:solidFill>
                <a:srgbClr val="002060"/>
              </a:solidFill>
            </a:endParaRPr>
          </a:p>
          <a:p>
            <a:pPr indent="531813"/>
            <a:endParaRPr lang="pl-PL" sz="1400" b="1" dirty="0" smtClean="0">
              <a:solidFill>
                <a:srgbClr val="002060"/>
              </a:solidFill>
            </a:endParaRPr>
          </a:p>
          <a:p>
            <a:pPr indent="531813"/>
            <a:r>
              <a:rPr lang="es-ES" sz="1400" b="1" dirty="0" smtClean="0">
                <a:solidFill>
                  <a:srgbClr val="002060"/>
                </a:solidFill>
              </a:rPr>
              <a:t>AGERON </a:t>
            </a:r>
            <a:r>
              <a:rPr lang="es-ES" sz="1400" b="1" dirty="0">
                <a:solidFill>
                  <a:srgbClr val="002060"/>
                </a:solidFill>
              </a:rPr>
              <a:t>INTERNACIONAL, S.L.</a:t>
            </a:r>
            <a:endParaRPr lang="pl-PL" sz="1400" b="1" dirty="0">
              <a:solidFill>
                <a:srgbClr val="002060"/>
              </a:solidFill>
            </a:endParaRPr>
          </a:p>
          <a:p>
            <a:pPr indent="531813"/>
            <a:r>
              <a:rPr lang="es-ES" sz="1400" dirty="0">
                <a:solidFill>
                  <a:srgbClr val="002060"/>
                </a:solidFill>
              </a:rPr>
              <a:t>Avda. de las Dos Castillas, 33</a:t>
            </a:r>
            <a:endParaRPr lang="pl-PL" sz="1400" dirty="0">
              <a:solidFill>
                <a:srgbClr val="002060"/>
              </a:solidFill>
            </a:endParaRPr>
          </a:p>
          <a:p>
            <a:pPr indent="531813"/>
            <a:r>
              <a:rPr lang="pl-PL" sz="1400" dirty="0" err="1">
                <a:solidFill>
                  <a:srgbClr val="002060"/>
                </a:solidFill>
              </a:rPr>
              <a:t>Ática</a:t>
            </a:r>
            <a:r>
              <a:rPr lang="pl-PL" sz="1400" dirty="0">
                <a:solidFill>
                  <a:srgbClr val="002060"/>
                </a:solidFill>
              </a:rPr>
              <a:t>. </a:t>
            </a:r>
            <a:r>
              <a:rPr lang="pl-PL" sz="1400" dirty="0" err="1">
                <a:solidFill>
                  <a:srgbClr val="002060"/>
                </a:solidFill>
              </a:rPr>
              <a:t>Edificio</a:t>
            </a:r>
            <a:r>
              <a:rPr lang="pl-PL" sz="1400" dirty="0">
                <a:solidFill>
                  <a:srgbClr val="002060"/>
                </a:solidFill>
              </a:rPr>
              <a:t> 7 </a:t>
            </a:r>
          </a:p>
          <a:p>
            <a:pPr indent="531813"/>
            <a:r>
              <a:rPr lang="pl-PL" sz="1400" dirty="0">
                <a:solidFill>
                  <a:srgbClr val="002060"/>
                </a:solidFill>
              </a:rPr>
              <a:t>28224 </a:t>
            </a:r>
            <a:r>
              <a:rPr lang="pl-PL" sz="1400" dirty="0" err="1">
                <a:solidFill>
                  <a:srgbClr val="002060"/>
                </a:solidFill>
              </a:rPr>
              <a:t>Pozuelo</a:t>
            </a:r>
            <a:r>
              <a:rPr lang="pl-PL" sz="1400" dirty="0">
                <a:solidFill>
                  <a:srgbClr val="002060"/>
                </a:solidFill>
              </a:rPr>
              <a:t> de </a:t>
            </a:r>
            <a:r>
              <a:rPr lang="pl-PL" sz="1400" dirty="0" err="1">
                <a:solidFill>
                  <a:srgbClr val="002060"/>
                </a:solidFill>
              </a:rPr>
              <a:t>Alarcón</a:t>
            </a:r>
            <a:r>
              <a:rPr lang="pl-PL" sz="1400" dirty="0">
                <a:solidFill>
                  <a:srgbClr val="002060"/>
                </a:solidFill>
              </a:rPr>
              <a:t>, </a:t>
            </a:r>
            <a:r>
              <a:rPr lang="pl-PL" sz="1400" dirty="0" err="1" smtClean="0">
                <a:solidFill>
                  <a:srgbClr val="002060"/>
                </a:solidFill>
              </a:rPr>
              <a:t>Madrid</a:t>
            </a:r>
            <a:r>
              <a:rPr lang="pl-PL" sz="1400" dirty="0" smtClean="0">
                <a:solidFill>
                  <a:srgbClr val="002060"/>
                </a:solidFill>
              </a:rPr>
              <a:t>, </a:t>
            </a:r>
            <a:r>
              <a:rPr lang="pl-PL" sz="1400" dirty="0">
                <a:solidFill>
                  <a:srgbClr val="002060"/>
                </a:solidFill>
              </a:rPr>
              <a:t>Hiszpania </a:t>
            </a:r>
          </a:p>
          <a:p>
            <a:pPr indent="531813"/>
            <a:r>
              <a:rPr lang="pl-PL" sz="1400" dirty="0">
                <a:solidFill>
                  <a:srgbClr val="002060"/>
                </a:solidFill>
              </a:rPr>
              <a:t>tel.</a:t>
            </a:r>
            <a:r>
              <a:rPr lang="en-US" sz="1400" dirty="0">
                <a:solidFill>
                  <a:srgbClr val="002060"/>
                </a:solidFill>
              </a:rPr>
              <a:t>:</a:t>
            </a:r>
            <a:r>
              <a:rPr lang="pl-PL" sz="1400" dirty="0">
                <a:solidFill>
                  <a:srgbClr val="002060"/>
                </a:solidFill>
              </a:rPr>
              <a:t> +34 91</a:t>
            </a:r>
            <a:r>
              <a:rPr lang="en-US" sz="1400" dirty="0">
                <a:solidFill>
                  <a:srgbClr val="002060"/>
                </a:solidFill>
              </a:rPr>
              <a:t> </a:t>
            </a:r>
            <a:r>
              <a:rPr lang="pl-PL" sz="1400" dirty="0">
                <a:solidFill>
                  <a:srgbClr val="002060"/>
                </a:solidFill>
              </a:rPr>
              <a:t>714 13</a:t>
            </a:r>
            <a:r>
              <a:rPr lang="en-US" sz="1400" dirty="0">
                <a:solidFill>
                  <a:srgbClr val="002060"/>
                </a:solidFill>
              </a:rPr>
              <a:t> 93</a:t>
            </a:r>
            <a:endParaRPr lang="pl-PL" sz="1400" dirty="0">
              <a:solidFill>
                <a:srgbClr val="002060"/>
              </a:solidFill>
            </a:endParaRPr>
          </a:p>
          <a:p>
            <a:pPr indent="531813"/>
            <a:r>
              <a:rPr lang="en-US" sz="1400" dirty="0">
                <a:solidFill>
                  <a:srgbClr val="002060"/>
                </a:solidFill>
              </a:rPr>
              <a:t>f</a:t>
            </a:r>
            <a:r>
              <a:rPr lang="pl-PL" sz="1400" dirty="0" err="1">
                <a:solidFill>
                  <a:srgbClr val="002060"/>
                </a:solidFill>
              </a:rPr>
              <a:t>ax</a:t>
            </a:r>
            <a:r>
              <a:rPr lang="pl-PL" sz="1400" dirty="0">
                <a:solidFill>
                  <a:srgbClr val="002060"/>
                </a:solidFill>
              </a:rPr>
              <a:t>.</a:t>
            </a:r>
            <a:r>
              <a:rPr lang="en-US" sz="1400" dirty="0">
                <a:solidFill>
                  <a:srgbClr val="002060"/>
                </a:solidFill>
              </a:rPr>
              <a:t>:</a:t>
            </a:r>
            <a:r>
              <a:rPr lang="pl-PL" sz="1400" dirty="0">
                <a:solidFill>
                  <a:srgbClr val="002060"/>
                </a:solidFill>
              </a:rPr>
              <a:t> +34 91</a:t>
            </a:r>
            <a:r>
              <a:rPr lang="en-US" sz="1400" dirty="0">
                <a:solidFill>
                  <a:srgbClr val="002060"/>
                </a:solidFill>
              </a:rPr>
              <a:t> </a:t>
            </a:r>
            <a:r>
              <a:rPr lang="pl-PL" sz="1400" dirty="0">
                <a:solidFill>
                  <a:srgbClr val="002060"/>
                </a:solidFill>
              </a:rPr>
              <a:t>714 14 </a:t>
            </a:r>
            <a:r>
              <a:rPr lang="pl-PL" sz="1400" dirty="0" smtClean="0">
                <a:solidFill>
                  <a:srgbClr val="002060"/>
                </a:solidFill>
              </a:rPr>
              <a:t>84</a:t>
            </a:r>
            <a:r>
              <a:rPr lang="en-US" sz="1400" dirty="0">
                <a:solidFill>
                  <a:srgbClr val="002060"/>
                </a:solidFill>
              </a:rPr>
              <a:t> </a:t>
            </a:r>
            <a:endParaRPr lang="pl-PL" sz="1400" dirty="0" smtClean="0">
              <a:solidFill>
                <a:srgbClr val="002060"/>
              </a:solidFill>
            </a:endParaRPr>
          </a:p>
          <a:p>
            <a:endParaRPr lang="pl-PL" sz="1400" dirty="0">
              <a:solidFill>
                <a:srgbClr val="002060"/>
              </a:solidFill>
            </a:endParaRPr>
          </a:p>
          <a:p>
            <a:pPr indent="531813"/>
            <a:r>
              <a:rPr lang="en-US" sz="1400" b="1" dirty="0">
                <a:solidFill>
                  <a:srgbClr val="002060"/>
                </a:solidFill>
              </a:rPr>
              <a:t>PEOPLE MATTERS, S.L.</a:t>
            </a:r>
            <a:endParaRPr lang="pl-PL" sz="1400" b="1" dirty="0">
              <a:solidFill>
                <a:srgbClr val="002060"/>
              </a:solidFill>
            </a:endParaRPr>
          </a:p>
          <a:p>
            <a:pPr indent="531813"/>
            <a:r>
              <a:rPr lang="en-US" sz="1400" dirty="0">
                <a:solidFill>
                  <a:srgbClr val="002060"/>
                </a:solidFill>
              </a:rPr>
              <a:t>c/ Serrano, 21</a:t>
            </a:r>
            <a:endParaRPr lang="pl-PL" sz="1400" dirty="0">
              <a:solidFill>
                <a:srgbClr val="002060"/>
              </a:solidFill>
            </a:endParaRPr>
          </a:p>
          <a:p>
            <a:pPr indent="531813"/>
            <a:r>
              <a:rPr lang="es-ES" sz="1400" dirty="0">
                <a:solidFill>
                  <a:srgbClr val="002060"/>
                </a:solidFill>
              </a:rPr>
              <a:t>28001 </a:t>
            </a:r>
            <a:r>
              <a:rPr lang="es-ES" sz="1400" dirty="0" smtClean="0">
                <a:solidFill>
                  <a:srgbClr val="002060"/>
                </a:solidFill>
              </a:rPr>
              <a:t>Madrid</a:t>
            </a:r>
            <a:r>
              <a:rPr lang="es-ES" sz="1400" dirty="0">
                <a:solidFill>
                  <a:srgbClr val="002060"/>
                </a:solidFill>
              </a:rPr>
              <a:t>, Hiszpania </a:t>
            </a:r>
            <a:endParaRPr lang="pl-PL" sz="1400" dirty="0">
              <a:solidFill>
                <a:srgbClr val="002060"/>
              </a:solidFill>
            </a:endParaRPr>
          </a:p>
          <a:p>
            <a:pPr indent="531813"/>
            <a:r>
              <a:rPr lang="es-ES" sz="1400" dirty="0">
                <a:solidFill>
                  <a:srgbClr val="002060"/>
                </a:solidFill>
              </a:rPr>
              <a:t>tel./fax: +34 91781 06 </a:t>
            </a:r>
            <a:r>
              <a:rPr lang="es-ES" sz="1400" dirty="0" smtClean="0">
                <a:solidFill>
                  <a:srgbClr val="002060"/>
                </a:solidFill>
              </a:rPr>
              <a:t>80</a:t>
            </a:r>
            <a:endParaRPr lang="pl-PL" dirty="0">
              <a:solidFill>
                <a:srgbClr val="002060"/>
              </a:solidFill>
            </a:endParaRPr>
          </a:p>
        </p:txBody>
      </p:sp>
      <p:pic>
        <p:nvPicPr>
          <p:cNvPr id="6" name="Obraz 5" descr="ageron pol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83927" y="2071678"/>
            <a:ext cx="1643074" cy="514830"/>
          </a:xfrm>
          <a:prstGeom prst="rect">
            <a:avLst/>
          </a:prstGeom>
        </p:spPr>
      </p:pic>
      <p:pic>
        <p:nvPicPr>
          <p:cNvPr id="7" name="Obraz 6" descr="ageron int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12489" y="4000504"/>
            <a:ext cx="1785950" cy="543550"/>
          </a:xfrm>
          <a:prstGeom prst="rect">
            <a:avLst/>
          </a:prstGeom>
        </p:spPr>
      </p:pic>
      <p:pic>
        <p:nvPicPr>
          <p:cNvPr id="8" name="Obraz 7" descr="pm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38664" y="5500702"/>
            <a:ext cx="213360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Popyt na robotników przemysłowych i rzemieślników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>
                <a:solidFill>
                  <a:srgbClr val="00B050"/>
                </a:solidFill>
              </a:rPr>
              <a:t>17,7% ogółu zatrudnionych (193 tys. osób)</a:t>
            </a:r>
          </a:p>
          <a:p>
            <a:r>
              <a:rPr lang="pl-PL" dirty="0" smtClean="0"/>
              <a:t>Ponieważ pracownicy z tej grupy znajdują przede wszystkim pracę w </a:t>
            </a:r>
            <a:r>
              <a:rPr lang="pl-PL" b="1" dirty="0" smtClean="0">
                <a:solidFill>
                  <a:srgbClr val="002060"/>
                </a:solidFill>
              </a:rPr>
              <a:t>przemyśle</a:t>
            </a:r>
            <a:r>
              <a:rPr lang="pl-PL" dirty="0" smtClean="0"/>
              <a:t>, grupa ta jest jednocześnie najbardziej narażona na zmiany koniunkturalne w gospodarce</a:t>
            </a:r>
          </a:p>
          <a:p>
            <a:r>
              <a:rPr lang="pl-PL" dirty="0" smtClean="0"/>
              <a:t>Pomimo </a:t>
            </a:r>
            <a:r>
              <a:rPr lang="pl-PL" b="1" dirty="0" smtClean="0">
                <a:solidFill>
                  <a:srgbClr val="002060"/>
                </a:solidFill>
              </a:rPr>
              <a:t>osłabienia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koniunktury</a:t>
            </a:r>
            <a:r>
              <a:rPr lang="pl-PL" dirty="0" smtClean="0"/>
              <a:t> firmy z sektora motoryzacyjnego, produkcji maszyn i urządzeń, sprzętu elektronicznego oraz branży budowlanej </a:t>
            </a:r>
            <a:r>
              <a:rPr lang="pl-PL" b="1" dirty="0" smtClean="0">
                <a:solidFill>
                  <a:srgbClr val="002060"/>
                </a:solidFill>
              </a:rPr>
              <a:t>ponownie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deklarują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zapotrzebowanie</a:t>
            </a:r>
            <a:r>
              <a:rPr lang="pl-PL" dirty="0" smtClean="0"/>
              <a:t> na robotników przemysłowych</a:t>
            </a:r>
          </a:p>
          <a:p>
            <a:r>
              <a:rPr lang="pl-PL" b="1" dirty="0" smtClean="0">
                <a:solidFill>
                  <a:srgbClr val="002060"/>
                </a:solidFill>
              </a:rPr>
              <a:t>Zapotrzebowanie</a:t>
            </a:r>
            <a:r>
              <a:rPr lang="pl-PL" dirty="0" smtClean="0"/>
              <a:t> to będzie w najbliższym czasie </a:t>
            </a:r>
            <a:r>
              <a:rPr lang="pl-PL" b="1" dirty="0" smtClean="0">
                <a:solidFill>
                  <a:srgbClr val="002060"/>
                </a:solidFill>
              </a:rPr>
              <a:t>rosło</a:t>
            </a:r>
            <a:r>
              <a:rPr lang="pl-PL" dirty="0" smtClean="0"/>
              <a:t>, o czym świadczy fakt, że wiele firm z branż strategicznych </a:t>
            </a:r>
            <a:r>
              <a:rPr lang="pl-PL" b="1" dirty="0" smtClean="0">
                <a:solidFill>
                  <a:srgbClr val="002060"/>
                </a:solidFill>
              </a:rPr>
              <a:t>planuje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zatrudnienie</a:t>
            </a:r>
            <a:r>
              <a:rPr lang="pl-PL" dirty="0" smtClean="0"/>
              <a:t> pracowników w tych zawodach</a:t>
            </a:r>
          </a:p>
          <a:p>
            <a:r>
              <a:rPr lang="pl-PL" dirty="0" smtClean="0"/>
              <a:t>Jednocześnie pracodawcy </a:t>
            </a:r>
            <a:r>
              <a:rPr lang="pl-PL" b="1" dirty="0" smtClean="0">
                <a:solidFill>
                  <a:srgbClr val="002060"/>
                </a:solidFill>
              </a:rPr>
              <a:t>nie zgłaszają trudności</a:t>
            </a:r>
            <a:r>
              <a:rPr lang="pl-PL" dirty="0" smtClean="0"/>
              <a:t> w znalezieniu odpowiednich pracowników, co wskazuje na aktualne zrównoważenie popytu i podaży pracowników pod kątem jakościowym</a:t>
            </a:r>
          </a:p>
          <a:p>
            <a:r>
              <a:rPr lang="pl-PL" b="1" dirty="0" smtClean="0">
                <a:solidFill>
                  <a:srgbClr val="002060"/>
                </a:solidFill>
              </a:rPr>
              <a:t>W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dłuższej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perspektywie</a:t>
            </a:r>
            <a:r>
              <a:rPr lang="pl-PL" dirty="0" smtClean="0"/>
              <a:t>, w miarę wzrostu zaawansowania technologicznego przedsiębiorstw, </a:t>
            </a:r>
            <a:r>
              <a:rPr lang="pl-PL" b="1" dirty="0" smtClean="0">
                <a:solidFill>
                  <a:srgbClr val="002060"/>
                </a:solidFill>
              </a:rPr>
              <a:t>udział tej grupy zawodowej zacznie maleć</a:t>
            </a:r>
            <a:r>
              <a:rPr lang="pl-PL" dirty="0" smtClean="0"/>
              <a:t>, przy rosnącej automatyzacji produkcji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20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Popyt na operatorów i monterów maszyn i urządzeń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>
                <a:solidFill>
                  <a:srgbClr val="00B050"/>
                </a:solidFill>
              </a:rPr>
              <a:t>13,4% ogółu zatrudnionych (146 tys. osób)</a:t>
            </a:r>
          </a:p>
          <a:p>
            <a:r>
              <a:rPr lang="pl-PL" dirty="0" smtClean="0"/>
              <a:t>Grupa ta jest stosunkowo </a:t>
            </a:r>
            <a:r>
              <a:rPr lang="pl-PL" b="1" dirty="0" smtClean="0">
                <a:solidFill>
                  <a:srgbClr val="002060"/>
                </a:solidFill>
              </a:rPr>
              <a:t>zrównoważona</a:t>
            </a:r>
            <a:r>
              <a:rPr lang="pl-PL" dirty="0" smtClean="0"/>
              <a:t> z punktu widzenia podaży pracowników i popytu na nich zgłaszanego przez pracodawców, przy czym osoby wykształcone w tych zawodach </a:t>
            </a:r>
            <a:r>
              <a:rPr lang="pl-PL" b="1" dirty="0" smtClean="0">
                <a:solidFill>
                  <a:srgbClr val="002060"/>
                </a:solidFill>
              </a:rPr>
              <a:t>posiadają zbyt małe doświadczenie w obsłudze nowoczesnych maszyn </a:t>
            </a:r>
            <a:r>
              <a:rPr lang="pl-PL" dirty="0" smtClean="0"/>
              <a:t>stosowanych obecnie w przemyśle, co znacząco pogarsza ich sytuację na rynku pracy</a:t>
            </a:r>
          </a:p>
          <a:p>
            <a:r>
              <a:rPr lang="pl-PL" dirty="0" smtClean="0"/>
              <a:t>Operatorzy i monterzy maszyn i urządzeń stanowią najbardziej liczną grupę w przeanalizowanych dwóch branżach strategicznych – </a:t>
            </a:r>
            <a:r>
              <a:rPr lang="pl-PL" b="1" dirty="0" smtClean="0">
                <a:solidFill>
                  <a:srgbClr val="002060"/>
                </a:solidFill>
              </a:rPr>
              <a:t>elektronicznej </a:t>
            </a:r>
            <a:r>
              <a:rPr lang="pl-PL" dirty="0" smtClean="0"/>
              <a:t>oraz </a:t>
            </a:r>
            <a:r>
              <a:rPr lang="pl-PL" b="1" dirty="0" smtClean="0">
                <a:solidFill>
                  <a:srgbClr val="002060"/>
                </a:solidFill>
              </a:rPr>
              <a:t>chemicznej</a:t>
            </a:r>
          </a:p>
          <a:p>
            <a:r>
              <a:rPr lang="pl-PL" b="1" dirty="0" smtClean="0">
                <a:solidFill>
                  <a:srgbClr val="002060"/>
                </a:solidFill>
              </a:rPr>
              <a:t>Zagrożenie</a:t>
            </a:r>
            <a:r>
              <a:rPr lang="pl-PL" dirty="0" smtClean="0"/>
              <a:t>: niska elastyczność absolwentów pod względem umiejętności technicznych </a:t>
            </a:r>
            <a:endParaRPr lang="pl-PL" b="1" dirty="0" smtClean="0">
              <a:solidFill>
                <a:srgbClr val="002060"/>
              </a:solidFill>
            </a:endParaRPr>
          </a:p>
          <a:p>
            <a:r>
              <a:rPr lang="pl-PL" dirty="0" smtClean="0"/>
              <a:t>W perspektywie najbliższych lat </a:t>
            </a:r>
            <a:r>
              <a:rPr lang="pl-PL" b="1" dirty="0" smtClean="0">
                <a:solidFill>
                  <a:srgbClr val="002060"/>
                </a:solidFill>
              </a:rPr>
              <a:t>zapotrzebowanie na pracowników z tej grupy będzie rosnąć</a:t>
            </a:r>
            <a:r>
              <a:rPr lang="pl-PL" dirty="0" smtClean="0"/>
              <a:t>, czemu sprzyjać będzie coraz większa automatyzacja produkcji, związana z rosnącymi kosztami pracy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21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Prognoza rozwoju rynku 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19256" cy="5445224"/>
          </a:xfrm>
        </p:spPr>
        <p:txBody>
          <a:bodyPr>
            <a:normAutofit/>
          </a:bodyPr>
          <a:lstStyle/>
          <a:p>
            <a:r>
              <a:rPr lang="pl-PL" dirty="0" smtClean="0"/>
              <a:t>W średniookresowej perspektywie prognozuje się </a:t>
            </a:r>
            <a:r>
              <a:rPr lang="pl-PL" b="1" dirty="0" smtClean="0">
                <a:solidFill>
                  <a:srgbClr val="002060"/>
                </a:solidFill>
              </a:rPr>
              <a:t>wzrost popytu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na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pracę – większość branż</a:t>
            </a:r>
            <a:r>
              <a:rPr lang="pl-PL" dirty="0" smtClean="0"/>
              <a:t> powinna w kolejnych latach utrzymywać </a:t>
            </a:r>
            <a:r>
              <a:rPr lang="pl-PL" b="1" dirty="0" smtClean="0">
                <a:solidFill>
                  <a:srgbClr val="002060"/>
                </a:solidFill>
              </a:rPr>
              <a:t>trend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wzrostowy</a:t>
            </a:r>
          </a:p>
          <a:p>
            <a:r>
              <a:rPr lang="pl-PL" dirty="0" smtClean="0"/>
              <a:t>Choć w efekcie </a:t>
            </a:r>
            <a:r>
              <a:rPr lang="pl-PL" b="1" dirty="0" smtClean="0">
                <a:solidFill>
                  <a:srgbClr val="002060"/>
                </a:solidFill>
              </a:rPr>
              <a:t>kryzysu</a:t>
            </a:r>
            <a:r>
              <a:rPr lang="pl-PL" dirty="0" smtClean="0"/>
              <a:t> mogą jeszcze w najbliższym czasie występować </a:t>
            </a:r>
            <a:r>
              <a:rPr lang="pl-PL" b="1" dirty="0" smtClean="0">
                <a:solidFill>
                  <a:srgbClr val="002060"/>
                </a:solidFill>
              </a:rPr>
              <a:t>spadki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zapotrzebowania</a:t>
            </a:r>
            <a:r>
              <a:rPr lang="pl-PL" dirty="0" smtClean="0"/>
              <a:t> na pracę w branżach przemysłowych, w kolejnych latach popyt powinien się odbudować, choć jego </a:t>
            </a:r>
            <a:r>
              <a:rPr lang="pl-PL" b="1" dirty="0" smtClean="0">
                <a:solidFill>
                  <a:srgbClr val="002060"/>
                </a:solidFill>
              </a:rPr>
              <a:t>tempo będzie mniejsze </a:t>
            </a:r>
            <a:r>
              <a:rPr lang="pl-PL" dirty="0" smtClean="0"/>
              <a:t>niż do tej pory, liczba nowych inwestycji w przemyśle będzie się bowiem zmniejszać</a:t>
            </a:r>
          </a:p>
          <a:p>
            <a:r>
              <a:rPr lang="pl-PL" dirty="0" smtClean="0"/>
              <a:t>Korzystniejsze długoterminowe perspektywy mają natomiast </a:t>
            </a:r>
            <a:r>
              <a:rPr lang="pl-PL" b="1" dirty="0" smtClean="0">
                <a:solidFill>
                  <a:srgbClr val="002060"/>
                </a:solidFill>
              </a:rPr>
              <a:t>branże usługowe</a:t>
            </a:r>
            <a:r>
              <a:rPr lang="pl-PL" dirty="0" smtClean="0"/>
              <a:t>, które w większości mogą liczyć na stały wzrost</a:t>
            </a:r>
            <a:endParaRPr lang="pl-PL" b="1" dirty="0" smtClean="0">
              <a:solidFill>
                <a:srgbClr val="002060"/>
              </a:solidFill>
            </a:endParaRPr>
          </a:p>
          <a:p>
            <a:r>
              <a:rPr lang="pl-PL" dirty="0" smtClean="0"/>
              <a:t>Przyjmując dalszy horyzont czasowy, </a:t>
            </a:r>
            <a:r>
              <a:rPr lang="pl-PL" b="1" dirty="0" smtClean="0">
                <a:solidFill>
                  <a:srgbClr val="002060"/>
                </a:solidFill>
              </a:rPr>
              <a:t>po 2020 roku, można oczekiwać coraz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większych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spadków popytu ze strony branż przemysłowych o niższym poziomie techniki</a:t>
            </a:r>
            <a:endParaRPr lang="pl-PL" dirty="0" smtClean="0"/>
          </a:p>
          <a:p>
            <a:r>
              <a:rPr lang="pl-PL" dirty="0" smtClean="0"/>
              <a:t>W obliczu </a:t>
            </a:r>
            <a:r>
              <a:rPr lang="pl-PL" b="1" dirty="0" smtClean="0">
                <a:solidFill>
                  <a:srgbClr val="002060"/>
                </a:solidFill>
              </a:rPr>
              <a:t>malejącej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podaży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pracy</a:t>
            </a:r>
            <a:r>
              <a:rPr lang="pl-PL" dirty="0" smtClean="0"/>
              <a:t>, w perspektywie kilku lat mogą wystąpić </a:t>
            </a:r>
            <a:r>
              <a:rPr lang="pl-PL" b="1" dirty="0" smtClean="0">
                <a:solidFill>
                  <a:srgbClr val="002060"/>
                </a:solidFill>
              </a:rPr>
              <a:t>deficyty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siły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roboczej</a:t>
            </a:r>
            <a:r>
              <a:rPr lang="pl-PL" dirty="0" smtClean="0"/>
              <a:t> na dolnośląskim rynku pracy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22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1428728" y="4000504"/>
            <a:ext cx="6286544" cy="57150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Agenda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23</a:t>
            </a:fld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1162028" y="1945710"/>
            <a:ext cx="678661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pl-PL" sz="2800" i="1" dirty="0" smtClean="0"/>
              <a:t>Sytuacja społeczno-demograficzna</a:t>
            </a:r>
            <a:endParaRPr lang="pl-PL" sz="2800" i="1" dirty="0" smtClean="0"/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pl-PL" sz="2800" i="1" dirty="0" smtClean="0"/>
              <a:t>Kierunki rozwoju regionu</a:t>
            </a:r>
            <a:endParaRPr lang="pl-PL" sz="2800" i="1" dirty="0" smtClean="0"/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pl-PL" sz="2800" i="1" dirty="0" smtClean="0"/>
              <a:t>Prognoza popytu na pracę</a:t>
            </a: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pl-PL" sz="2800" i="1" dirty="0" smtClean="0">
                <a:solidFill>
                  <a:schemeClr val="bg1"/>
                </a:solidFill>
              </a:rPr>
              <a:t>System edukacyjny a rynek pracy</a:t>
            </a: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pl-PL" sz="2800" i="1" dirty="0" smtClean="0"/>
              <a:t>Wnioski i rekomendacje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Tendencje zmian w szkolnictwie wyższym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r>
              <a:rPr lang="pl-PL" dirty="0" smtClean="0"/>
              <a:t>Na Dolnym Śląsku istnieje możliwość studiowania na </a:t>
            </a:r>
            <a:r>
              <a:rPr lang="pl-PL" b="1" dirty="0" smtClean="0">
                <a:solidFill>
                  <a:srgbClr val="002060"/>
                </a:solidFill>
              </a:rPr>
              <a:t>47 uczelniach wyższych</a:t>
            </a:r>
            <a:r>
              <a:rPr lang="pl-PL" dirty="0" smtClean="0"/>
              <a:t>, w tym na </a:t>
            </a:r>
            <a:r>
              <a:rPr lang="pl-PL" b="1" dirty="0" smtClean="0">
                <a:solidFill>
                  <a:srgbClr val="002060"/>
                </a:solidFill>
              </a:rPr>
              <a:t>15 uczelniach państwowych</a:t>
            </a:r>
          </a:p>
          <a:p>
            <a:r>
              <a:rPr lang="pl-PL" dirty="0" smtClean="0"/>
              <a:t>Liczba studentów stale rośnie, przy czym </a:t>
            </a:r>
            <a:r>
              <a:rPr lang="pl-PL" b="1" dirty="0" smtClean="0">
                <a:solidFill>
                  <a:srgbClr val="002060"/>
                </a:solidFill>
              </a:rPr>
              <a:t>zmniejsza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się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liczba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studentów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uczelni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publicznych</a:t>
            </a:r>
            <a:r>
              <a:rPr lang="pl-PL" dirty="0" smtClean="0"/>
              <a:t>, a rośnie liczba studentów uczelni niepublicznych</a:t>
            </a:r>
          </a:p>
          <a:p>
            <a:r>
              <a:rPr lang="pl-PL" dirty="0" smtClean="0"/>
              <a:t>W latach 2004-2008 na uczelniach dolnośląskich zdecydowanie </a:t>
            </a:r>
            <a:r>
              <a:rPr lang="pl-PL" b="1" dirty="0" smtClean="0">
                <a:solidFill>
                  <a:srgbClr val="002060"/>
                </a:solidFill>
              </a:rPr>
              <a:t>dominowali</a:t>
            </a:r>
            <a:r>
              <a:rPr lang="pl-PL" dirty="0" smtClean="0"/>
              <a:t> studenci studiujący na kierunkach związanych z </a:t>
            </a:r>
            <a:r>
              <a:rPr lang="pl-PL" b="1" dirty="0" smtClean="0">
                <a:solidFill>
                  <a:srgbClr val="002060"/>
                </a:solidFill>
              </a:rPr>
              <a:t>ekonomią i administracją</a:t>
            </a:r>
            <a:r>
              <a:rPr lang="pl-PL" dirty="0" smtClean="0"/>
              <a:t>. Choć można było zaobserwować tendencję spadkową, w 2008 roku liczba studentów z tych kierunków stanowiła nadal </a:t>
            </a:r>
            <a:r>
              <a:rPr lang="pl-PL" b="1" dirty="0" smtClean="0">
                <a:solidFill>
                  <a:srgbClr val="002060"/>
                </a:solidFill>
              </a:rPr>
              <a:t>ponad 25% ogółu studentów</a:t>
            </a:r>
          </a:p>
          <a:p>
            <a:r>
              <a:rPr lang="pl-PL" dirty="0" smtClean="0"/>
              <a:t>Problemem jest </a:t>
            </a:r>
            <a:r>
              <a:rPr lang="pl-PL" b="1" dirty="0" smtClean="0">
                <a:solidFill>
                  <a:srgbClr val="002060"/>
                </a:solidFill>
              </a:rPr>
              <a:t>spadek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liczby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studentów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na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kierunkach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inżynieryjno-technicznych</a:t>
            </a:r>
            <a:r>
              <a:rPr lang="pl-PL" dirty="0" smtClean="0"/>
              <a:t>, w przypadku których istnieje </a:t>
            </a:r>
            <a:r>
              <a:rPr lang="pl-PL" b="1" dirty="0" smtClean="0">
                <a:solidFill>
                  <a:srgbClr val="002060"/>
                </a:solidFill>
              </a:rPr>
              <a:t>duże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zapotrzebowanie</a:t>
            </a:r>
            <a:r>
              <a:rPr lang="pl-PL" dirty="0" smtClean="0"/>
              <a:t> na specjalistów ze strony pracodawców </a:t>
            </a:r>
            <a:endParaRPr lang="pl-PL" dirty="0" smtClean="0"/>
          </a:p>
          <a:p>
            <a:r>
              <a:rPr lang="pl-PL" dirty="0" smtClean="0"/>
              <a:t>Problemem jest również </a:t>
            </a:r>
            <a:r>
              <a:rPr lang="pl-PL" b="1" dirty="0" smtClean="0">
                <a:solidFill>
                  <a:srgbClr val="002060"/>
                </a:solidFill>
              </a:rPr>
              <a:t>rosnące </a:t>
            </a:r>
            <a:r>
              <a:rPr lang="pl-PL" b="1" dirty="0" smtClean="0">
                <a:solidFill>
                  <a:srgbClr val="002060"/>
                </a:solidFill>
              </a:rPr>
              <a:t>zainteresowanie kierunkami </a:t>
            </a:r>
            <a:r>
              <a:rPr lang="pl-PL" b="1" dirty="0" smtClean="0">
                <a:solidFill>
                  <a:srgbClr val="002060"/>
                </a:solidFill>
              </a:rPr>
              <a:t>humanistycznymi</a:t>
            </a:r>
            <a:r>
              <a:rPr lang="pl-PL" dirty="0" smtClean="0"/>
              <a:t>, po których możliwości znalezienia pracy są mocno ograniczone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24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Tendencje zmian w szkolnictwie ponadgimnazjalnym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376591"/>
            <a:ext cx="4033019" cy="4509120"/>
          </a:xfrm>
        </p:spPr>
        <p:txBody>
          <a:bodyPr>
            <a:normAutofit lnSpcReduction="10000"/>
          </a:bodyPr>
          <a:lstStyle/>
          <a:p>
            <a:r>
              <a:rPr lang="pl-PL" sz="1600" dirty="0" smtClean="0"/>
              <a:t>W roku szkolnym 2008/2009 najwięcej uczniów kształciło się w ramach zawodów:</a:t>
            </a:r>
          </a:p>
          <a:p>
            <a:pPr lvl="1"/>
            <a:r>
              <a:rPr lang="pl-PL" sz="1600" dirty="0" smtClean="0"/>
              <a:t> </a:t>
            </a:r>
            <a:r>
              <a:rPr lang="pl-PL" sz="1600" b="1" dirty="0" smtClean="0">
                <a:solidFill>
                  <a:srgbClr val="002060"/>
                </a:solidFill>
              </a:rPr>
              <a:t>inżynieryjno-technicznych</a:t>
            </a:r>
            <a:r>
              <a:rPr lang="pl-PL" sz="1600" dirty="0" smtClean="0"/>
              <a:t> (42,6</a:t>
            </a:r>
            <a:r>
              <a:rPr lang="pl-PL" sz="1600" dirty="0" smtClean="0"/>
              <a:t>%)</a:t>
            </a:r>
            <a:endParaRPr lang="pl-PL" sz="1600" dirty="0" smtClean="0"/>
          </a:p>
          <a:p>
            <a:pPr lvl="1"/>
            <a:r>
              <a:rPr lang="pl-PL" sz="1600" dirty="0" smtClean="0"/>
              <a:t> związanych z </a:t>
            </a:r>
            <a:r>
              <a:rPr lang="pl-PL" sz="1600" b="1" dirty="0" smtClean="0">
                <a:solidFill>
                  <a:srgbClr val="002060"/>
                </a:solidFill>
              </a:rPr>
              <a:t>usługami</a:t>
            </a:r>
            <a:r>
              <a:rPr lang="pl-PL" sz="1600" dirty="0" smtClean="0"/>
              <a:t> </a:t>
            </a:r>
            <a:r>
              <a:rPr lang="pl-PL" sz="1600" b="1" dirty="0" smtClean="0">
                <a:solidFill>
                  <a:srgbClr val="002060"/>
                </a:solidFill>
              </a:rPr>
              <a:t>dla</a:t>
            </a:r>
            <a:r>
              <a:rPr lang="pl-PL" sz="1600" dirty="0" smtClean="0"/>
              <a:t> </a:t>
            </a:r>
            <a:r>
              <a:rPr lang="pl-PL" sz="1600" b="1" dirty="0" smtClean="0">
                <a:solidFill>
                  <a:srgbClr val="002060"/>
                </a:solidFill>
              </a:rPr>
              <a:t>ludności</a:t>
            </a:r>
            <a:r>
              <a:rPr lang="pl-PL" sz="1600" dirty="0" smtClean="0"/>
              <a:t> (20,6%) </a:t>
            </a:r>
          </a:p>
          <a:p>
            <a:pPr lvl="1"/>
            <a:r>
              <a:rPr lang="pl-PL" sz="1600" b="1" dirty="0" smtClean="0">
                <a:solidFill>
                  <a:srgbClr val="002060"/>
                </a:solidFill>
              </a:rPr>
              <a:t>ekonomiczno-administracyjnych</a:t>
            </a:r>
            <a:r>
              <a:rPr lang="pl-PL" sz="1600" dirty="0" smtClean="0"/>
              <a:t> </a:t>
            </a:r>
            <a:r>
              <a:rPr lang="pl-PL" sz="1600" dirty="0" smtClean="0"/>
              <a:t>(13,6%)</a:t>
            </a:r>
          </a:p>
          <a:p>
            <a:pPr lvl="1"/>
            <a:r>
              <a:rPr lang="pl-PL" sz="1600" b="1" dirty="0" smtClean="0">
                <a:solidFill>
                  <a:srgbClr val="002060"/>
                </a:solidFill>
              </a:rPr>
              <a:t>produkcji</a:t>
            </a:r>
            <a:r>
              <a:rPr lang="pl-PL" sz="1600" dirty="0" smtClean="0"/>
              <a:t> </a:t>
            </a:r>
            <a:r>
              <a:rPr lang="pl-PL" sz="1600" b="1" dirty="0" smtClean="0">
                <a:solidFill>
                  <a:srgbClr val="002060"/>
                </a:solidFill>
              </a:rPr>
              <a:t>i przetwórstwa</a:t>
            </a:r>
            <a:r>
              <a:rPr lang="pl-PL" sz="1600" dirty="0" smtClean="0"/>
              <a:t> (11,6%)</a:t>
            </a:r>
          </a:p>
          <a:p>
            <a:r>
              <a:rPr lang="pl-PL" sz="1600" dirty="0" smtClean="0"/>
              <a:t>Po </a:t>
            </a:r>
            <a:r>
              <a:rPr lang="pl-PL" sz="1600" dirty="0" smtClean="0"/>
              <a:t>okresie znaczących spadków liczby osób decydujących się na kształcenie w zasadniczych szkołach zawodowych na korzyść szkół dających możliwość uzyskania średniego wykształcenia, </a:t>
            </a:r>
            <a:r>
              <a:rPr lang="pl-PL" sz="1600" b="1" dirty="0" smtClean="0">
                <a:solidFill>
                  <a:srgbClr val="002060"/>
                </a:solidFill>
              </a:rPr>
              <a:t>w latach 2005-2008 z powrotem wzrosło zainteresowanie zasadniczymi szkołami </a:t>
            </a:r>
            <a:r>
              <a:rPr lang="pl-PL" sz="1600" b="1" dirty="0" smtClean="0">
                <a:solidFill>
                  <a:srgbClr val="002060"/>
                </a:solidFill>
              </a:rPr>
              <a:t>zawodowymi</a:t>
            </a:r>
            <a:endParaRPr lang="pl-PL" sz="1600" b="1" dirty="0" smtClean="0">
              <a:solidFill>
                <a:srgbClr val="00206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25</a:t>
            </a:fld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4500563" y="2348880"/>
            <a:ext cx="3743845" cy="4139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sz="1600" dirty="0" smtClean="0"/>
              <a:t>W roku szkolnym 2008/2009 najwięcej </a:t>
            </a:r>
            <a:r>
              <a:rPr lang="pl-PL" sz="1600" dirty="0" smtClean="0"/>
              <a:t>uczniów kształciło </a:t>
            </a:r>
            <a:r>
              <a:rPr lang="pl-PL" sz="1600" dirty="0" smtClean="0"/>
              <a:t>się </a:t>
            </a:r>
            <a:r>
              <a:rPr lang="pl-PL" sz="1600" dirty="0" smtClean="0"/>
              <a:t>w zakresie: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</a:pPr>
            <a:r>
              <a:rPr lang="pl-PL" sz="1500" b="1" dirty="0" smtClean="0">
                <a:solidFill>
                  <a:srgbClr val="002060"/>
                </a:solidFill>
              </a:rPr>
              <a:t>usług dla ludności </a:t>
            </a:r>
            <a:r>
              <a:rPr lang="pl-PL" sz="1600" dirty="0" smtClean="0"/>
              <a:t>(20,4%)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</a:pPr>
            <a:r>
              <a:rPr lang="pl-PL" sz="1500" b="1" dirty="0" smtClean="0">
                <a:solidFill>
                  <a:srgbClr val="002060"/>
                </a:solidFill>
              </a:rPr>
              <a:t> </a:t>
            </a:r>
            <a:r>
              <a:rPr lang="pl-PL" sz="1600" dirty="0" smtClean="0"/>
              <a:t>na kierunkach </a:t>
            </a:r>
            <a:r>
              <a:rPr lang="pl-PL" sz="1500" b="1" dirty="0" smtClean="0">
                <a:solidFill>
                  <a:srgbClr val="002060"/>
                </a:solidFill>
              </a:rPr>
              <a:t>inżynieryjno-technicznych </a:t>
            </a:r>
            <a:r>
              <a:rPr lang="pl-PL" sz="1600" dirty="0" smtClean="0"/>
              <a:t>(19,8%)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</a:pPr>
            <a:r>
              <a:rPr lang="pl-PL" sz="1500" b="1" dirty="0" smtClean="0">
                <a:solidFill>
                  <a:srgbClr val="002060"/>
                </a:solidFill>
              </a:rPr>
              <a:t>ekonomicznych </a:t>
            </a:r>
            <a:r>
              <a:rPr lang="pl-PL" sz="1500" b="1" dirty="0" smtClean="0">
                <a:solidFill>
                  <a:srgbClr val="002060"/>
                </a:solidFill>
              </a:rPr>
              <a:t>i administracyjnych </a:t>
            </a:r>
            <a:r>
              <a:rPr lang="pl-PL" sz="1600" dirty="0" smtClean="0"/>
              <a:t>(14,6</a:t>
            </a:r>
            <a:r>
              <a:rPr lang="pl-PL" sz="1600" dirty="0" smtClean="0"/>
              <a:t>%)</a:t>
            </a:r>
            <a:endParaRPr lang="pl-PL" sz="1600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sz="1600" dirty="0" smtClean="0"/>
              <a:t>N</a:t>
            </a:r>
            <a:r>
              <a:rPr lang="pl-PL" sz="1600" dirty="0" smtClean="0"/>
              <a:t>ajwiększy </a:t>
            </a:r>
            <a:r>
              <a:rPr lang="pl-PL" sz="1600" dirty="0" smtClean="0"/>
              <a:t>wzrost zainteresowania odnotowano w przypadku </a:t>
            </a:r>
            <a:r>
              <a:rPr lang="pl-PL" sz="1600" b="1" dirty="0" smtClean="0">
                <a:solidFill>
                  <a:srgbClr val="002060"/>
                </a:solidFill>
              </a:rPr>
              <a:t>kierunków informatycznych </a:t>
            </a:r>
            <a:r>
              <a:rPr lang="pl-PL" sz="1600" dirty="0" smtClean="0"/>
              <a:t>– wzrost o 52%, dzięki czemu uczniowie na kierunkach informatycznych stanowili w roku szkolnym 2008/2009 już 10,6% ogółu uczniów (rok wcześniej 6,5%)</a:t>
            </a:r>
          </a:p>
        </p:txBody>
      </p:sp>
      <p:sp>
        <p:nvSpPr>
          <p:cNvPr id="6" name="Prostokąt 5"/>
          <p:cNvSpPr/>
          <p:nvPr/>
        </p:nvSpPr>
        <p:spPr>
          <a:xfrm>
            <a:off x="467544" y="1484784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Od kilku lat wśród </a:t>
            </a:r>
            <a:r>
              <a:rPr lang="pl-PL" b="1" dirty="0" smtClean="0">
                <a:solidFill>
                  <a:srgbClr val="002060"/>
                </a:solidFill>
              </a:rPr>
              <a:t>szkół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ponadgimnazjalnych</a:t>
            </a:r>
            <a:r>
              <a:rPr lang="pl-PL" dirty="0" smtClean="0"/>
              <a:t> utrzymuje się stała </a:t>
            </a:r>
            <a:r>
              <a:rPr lang="pl-PL" b="1" dirty="0" smtClean="0">
                <a:solidFill>
                  <a:srgbClr val="002060"/>
                </a:solidFill>
              </a:rPr>
              <a:t>tendencja spadku liczby uczniów</a:t>
            </a:r>
          </a:p>
        </p:txBody>
      </p:sp>
      <p:sp>
        <p:nvSpPr>
          <p:cNvPr id="7" name="Prostokąt 6"/>
          <p:cNvSpPr/>
          <p:nvPr/>
        </p:nvSpPr>
        <p:spPr>
          <a:xfrm>
            <a:off x="1331316" y="2060848"/>
            <a:ext cx="29240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pl-PL" b="1" dirty="0" smtClean="0">
                <a:solidFill>
                  <a:srgbClr val="00B050"/>
                </a:solidFill>
              </a:rPr>
              <a:t>Zasadnicze szkoły zawodowe</a:t>
            </a:r>
            <a:endParaRPr lang="pl-PL" b="1" dirty="0" smtClean="0">
              <a:solidFill>
                <a:srgbClr val="00B050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5014081" y="2060848"/>
            <a:ext cx="2615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pl-PL" b="1" dirty="0" smtClean="0">
                <a:solidFill>
                  <a:srgbClr val="00B050"/>
                </a:solidFill>
              </a:rPr>
              <a:t>Średnie szkoły zawodowe</a:t>
            </a:r>
            <a:endParaRPr lang="pl-PL" b="1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Obszary poprawy kształcenia absolwentów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2060"/>
                </a:solidFill>
              </a:rPr>
              <a:t>85% </a:t>
            </a:r>
            <a:r>
              <a:rPr lang="pl-PL" dirty="0" smtClean="0"/>
              <a:t>firm wskazało na konieczność zwiększenia poziomu </a:t>
            </a:r>
            <a:r>
              <a:rPr lang="pl-PL" b="1" dirty="0" smtClean="0">
                <a:solidFill>
                  <a:srgbClr val="002060"/>
                </a:solidFill>
              </a:rPr>
              <a:t>umiejętności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praktycznych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wykonywania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zawodu</a:t>
            </a:r>
            <a:r>
              <a:rPr lang="pl-PL" dirty="0" smtClean="0"/>
              <a:t> wśród absolwentów</a:t>
            </a:r>
          </a:p>
          <a:p>
            <a:r>
              <a:rPr lang="pl-PL" dirty="0" smtClean="0"/>
              <a:t>Pracodawcy rekomendują także poprawę </a:t>
            </a:r>
            <a:r>
              <a:rPr lang="pl-PL" b="1" dirty="0" smtClean="0">
                <a:solidFill>
                  <a:srgbClr val="002060"/>
                </a:solidFill>
              </a:rPr>
              <a:t>znajomości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języków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obcych</a:t>
            </a:r>
            <a:r>
              <a:rPr lang="pl-PL" dirty="0" smtClean="0"/>
              <a:t>, jakości kształcenia w zakresie </a:t>
            </a:r>
            <a:r>
              <a:rPr lang="pl-PL" b="1" dirty="0" smtClean="0">
                <a:solidFill>
                  <a:srgbClr val="002060"/>
                </a:solidFill>
              </a:rPr>
              <a:t>kwalifikacji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miękkich</a:t>
            </a:r>
            <a:r>
              <a:rPr lang="pl-PL" dirty="0" smtClean="0"/>
              <a:t> oraz w zakresie </a:t>
            </a:r>
            <a:r>
              <a:rPr lang="pl-PL" b="1" dirty="0" smtClean="0">
                <a:solidFill>
                  <a:srgbClr val="002060"/>
                </a:solidFill>
              </a:rPr>
              <a:t>specyficznych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zagadnień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dotyczących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branży</a:t>
            </a:r>
          </a:p>
          <a:p>
            <a:r>
              <a:rPr lang="pl-PL" dirty="0" smtClean="0"/>
              <a:t>Wskazuje się także na stosunkowo </a:t>
            </a:r>
            <a:r>
              <a:rPr lang="pl-PL" b="1" dirty="0" smtClean="0">
                <a:solidFill>
                  <a:srgbClr val="002060"/>
                </a:solidFill>
              </a:rPr>
              <a:t>niską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popularność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kształcenia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ustawicznego</a:t>
            </a:r>
            <a:r>
              <a:rPr lang="pl-PL" dirty="0" smtClean="0"/>
              <a:t> w porównaniu z innymi krajami Unii Europejskiej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26</a:t>
            </a:fld>
            <a:endParaRPr lang="pl-PL" dirty="0"/>
          </a:p>
        </p:txBody>
      </p:sp>
      <p:graphicFrame>
        <p:nvGraphicFramePr>
          <p:cNvPr id="5" name="Wykres 4"/>
          <p:cNvGraphicFramePr/>
          <p:nvPr/>
        </p:nvGraphicFramePr>
        <p:xfrm>
          <a:off x="1691680" y="3717032"/>
          <a:ext cx="6038097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Prostokąt 5"/>
          <p:cNvSpPr/>
          <p:nvPr/>
        </p:nvSpPr>
        <p:spPr>
          <a:xfrm>
            <a:off x="-32" y="6567353"/>
            <a:ext cx="91440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i="1" dirty="0" smtClean="0"/>
              <a:t>Źródło: Opracowanie własne na podstawie badania ilościowego wśród 518 przedsiębiorstw z branż strategicznych, wrzesień-listopad 2009 r.</a:t>
            </a:r>
            <a:endParaRPr lang="pl-PL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1428728" y="4643446"/>
            <a:ext cx="6286544" cy="57150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Agenda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27</a:t>
            </a:fld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1162028" y="1945710"/>
            <a:ext cx="678661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pl-PL" sz="2800" i="1" dirty="0" smtClean="0"/>
              <a:t>Sytuacja społeczno-demograficzna</a:t>
            </a:r>
            <a:endParaRPr lang="pl-PL" sz="2800" i="1" dirty="0" smtClean="0"/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pl-PL" sz="2800" i="1" dirty="0" smtClean="0"/>
              <a:t>Kierunki rozwoju regionu</a:t>
            </a:r>
            <a:endParaRPr lang="pl-PL" sz="2800" i="1" dirty="0" smtClean="0"/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pl-PL" sz="2800" i="1" dirty="0" smtClean="0"/>
              <a:t>Prognoza popytu na pracę</a:t>
            </a: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pl-PL" sz="2800" i="1" dirty="0" smtClean="0"/>
              <a:t>System edukacyjny a rynek pracy</a:t>
            </a: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pl-PL" sz="2800" i="1" dirty="0" smtClean="0">
                <a:solidFill>
                  <a:schemeClr val="bg1"/>
                </a:solidFill>
              </a:rPr>
              <a:t>Wnioski i rekomendacje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Rekomendacje dla władz lokalnych i regionalnych oraz urzędów 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>
            <a:normAutofit fontScale="92500" lnSpcReduction="20000"/>
          </a:bodyPr>
          <a:lstStyle/>
          <a:p>
            <a:pPr>
              <a:buFont typeface="+mj-lt"/>
              <a:buAutoNum type="arabicPeriod"/>
            </a:pPr>
            <a:r>
              <a:rPr lang="pl-PL" dirty="0" smtClean="0"/>
              <a:t>Stworzenie w regionie systemu sprawnego </a:t>
            </a:r>
            <a:r>
              <a:rPr lang="pl-PL" b="1" dirty="0" smtClean="0">
                <a:solidFill>
                  <a:srgbClr val="002060"/>
                </a:solidFill>
              </a:rPr>
              <a:t>monitoringu rynku pracy</a:t>
            </a:r>
          </a:p>
          <a:p>
            <a:pPr>
              <a:buFont typeface="+mj-lt"/>
              <a:buAutoNum type="arabicPeriod"/>
            </a:pPr>
            <a:r>
              <a:rPr lang="pl-PL" dirty="0" smtClean="0"/>
              <a:t>Ulepszanie </a:t>
            </a:r>
            <a:r>
              <a:rPr lang="pl-PL" b="1" dirty="0" smtClean="0">
                <a:solidFill>
                  <a:srgbClr val="002060"/>
                </a:solidFill>
              </a:rPr>
              <a:t>systemu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poradnictwa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zawodowego</a:t>
            </a:r>
            <a:r>
              <a:rPr lang="pl-PL" dirty="0" smtClean="0"/>
              <a:t> osób bezrobotnych oraz </a:t>
            </a:r>
            <a:r>
              <a:rPr lang="pl-PL" b="1" dirty="0" smtClean="0">
                <a:solidFill>
                  <a:srgbClr val="002060"/>
                </a:solidFill>
              </a:rPr>
              <a:t>promocja</a:t>
            </a:r>
            <a:r>
              <a:rPr lang="pl-PL" dirty="0" smtClean="0"/>
              <a:t> dostępnych form </a:t>
            </a:r>
            <a:r>
              <a:rPr lang="pl-PL" b="1" dirty="0" smtClean="0">
                <a:solidFill>
                  <a:srgbClr val="002060"/>
                </a:solidFill>
              </a:rPr>
              <a:t>kształcenia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ustawicznego</a:t>
            </a:r>
          </a:p>
          <a:p>
            <a:pPr>
              <a:buFont typeface="+mj-lt"/>
              <a:buAutoNum type="arabicPeriod"/>
            </a:pPr>
            <a:r>
              <a:rPr lang="pl-PL" b="1" dirty="0" smtClean="0">
                <a:solidFill>
                  <a:srgbClr val="002060"/>
                </a:solidFill>
              </a:rPr>
              <a:t>Pobudzanie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i wspieranie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instytucji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edukacyjnych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oraz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pracodawców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w tworzeniu platform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współpracy</a:t>
            </a:r>
            <a:r>
              <a:rPr lang="pl-PL" dirty="0" smtClean="0"/>
              <a:t> pomiędzy tymi podmiotami rynku pracy, zarówno na szczeblu lokalnym, jak i regionalnym</a:t>
            </a:r>
          </a:p>
          <a:p>
            <a:pPr>
              <a:buFont typeface="+mj-lt"/>
              <a:buAutoNum type="arabicPeriod"/>
            </a:pPr>
            <a:r>
              <a:rPr lang="pl-PL" dirty="0" smtClean="0"/>
              <a:t>Zachęcanie </a:t>
            </a:r>
            <a:r>
              <a:rPr lang="pl-PL" dirty="0" smtClean="0"/>
              <a:t>szkół </a:t>
            </a:r>
            <a:r>
              <a:rPr lang="pl-PL" dirty="0" smtClean="0"/>
              <a:t>do </a:t>
            </a:r>
            <a:r>
              <a:rPr lang="pl-PL" dirty="0" smtClean="0"/>
              <a:t>prowadzenia </a:t>
            </a:r>
            <a:r>
              <a:rPr lang="pl-PL" b="1" dirty="0" smtClean="0">
                <a:solidFill>
                  <a:srgbClr val="002060"/>
                </a:solidFill>
              </a:rPr>
              <a:t>oceny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jakości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kształcenia</a:t>
            </a:r>
          </a:p>
          <a:p>
            <a:pPr>
              <a:buFont typeface="+mj-lt"/>
              <a:buAutoNum type="arabicPeriod"/>
            </a:pPr>
            <a:r>
              <a:rPr lang="pl-PL" b="1" dirty="0" smtClean="0">
                <a:solidFill>
                  <a:srgbClr val="002060"/>
                </a:solidFill>
              </a:rPr>
              <a:t>Niwelowanie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zjawiska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luki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terytorialnej</a:t>
            </a:r>
            <a:endParaRPr lang="pl-PL" dirty="0" smtClean="0"/>
          </a:p>
          <a:p>
            <a:pPr>
              <a:buFont typeface="+mj-lt"/>
              <a:buAutoNum type="arabicPeriod"/>
            </a:pPr>
            <a:r>
              <a:rPr lang="pl-PL" b="1" dirty="0" smtClean="0">
                <a:solidFill>
                  <a:srgbClr val="002060"/>
                </a:solidFill>
              </a:rPr>
              <a:t>Usprawnienie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procesu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pozyskiwania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funduszy</a:t>
            </a:r>
            <a:r>
              <a:rPr lang="pl-PL" dirty="0" smtClean="0"/>
              <a:t> i zachęcanie firm z branż strategicznych do wykorzystywania funduszy unijnych na przewidywane przez nie inwestycje o charakterze innowacyjnym</a:t>
            </a:r>
          </a:p>
          <a:p>
            <a:pPr>
              <a:buFont typeface="+mj-lt"/>
              <a:buAutoNum type="arabicPeriod"/>
            </a:pPr>
            <a:r>
              <a:rPr lang="pl-PL" b="1" dirty="0" smtClean="0">
                <a:solidFill>
                  <a:srgbClr val="002060"/>
                </a:solidFill>
              </a:rPr>
              <a:t>Wsparcie na rzecz rozwoju branż strategicznych </a:t>
            </a:r>
            <a:r>
              <a:rPr lang="pl-PL" dirty="0" smtClean="0"/>
              <a:t>i kreowania w tych branżach nowych miejsc pracy </a:t>
            </a:r>
          </a:p>
          <a:p>
            <a:pPr>
              <a:buFont typeface="+mj-lt"/>
              <a:buAutoNum type="arabicPeriod"/>
            </a:pPr>
            <a:r>
              <a:rPr lang="pl-PL" b="1" dirty="0" smtClean="0">
                <a:solidFill>
                  <a:srgbClr val="002060"/>
                </a:solidFill>
              </a:rPr>
              <a:t>Precyzyjne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określenie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strategicznych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kierunków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rozwoju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gospodarczego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województwa</a:t>
            </a:r>
            <a:r>
              <a:rPr lang="pl-PL" dirty="0" smtClean="0"/>
              <a:t>, a w szczególności określenie konkretnych branż/sektorów o największym potencjale rozwoju</a:t>
            </a:r>
          </a:p>
          <a:p>
            <a:pPr>
              <a:buFont typeface="+mj-lt"/>
              <a:buAutoNum type="arabicPeriod"/>
            </a:pPr>
            <a:endParaRPr lang="pl-PL" dirty="0" smtClean="0"/>
          </a:p>
          <a:p>
            <a:pPr>
              <a:buFont typeface="+mj-lt"/>
              <a:buAutoNum type="arabicPeriod"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28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Rekomendacje dla instytucji edukacyjnych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pl-PL" b="1" dirty="0" smtClean="0">
                <a:solidFill>
                  <a:srgbClr val="002060"/>
                </a:solidFill>
              </a:rPr>
              <a:t>Dostosowywanie programów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nauczania</a:t>
            </a:r>
            <a:r>
              <a:rPr lang="pl-PL" dirty="0" smtClean="0"/>
              <a:t> w taki sposób, aby były one wystarczająco </a:t>
            </a:r>
            <a:r>
              <a:rPr lang="pl-PL" b="1" dirty="0" smtClean="0">
                <a:solidFill>
                  <a:srgbClr val="002060"/>
                </a:solidFill>
              </a:rPr>
              <a:t>uniwersalne</a:t>
            </a:r>
            <a:r>
              <a:rPr lang="pl-PL" dirty="0" smtClean="0"/>
              <a:t> i pozwalały absolwentom w przyszłości na </a:t>
            </a:r>
            <a:r>
              <a:rPr lang="pl-PL" b="1" dirty="0" smtClean="0">
                <a:solidFill>
                  <a:srgbClr val="002060"/>
                </a:solidFill>
              </a:rPr>
              <a:t>dużą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elastyczność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w wyborze miejsca pracy</a:t>
            </a:r>
            <a:endParaRPr lang="pl-PL" dirty="0" smtClean="0"/>
          </a:p>
          <a:p>
            <a:pPr>
              <a:buFont typeface="+mj-lt"/>
              <a:buAutoNum type="arabicPeriod"/>
            </a:pPr>
            <a:r>
              <a:rPr lang="pl-PL" dirty="0" smtClean="0"/>
              <a:t>Poprawa nauczania w zakresie </a:t>
            </a:r>
            <a:r>
              <a:rPr lang="pl-PL" b="1" dirty="0" smtClean="0">
                <a:solidFill>
                  <a:srgbClr val="002060"/>
                </a:solidFill>
              </a:rPr>
              <a:t>umiejętności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praktycznych</a:t>
            </a:r>
            <a:endParaRPr lang="pl-PL" dirty="0" smtClean="0"/>
          </a:p>
          <a:p>
            <a:pPr>
              <a:buFont typeface="+mj-lt"/>
              <a:buAutoNum type="arabicPeriod"/>
            </a:pPr>
            <a:r>
              <a:rPr lang="pl-PL" b="1" dirty="0" smtClean="0">
                <a:solidFill>
                  <a:srgbClr val="002060"/>
                </a:solidFill>
              </a:rPr>
              <a:t>Badanie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jakości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oferty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kształcenia i śledzenie losów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absolwentów</a:t>
            </a:r>
          </a:p>
          <a:p>
            <a:pPr>
              <a:buFont typeface="+mj-lt"/>
              <a:buAutoNum type="arabicPeriod"/>
            </a:pPr>
            <a:r>
              <a:rPr lang="pl-PL" b="1" dirty="0" smtClean="0">
                <a:solidFill>
                  <a:srgbClr val="002060"/>
                </a:solidFill>
              </a:rPr>
              <a:t>Zwiększenie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roli</a:t>
            </a:r>
            <a:r>
              <a:rPr lang="pl-PL" dirty="0" smtClean="0"/>
              <a:t> nauczania w zakresie </a:t>
            </a:r>
            <a:r>
              <a:rPr lang="pl-PL" dirty="0" smtClean="0"/>
              <a:t>rozwoju </a:t>
            </a:r>
            <a:r>
              <a:rPr lang="pl-PL" b="1" dirty="0" smtClean="0">
                <a:solidFill>
                  <a:srgbClr val="002060"/>
                </a:solidFill>
              </a:rPr>
              <a:t>kwalifikacji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miękkich</a:t>
            </a:r>
          </a:p>
          <a:p>
            <a:pPr>
              <a:buFont typeface="+mj-lt"/>
              <a:buAutoNum type="arabicPeriod"/>
            </a:pPr>
            <a:r>
              <a:rPr lang="pl-PL" dirty="0" smtClean="0"/>
              <a:t>Dążenie do </a:t>
            </a:r>
            <a:r>
              <a:rPr lang="pl-PL" b="1" dirty="0" smtClean="0">
                <a:solidFill>
                  <a:srgbClr val="002060"/>
                </a:solidFill>
              </a:rPr>
              <a:t>integracji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środowiska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edukacyjnego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ze środowiskiem pracodawców </a:t>
            </a:r>
            <a:r>
              <a:rPr lang="pl-PL" dirty="0" smtClean="0"/>
              <a:t>- w przypadku szkół ponadgimnazjalnych na poziomie lokalnym (powiatu), zaś w przypadku szkół wyższych na poziomie regionu</a:t>
            </a:r>
          </a:p>
          <a:p>
            <a:pPr>
              <a:buFont typeface="+mj-lt"/>
              <a:buAutoNum type="arabicPeriod"/>
            </a:pPr>
            <a:r>
              <a:rPr lang="pl-PL" b="1" dirty="0" smtClean="0">
                <a:solidFill>
                  <a:srgbClr val="002060"/>
                </a:solidFill>
              </a:rPr>
              <a:t>Rozwój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poradnictwa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zawodowego</a:t>
            </a:r>
            <a:r>
              <a:rPr lang="pl-PL" dirty="0" smtClean="0"/>
              <a:t> na każdym poziomie edukacji - profesjonalne doradztwo zawodowe dostępne dla wszystkich uczniów oraz biura karier przy uczelniach wyższych</a:t>
            </a:r>
          </a:p>
          <a:p>
            <a:pPr>
              <a:buFont typeface="+mj-lt"/>
              <a:buAutoNum type="arabicPeriod"/>
            </a:pPr>
            <a:r>
              <a:rPr lang="pl-PL" dirty="0" smtClean="0"/>
              <a:t>Sektor edukacyjny powinien </a:t>
            </a:r>
            <a:r>
              <a:rPr lang="pl-PL" b="1" dirty="0" smtClean="0">
                <a:solidFill>
                  <a:srgbClr val="002060"/>
                </a:solidFill>
              </a:rPr>
              <a:t>włączyć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się</a:t>
            </a:r>
            <a:r>
              <a:rPr lang="pl-PL" dirty="0" smtClean="0"/>
              <a:t> w bardziej aktywny sposób </a:t>
            </a:r>
            <a:r>
              <a:rPr lang="pl-PL" b="1" dirty="0" smtClean="0">
                <a:solidFill>
                  <a:srgbClr val="002060"/>
                </a:solidFill>
              </a:rPr>
              <a:t>w planowanie strategiczne</a:t>
            </a:r>
            <a:r>
              <a:rPr lang="pl-PL" dirty="0" smtClean="0"/>
              <a:t> na poziomie regionu czy na poziomie lokalnym i </a:t>
            </a:r>
            <a:r>
              <a:rPr lang="pl-PL" b="1" dirty="0" smtClean="0">
                <a:solidFill>
                  <a:srgbClr val="002060"/>
                </a:solidFill>
              </a:rPr>
              <a:t>korzystać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z informacji płynącej z systemu monitoringu rynku pracy</a:t>
            </a:r>
          </a:p>
          <a:p>
            <a:pPr>
              <a:buFont typeface="+mj-lt"/>
              <a:buAutoNum type="arabicPeriod"/>
            </a:pPr>
            <a:endParaRPr lang="pl-PL" dirty="0" smtClean="0"/>
          </a:p>
          <a:p>
            <a:pPr>
              <a:buFont typeface="+mj-lt"/>
              <a:buAutoNum type="arabicPeriod"/>
            </a:pPr>
            <a:endParaRPr lang="pl-PL" dirty="0" smtClean="0"/>
          </a:p>
          <a:p>
            <a:pPr>
              <a:buFont typeface="+mj-lt"/>
              <a:buAutoNum type="arabicPeriod"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29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Fazy realizacji </a:t>
            </a:r>
            <a:r>
              <a:rPr lang="pl-PL" dirty="0" smtClean="0"/>
              <a:t>projektu i metodologia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600" dirty="0" smtClean="0"/>
              <a:t>Niniejsze opracowanie jest posumowaniem wyników badania w ramach projektu  </a:t>
            </a:r>
            <a:r>
              <a:rPr lang="pl-PL" sz="1600" b="1" dirty="0" smtClean="0">
                <a:solidFill>
                  <a:srgbClr val="002060"/>
                </a:solidFill>
              </a:rPr>
              <a:t>„Prognoza zapotrzebowania gospodarki regionu na siłę roboczą w układzie sektorowo-branżowym i kwalifikacyjno-zawodowym w województwie dolnośląskim”</a:t>
            </a:r>
          </a:p>
          <a:p>
            <a:r>
              <a:rPr lang="pl-PL" sz="1600" dirty="0" smtClean="0"/>
              <a:t>Projekt, rozpoczęty w lutym 2009 roku, miał na celu przede wszystkim przeprowadzenie analizy rozwoju regionu oraz prognozowanie zmian społeczno-gospodarczych zachodzących w regionie na rzecz wzrostu poziomu wiedzy uczestników rynku pracy, w szczególności przedsiębiorców oraz władz regionalnych i </a:t>
            </a:r>
            <a:r>
              <a:rPr lang="pl-PL" sz="1600" dirty="0" smtClean="0"/>
              <a:t>lokalnych</a:t>
            </a:r>
            <a:endParaRPr lang="pl-PL" sz="16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3</a:t>
            </a:fld>
            <a:endParaRPr lang="pl-PL" dirty="0"/>
          </a:p>
        </p:txBody>
      </p:sp>
      <p:grpSp>
        <p:nvGrpSpPr>
          <p:cNvPr id="15" name="Grupa 5"/>
          <p:cNvGrpSpPr/>
          <p:nvPr/>
        </p:nvGrpSpPr>
        <p:grpSpPr>
          <a:xfrm>
            <a:off x="899592" y="3525518"/>
            <a:ext cx="2286016" cy="3071834"/>
            <a:chOff x="1000100" y="1000108"/>
            <a:chExt cx="2286016" cy="3071834"/>
          </a:xfrm>
        </p:grpSpPr>
        <p:sp>
          <p:nvSpPr>
            <p:cNvPr id="16" name="Pięciokąt 3"/>
            <p:cNvSpPr/>
            <p:nvPr/>
          </p:nvSpPr>
          <p:spPr>
            <a:xfrm>
              <a:off x="1000100" y="1000108"/>
              <a:ext cx="2286016" cy="1428760"/>
            </a:xfrm>
            <a:prstGeom prst="homePlat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tIns="180000" rtlCol="0" anchor="t"/>
            <a:lstStyle/>
            <a:p>
              <a:r>
                <a:rPr lang="pl-PL" sz="1200" b="1" dirty="0" smtClean="0">
                  <a:solidFill>
                    <a:srgbClr val="00B050"/>
                  </a:solidFill>
                </a:rPr>
                <a:t>ETAP I</a:t>
              </a:r>
            </a:p>
            <a:p>
              <a:r>
                <a:rPr lang="pl-PL" sz="1200" b="1" dirty="0" smtClean="0">
                  <a:solidFill>
                    <a:srgbClr val="002060"/>
                  </a:solidFill>
                </a:rPr>
                <a:t>Analiza struktury zawodowej mieszkańców Dolnego Śląska i kierunków rozwoju</a:t>
              </a:r>
              <a:endParaRPr lang="pl-PL" sz="1200" b="1" dirty="0">
                <a:solidFill>
                  <a:srgbClr val="002060"/>
                </a:solidFill>
              </a:endParaRPr>
            </a:p>
          </p:txBody>
        </p:sp>
        <p:sp>
          <p:nvSpPr>
            <p:cNvPr id="17" name="Prostokąt 4"/>
            <p:cNvSpPr/>
            <p:nvPr/>
          </p:nvSpPr>
          <p:spPr>
            <a:xfrm>
              <a:off x="1000100" y="2428868"/>
              <a:ext cx="1571636" cy="164307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tIns="180000" rtlCol="0" anchor="t"/>
            <a:lstStyle/>
            <a:p>
              <a:pPr>
                <a:buFontTx/>
                <a:buChar char="-"/>
              </a:pPr>
              <a:r>
                <a:rPr lang="pl-PL" sz="1200" dirty="0" smtClean="0">
                  <a:solidFill>
                    <a:srgbClr val="002060"/>
                  </a:solidFill>
                </a:rPr>
                <a:t> Analiza danych wtórnych</a:t>
              </a:r>
            </a:p>
            <a:p>
              <a:endParaRPr lang="pl-PL" sz="1200" dirty="0" smtClean="0">
                <a:solidFill>
                  <a:srgbClr val="002060"/>
                </a:solidFill>
              </a:endParaRPr>
            </a:p>
            <a:p>
              <a:pPr>
                <a:buFontTx/>
                <a:buChar char="-"/>
              </a:pPr>
              <a:r>
                <a:rPr lang="pl-PL" sz="1200" dirty="0" smtClean="0">
                  <a:solidFill>
                    <a:srgbClr val="002060"/>
                  </a:solidFill>
                </a:rPr>
                <a:t> Wywiady z ekspertami rynku pracy</a:t>
              </a:r>
            </a:p>
          </p:txBody>
        </p:sp>
      </p:grpSp>
      <p:grpSp>
        <p:nvGrpSpPr>
          <p:cNvPr id="18" name="Grupa 6"/>
          <p:cNvGrpSpPr/>
          <p:nvPr/>
        </p:nvGrpSpPr>
        <p:grpSpPr>
          <a:xfrm>
            <a:off x="3399922" y="3525518"/>
            <a:ext cx="2286016" cy="3071834"/>
            <a:chOff x="1000100" y="1000108"/>
            <a:chExt cx="2286016" cy="3071834"/>
          </a:xfrm>
        </p:grpSpPr>
        <p:sp>
          <p:nvSpPr>
            <p:cNvPr id="19" name="Pięciokąt 18"/>
            <p:cNvSpPr/>
            <p:nvPr/>
          </p:nvSpPr>
          <p:spPr>
            <a:xfrm>
              <a:off x="1000100" y="1000108"/>
              <a:ext cx="2286016" cy="1428760"/>
            </a:xfrm>
            <a:prstGeom prst="homePlat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tIns="180000" rtlCol="0" anchor="t"/>
            <a:lstStyle/>
            <a:p>
              <a:r>
                <a:rPr lang="pl-PL" sz="1200" b="1" dirty="0" smtClean="0">
                  <a:solidFill>
                    <a:srgbClr val="00B050"/>
                  </a:solidFill>
                </a:rPr>
                <a:t>ETAP II</a:t>
              </a:r>
            </a:p>
            <a:p>
              <a:r>
                <a:rPr lang="pl-PL" sz="1200" b="1" dirty="0" smtClean="0">
                  <a:solidFill>
                    <a:srgbClr val="002060"/>
                  </a:solidFill>
                </a:rPr>
                <a:t>Analiza zapotrzebowania na kadry w branżach uznanych za strategiczne dla dolnośląskiego rynku pracy</a:t>
              </a:r>
            </a:p>
          </p:txBody>
        </p:sp>
        <p:sp>
          <p:nvSpPr>
            <p:cNvPr id="20" name="Prostokąt 19"/>
            <p:cNvSpPr/>
            <p:nvPr/>
          </p:nvSpPr>
          <p:spPr>
            <a:xfrm>
              <a:off x="1000100" y="2428868"/>
              <a:ext cx="1571636" cy="164307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tIns="180000" rtlCol="0" anchor="t"/>
            <a:lstStyle/>
            <a:p>
              <a:pPr>
                <a:buFontTx/>
                <a:buChar char="-"/>
              </a:pPr>
              <a:r>
                <a:rPr lang="pl-PL" sz="1200" dirty="0" smtClean="0">
                  <a:solidFill>
                    <a:srgbClr val="002060"/>
                  </a:solidFill>
                </a:rPr>
                <a:t> Badanie ilościowe wśród przedsiębiorstw</a:t>
              </a:r>
            </a:p>
            <a:p>
              <a:endParaRPr lang="pl-PL" sz="1200" dirty="0" smtClean="0">
                <a:solidFill>
                  <a:srgbClr val="002060"/>
                </a:solidFill>
              </a:endParaRPr>
            </a:p>
            <a:p>
              <a:pPr>
                <a:buFontTx/>
                <a:buChar char="-"/>
              </a:pPr>
              <a:r>
                <a:rPr lang="pl-PL" sz="1200" dirty="0" smtClean="0">
                  <a:solidFill>
                    <a:srgbClr val="002060"/>
                  </a:solidFill>
                </a:rPr>
                <a:t> Wywiady ze specjalistami z branż strategicznych</a:t>
              </a:r>
            </a:p>
          </p:txBody>
        </p:sp>
      </p:grpSp>
      <p:grpSp>
        <p:nvGrpSpPr>
          <p:cNvPr id="21" name="Grupa 9"/>
          <p:cNvGrpSpPr/>
          <p:nvPr/>
        </p:nvGrpSpPr>
        <p:grpSpPr>
          <a:xfrm>
            <a:off x="5900252" y="3525518"/>
            <a:ext cx="2286016" cy="3071834"/>
            <a:chOff x="1000100" y="1000108"/>
            <a:chExt cx="2286016" cy="3071834"/>
          </a:xfrm>
        </p:grpSpPr>
        <p:sp>
          <p:nvSpPr>
            <p:cNvPr id="22" name="Pięciokąt 21"/>
            <p:cNvSpPr/>
            <p:nvPr/>
          </p:nvSpPr>
          <p:spPr>
            <a:xfrm>
              <a:off x="1000100" y="1000108"/>
              <a:ext cx="2286016" cy="1428760"/>
            </a:xfrm>
            <a:prstGeom prst="homePlat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tIns="180000" rtlCol="0" anchor="t"/>
            <a:lstStyle/>
            <a:p>
              <a:r>
                <a:rPr lang="pl-PL" sz="1200" b="1" dirty="0" smtClean="0">
                  <a:solidFill>
                    <a:srgbClr val="00B050"/>
                  </a:solidFill>
                </a:rPr>
                <a:t>ETAP III</a:t>
              </a:r>
            </a:p>
            <a:p>
              <a:r>
                <a:rPr lang="pl-PL" sz="1200" b="1" dirty="0" smtClean="0">
                  <a:solidFill>
                    <a:srgbClr val="002060"/>
                  </a:solidFill>
                </a:rPr>
                <a:t>Prognoza rozwoju  dolnośląskiego rynku pracy i rekomendacje</a:t>
              </a:r>
            </a:p>
          </p:txBody>
        </p:sp>
        <p:sp>
          <p:nvSpPr>
            <p:cNvPr id="23" name="Prostokąt 22"/>
            <p:cNvSpPr/>
            <p:nvPr/>
          </p:nvSpPr>
          <p:spPr>
            <a:xfrm>
              <a:off x="1000100" y="2428868"/>
              <a:ext cx="1571636" cy="164307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tIns="180000" rtlCol="0" anchor="t"/>
            <a:lstStyle/>
            <a:p>
              <a:pPr>
                <a:buFontTx/>
                <a:buChar char="-"/>
              </a:pPr>
              <a:r>
                <a:rPr lang="pl-PL" sz="1200" dirty="0" smtClean="0">
                  <a:solidFill>
                    <a:srgbClr val="002060"/>
                  </a:solidFill>
                </a:rPr>
                <a:t> Panel ekspercki (monitoring rynku pracy)</a:t>
              </a:r>
            </a:p>
            <a:p>
              <a:endParaRPr lang="pl-PL" sz="1200" dirty="0" smtClean="0">
                <a:solidFill>
                  <a:srgbClr val="002060"/>
                </a:solidFill>
              </a:endParaRPr>
            </a:p>
            <a:p>
              <a:pPr>
                <a:buFontTx/>
                <a:buChar char="-"/>
              </a:pPr>
              <a:r>
                <a:rPr lang="pl-PL" sz="1200" dirty="0" smtClean="0">
                  <a:solidFill>
                    <a:srgbClr val="002060"/>
                  </a:solidFill>
                </a:rPr>
                <a:t> Opracowanie publikacji końcowej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Rekomendacje dla pracodawców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pl-PL" b="1" dirty="0" smtClean="0">
                <a:solidFill>
                  <a:srgbClr val="002060"/>
                </a:solidFill>
              </a:rPr>
              <a:t>Korzystanie z informacji płynącej z systemu monitoringu rynku pracy </a:t>
            </a:r>
            <a:r>
              <a:rPr lang="pl-PL" dirty="0" smtClean="0"/>
              <a:t>i  zwrócenie uwagi na problemy, jakich w przyszłości mogą się spodziewać pracodawcy podczas zatrudniania pracowników</a:t>
            </a:r>
          </a:p>
          <a:p>
            <a:pPr>
              <a:buFont typeface="+mj-lt"/>
              <a:buAutoNum type="arabicPeriod"/>
            </a:pPr>
            <a:r>
              <a:rPr lang="pl-PL" b="1" dirty="0" smtClean="0">
                <a:solidFill>
                  <a:srgbClr val="002060"/>
                </a:solidFill>
              </a:rPr>
              <a:t>Zaangażowanie w proces budowy systemu monitoringu</a:t>
            </a:r>
            <a:endParaRPr lang="pl-PL" dirty="0" smtClean="0"/>
          </a:p>
          <a:p>
            <a:pPr>
              <a:buFont typeface="+mj-lt"/>
              <a:buAutoNum type="arabicPeriod"/>
            </a:pPr>
            <a:r>
              <a:rPr lang="pl-PL" dirty="0" smtClean="0"/>
              <a:t>W obliczu </a:t>
            </a:r>
            <a:r>
              <a:rPr lang="pl-PL" b="1" dirty="0" smtClean="0">
                <a:solidFill>
                  <a:srgbClr val="002060"/>
                </a:solidFill>
              </a:rPr>
              <a:t>trudności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w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rekrutacji</a:t>
            </a:r>
            <a:r>
              <a:rPr lang="pl-PL" dirty="0" smtClean="0"/>
              <a:t> pracowników na lokalnych rynkach pracy zaleca się </a:t>
            </a:r>
            <a:r>
              <a:rPr lang="pl-PL" b="1" dirty="0" smtClean="0">
                <a:solidFill>
                  <a:srgbClr val="002060"/>
                </a:solidFill>
              </a:rPr>
              <a:t>zorientowanie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się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w sytuacji, jaka występuje na innych obszarach województwa</a:t>
            </a:r>
            <a:r>
              <a:rPr lang="pl-PL" dirty="0" smtClean="0"/>
              <a:t>, czasem w sąsiednich powiatach</a:t>
            </a:r>
          </a:p>
          <a:p>
            <a:pPr>
              <a:buFont typeface="+mj-lt"/>
              <a:buAutoNum type="arabicPeriod"/>
            </a:pPr>
            <a:r>
              <a:rPr lang="pl-PL" dirty="0" smtClean="0"/>
              <a:t>Zwiększenie </a:t>
            </a:r>
            <a:r>
              <a:rPr lang="pl-PL" b="1" dirty="0" smtClean="0">
                <a:solidFill>
                  <a:srgbClr val="002060"/>
                </a:solidFill>
              </a:rPr>
              <a:t>intensywności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korzystania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z funduszy unijnych </a:t>
            </a:r>
            <a:r>
              <a:rPr lang="pl-PL" dirty="0" smtClean="0"/>
              <a:t>przeznaczonych na rozwój </a:t>
            </a:r>
            <a:r>
              <a:rPr lang="pl-PL" b="1" dirty="0" smtClean="0">
                <a:solidFill>
                  <a:srgbClr val="002060"/>
                </a:solidFill>
              </a:rPr>
              <a:t>kapitału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ludzkiego</a:t>
            </a:r>
          </a:p>
          <a:p>
            <a:pPr>
              <a:buFont typeface="+mj-lt"/>
              <a:buAutoNum type="arabicPeriod" startAt="5"/>
            </a:pPr>
            <a:r>
              <a:rPr lang="pl-PL" b="1" dirty="0" smtClean="0">
                <a:solidFill>
                  <a:srgbClr val="002060"/>
                </a:solidFill>
              </a:rPr>
              <a:t>Nawiązywanie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kontaktu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ze środowiskiem edukacyjnym </a:t>
            </a:r>
            <a:r>
              <a:rPr lang="pl-PL" dirty="0" smtClean="0"/>
              <a:t>na rynku lokalnym i na poziomie regionalnym, przede wszystkim </a:t>
            </a:r>
            <a:r>
              <a:rPr lang="pl-PL" dirty="0" smtClean="0"/>
              <a:t>umożliwianie odbywania </a:t>
            </a:r>
            <a:r>
              <a:rPr lang="pl-PL" b="1" dirty="0" smtClean="0">
                <a:solidFill>
                  <a:srgbClr val="002060"/>
                </a:solidFill>
              </a:rPr>
              <a:t>praktyk i staży zawodowych</a:t>
            </a:r>
            <a:endParaRPr lang="pl-PL" b="1" dirty="0" smtClean="0">
              <a:solidFill>
                <a:srgbClr val="002060"/>
              </a:solidFill>
            </a:endParaRPr>
          </a:p>
          <a:p>
            <a:pPr>
              <a:buFont typeface="+mj-lt"/>
              <a:buAutoNum type="arabicPeriod"/>
            </a:pPr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30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Rekomendacje dla obecnych i potencjalnych  pracowników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pl-PL" b="1" dirty="0" smtClean="0">
                <a:solidFill>
                  <a:srgbClr val="002060"/>
                </a:solidFill>
              </a:rPr>
              <a:t>Korzystanie z informacji płynącej z systemu monitoringu rynku pracy </a:t>
            </a:r>
            <a:r>
              <a:rPr lang="pl-PL" dirty="0" smtClean="0"/>
              <a:t>w zakresie oczekiwań pracodawców w ujęciu </a:t>
            </a:r>
            <a:r>
              <a:rPr lang="pl-PL" dirty="0" smtClean="0"/>
              <a:t>kwalifikacyjno-zawodowym</a:t>
            </a:r>
            <a:endParaRPr lang="pl-PL" dirty="0" smtClean="0"/>
          </a:p>
          <a:p>
            <a:pPr>
              <a:buFont typeface="+mj-lt"/>
              <a:buAutoNum type="arabicPeriod"/>
            </a:pPr>
            <a:r>
              <a:rPr lang="pl-PL" b="1" dirty="0" smtClean="0">
                <a:solidFill>
                  <a:srgbClr val="002060"/>
                </a:solidFill>
              </a:rPr>
              <a:t>Zwiększenie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poziomu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świadomości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możliwości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zawodowych</a:t>
            </a:r>
            <a:r>
              <a:rPr lang="pl-PL" dirty="0" smtClean="0"/>
              <a:t> dzięki korzystaniu z usług </a:t>
            </a:r>
            <a:r>
              <a:rPr lang="pl-PL" b="1" dirty="0" smtClean="0">
                <a:solidFill>
                  <a:srgbClr val="002060"/>
                </a:solidFill>
              </a:rPr>
              <a:t>poradnictwa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zawodowego</a:t>
            </a:r>
          </a:p>
          <a:p>
            <a:pPr>
              <a:buFont typeface="+mj-lt"/>
              <a:buAutoNum type="arabicPeriod"/>
            </a:pPr>
            <a:r>
              <a:rPr lang="pl-PL" b="1" dirty="0" smtClean="0">
                <a:solidFill>
                  <a:srgbClr val="002060"/>
                </a:solidFill>
              </a:rPr>
              <a:t>Samodzielnie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zdobywanie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wiedzy</a:t>
            </a:r>
            <a:r>
              <a:rPr lang="pl-PL" dirty="0" smtClean="0"/>
              <a:t> o potencjalnych możliwościach zatrudnienia</a:t>
            </a:r>
          </a:p>
          <a:p>
            <a:pPr>
              <a:buFont typeface="+mj-lt"/>
              <a:buAutoNum type="arabicPeriod"/>
            </a:pPr>
            <a:r>
              <a:rPr lang="pl-PL" dirty="0" smtClean="0"/>
              <a:t>Zwiększenie świadomości </a:t>
            </a:r>
            <a:r>
              <a:rPr lang="pl-PL" dirty="0" smtClean="0"/>
              <a:t>w zakresie konieczności </a:t>
            </a:r>
            <a:r>
              <a:rPr lang="pl-PL" b="1" dirty="0" smtClean="0">
                <a:solidFill>
                  <a:srgbClr val="002060"/>
                </a:solidFill>
              </a:rPr>
              <a:t>odbywania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praktyk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zawodowych</a:t>
            </a:r>
            <a:r>
              <a:rPr lang="pl-PL" dirty="0" smtClean="0"/>
              <a:t> i </a:t>
            </a:r>
            <a:r>
              <a:rPr lang="pl-PL" b="1" dirty="0" smtClean="0">
                <a:solidFill>
                  <a:srgbClr val="002060"/>
                </a:solidFill>
              </a:rPr>
              <a:t>podnoszenia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swoich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kwalifikacji, </a:t>
            </a:r>
            <a:r>
              <a:rPr lang="pl-PL" b="1" dirty="0" smtClean="0">
                <a:solidFill>
                  <a:srgbClr val="002060"/>
                </a:solidFill>
              </a:rPr>
              <a:t>w tym kwalifikacji miękkich</a:t>
            </a:r>
            <a:endParaRPr lang="pl-PL" b="1" dirty="0" smtClean="0">
              <a:solidFill>
                <a:srgbClr val="002060"/>
              </a:solidFill>
            </a:endParaRPr>
          </a:p>
          <a:p>
            <a:pPr>
              <a:buFont typeface="+mj-lt"/>
              <a:buAutoNum type="arabicPeriod"/>
            </a:pPr>
            <a:r>
              <a:rPr lang="pl-PL" b="1" dirty="0" smtClean="0">
                <a:solidFill>
                  <a:srgbClr val="002060"/>
                </a:solidFill>
              </a:rPr>
              <a:t>Zmiana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biernej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postawy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uczniów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i studentów</a:t>
            </a:r>
            <a:r>
              <a:rPr lang="pl-PL" dirty="0" smtClean="0"/>
              <a:t> </a:t>
            </a:r>
            <a:r>
              <a:rPr lang="pl-PL" dirty="0" smtClean="0"/>
              <a:t>i przeświadczenia, </a:t>
            </a:r>
            <a:r>
              <a:rPr lang="pl-PL" dirty="0" smtClean="0"/>
              <a:t>że o podjęciu pracy zawodowej należy myśleć dopiero po zakończeniu nauki</a:t>
            </a:r>
          </a:p>
          <a:p>
            <a:pPr>
              <a:buFont typeface="+mj-lt"/>
              <a:buAutoNum type="arabicPeriod"/>
            </a:pPr>
            <a:r>
              <a:rPr lang="pl-PL" b="1" dirty="0" smtClean="0">
                <a:solidFill>
                  <a:srgbClr val="002060"/>
                </a:solidFill>
              </a:rPr>
              <a:t>Samodzielne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poszukiwanie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możliwości</a:t>
            </a:r>
            <a:r>
              <a:rPr lang="pl-PL" dirty="0" smtClean="0"/>
              <a:t> odbycia </a:t>
            </a:r>
            <a:r>
              <a:rPr lang="pl-PL" b="1" dirty="0" smtClean="0">
                <a:solidFill>
                  <a:srgbClr val="002060"/>
                </a:solidFill>
              </a:rPr>
              <a:t>praktyki</a:t>
            </a:r>
            <a:r>
              <a:rPr lang="pl-PL" dirty="0" smtClean="0"/>
              <a:t> lub </a:t>
            </a:r>
            <a:r>
              <a:rPr lang="pl-PL" b="1" dirty="0" smtClean="0">
                <a:solidFill>
                  <a:srgbClr val="002060"/>
                </a:solidFill>
              </a:rPr>
              <a:t>stażu</a:t>
            </a:r>
          </a:p>
          <a:p>
            <a:pPr>
              <a:buFont typeface="+mj-lt"/>
              <a:buAutoNum type="arabicPeriod"/>
            </a:pPr>
            <a:r>
              <a:rPr lang="pl-PL" b="1" dirty="0" smtClean="0">
                <a:solidFill>
                  <a:srgbClr val="002060"/>
                </a:solidFill>
              </a:rPr>
              <a:t>Udział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w kursach i szkoleniach </a:t>
            </a:r>
            <a:r>
              <a:rPr lang="pl-PL" dirty="0" smtClean="0"/>
              <a:t>organizowanych przez lokalnych pracodawców i urzędy pracy</a:t>
            </a:r>
          </a:p>
          <a:p>
            <a:pPr>
              <a:buNone/>
            </a:pPr>
            <a:endParaRPr lang="pl-PL" dirty="0" smtClean="0"/>
          </a:p>
          <a:p>
            <a:pPr>
              <a:buFont typeface="+mj-lt"/>
              <a:buAutoNum type="arabicPeriod"/>
            </a:pPr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31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1428728" y="3000372"/>
            <a:ext cx="6286544" cy="57150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36000" rtlCol="0" anchor="ctr"/>
          <a:lstStyle/>
          <a:p>
            <a:pPr marL="342900" indent="-342900" algn="ctr">
              <a:lnSpc>
                <a:spcPct val="150000"/>
              </a:lnSpc>
            </a:pPr>
            <a:r>
              <a:rPr lang="pl-PL" sz="2800" i="1" dirty="0" smtClean="0">
                <a:solidFill>
                  <a:schemeClr val="bg1">
                    <a:lumMod val="95000"/>
                  </a:schemeClr>
                </a:solidFill>
              </a:rPr>
              <a:t>Dziękuję </a:t>
            </a:r>
            <a:r>
              <a:rPr lang="pl-PL" sz="2800" i="1" dirty="0" smtClean="0">
                <a:solidFill>
                  <a:schemeClr val="bg1">
                    <a:lumMod val="95000"/>
                  </a:schemeClr>
                </a:solidFill>
              </a:rPr>
              <a:t>za uwagę.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32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1428728" y="2071678"/>
            <a:ext cx="6286544" cy="57150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Agenda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4</a:t>
            </a:fld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1162028" y="1945710"/>
            <a:ext cx="678661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pl-PL" sz="2800" i="1" dirty="0" smtClean="0">
                <a:solidFill>
                  <a:schemeClr val="bg1"/>
                </a:solidFill>
              </a:rPr>
              <a:t>Sytuacja społeczno-demograficzna</a:t>
            </a: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pl-PL" sz="2800" i="1" dirty="0" smtClean="0"/>
              <a:t>Kierunki rozwoju regionu</a:t>
            </a:r>
            <a:endParaRPr lang="pl-PL" sz="2800" i="1" dirty="0" smtClean="0"/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pl-PL" sz="2800" i="1" dirty="0" smtClean="0"/>
              <a:t>Prognoza popytu na pracę</a:t>
            </a: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pl-PL" sz="2800" i="1" dirty="0" smtClean="0"/>
              <a:t>System edukacyjny a rynek pracy</a:t>
            </a: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pl-PL" sz="2800" i="1" dirty="0" smtClean="0"/>
              <a:t>Wnioski i rekomendacje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Sytuacja demograficzna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5257800"/>
          </a:xfrm>
        </p:spPr>
        <p:txBody>
          <a:bodyPr>
            <a:noAutofit/>
          </a:bodyPr>
          <a:lstStyle/>
          <a:p>
            <a:r>
              <a:rPr lang="pl-PL" b="1" dirty="0" smtClean="0">
                <a:solidFill>
                  <a:srgbClr val="002060"/>
                </a:solidFill>
              </a:rPr>
              <a:t>Liczba ludności w województwie maleje</a:t>
            </a:r>
            <a:r>
              <a:rPr lang="pl-PL" dirty="0" smtClean="0"/>
              <a:t>, co według prognoz GUS spowoduje spadek ogólnej liczby ludności do 2035 roku o </a:t>
            </a:r>
            <a:r>
              <a:rPr lang="pl-PL" b="1" dirty="0" smtClean="0">
                <a:solidFill>
                  <a:srgbClr val="002060"/>
                </a:solidFill>
              </a:rPr>
              <a:t>185,7 tys. osób</a:t>
            </a:r>
          </a:p>
          <a:p>
            <a:r>
              <a:rPr lang="pl-PL" dirty="0" smtClean="0"/>
              <a:t>Niekorzystnym zjawiskiem demograficznym na terenie Dolnego Śląska  jest utrzymujące się stale </a:t>
            </a:r>
            <a:r>
              <a:rPr lang="pl-PL" b="1" dirty="0" smtClean="0">
                <a:solidFill>
                  <a:srgbClr val="002060"/>
                </a:solidFill>
              </a:rPr>
              <a:t>ujemne saldo migracji</a:t>
            </a:r>
            <a:r>
              <a:rPr lang="pl-PL" dirty="0" smtClean="0"/>
              <a:t>, w ostatnim okresie związane z liczną emigracją zagraniczną</a:t>
            </a:r>
          </a:p>
          <a:p>
            <a:r>
              <a:rPr lang="pl-PL" b="1" dirty="0" smtClean="0">
                <a:solidFill>
                  <a:srgbClr val="002060"/>
                </a:solidFill>
              </a:rPr>
              <a:t>W </a:t>
            </a:r>
            <a:r>
              <a:rPr lang="pl-PL" b="1" dirty="0" smtClean="0">
                <a:solidFill>
                  <a:srgbClr val="002060"/>
                </a:solidFill>
              </a:rPr>
              <a:t>kilkunastoletniej perspektywie przewiduje się deficyt siły roboczej</a:t>
            </a:r>
            <a:endParaRPr lang="pl-PL" dirty="0" smtClean="0"/>
          </a:p>
          <a:p>
            <a:r>
              <a:rPr lang="pl-PL" dirty="0" smtClean="0"/>
              <a:t>Obecnie </a:t>
            </a:r>
            <a:r>
              <a:rPr lang="pl-PL" b="1" dirty="0" smtClean="0">
                <a:solidFill>
                  <a:srgbClr val="002060"/>
                </a:solidFill>
              </a:rPr>
              <a:t>udział osób w wieku produkcyjnym w stosunku do ogółu ludności jest wysoki </a:t>
            </a:r>
            <a:r>
              <a:rPr lang="pl-PL" dirty="0" smtClean="0"/>
              <a:t>i wynosi </a:t>
            </a:r>
            <a:r>
              <a:rPr lang="pl-PL" b="1" dirty="0" smtClean="0">
                <a:solidFill>
                  <a:srgbClr val="002060"/>
                </a:solidFill>
              </a:rPr>
              <a:t>65,9% </a:t>
            </a:r>
            <a:r>
              <a:rPr lang="pl-PL" dirty="0" smtClean="0"/>
              <a:t>(Polska - 64,5%), lecz wg prognoz GUS </a:t>
            </a:r>
            <a:br>
              <a:rPr lang="pl-PL" dirty="0" smtClean="0"/>
            </a:br>
            <a:r>
              <a:rPr lang="pl-PL" b="1" dirty="0" smtClean="0">
                <a:solidFill>
                  <a:srgbClr val="002060"/>
                </a:solidFill>
              </a:rPr>
              <a:t>w 2035 roku </a:t>
            </a:r>
            <a:r>
              <a:rPr lang="pl-PL" dirty="0" smtClean="0"/>
              <a:t>spadnie do poziomu </a:t>
            </a:r>
            <a:r>
              <a:rPr lang="pl-PL" b="1" dirty="0" smtClean="0">
                <a:solidFill>
                  <a:srgbClr val="002060"/>
                </a:solidFill>
              </a:rPr>
              <a:t>57,8%</a:t>
            </a:r>
          </a:p>
          <a:p>
            <a:r>
              <a:rPr lang="pl-PL" dirty="0" smtClean="0"/>
              <a:t>Niekorzystną </a:t>
            </a:r>
            <a:r>
              <a:rPr lang="pl-PL" dirty="0" smtClean="0"/>
              <a:t>cechą charakterystyczną rynku pracy województwa dolnośląskiego jest </a:t>
            </a:r>
            <a:r>
              <a:rPr lang="pl-PL" b="1" dirty="0" smtClean="0">
                <a:solidFill>
                  <a:srgbClr val="002060"/>
                </a:solidFill>
              </a:rPr>
              <a:t>niski poziom aktywności zawodowej ludności </a:t>
            </a:r>
            <a:r>
              <a:rPr lang="pl-PL" dirty="0" smtClean="0"/>
              <a:t>na poziomie </a:t>
            </a:r>
            <a:r>
              <a:rPr lang="pl-PL" b="1" dirty="0" smtClean="0">
                <a:solidFill>
                  <a:srgbClr val="002060"/>
                </a:solidFill>
              </a:rPr>
              <a:t>52,9% </a:t>
            </a:r>
            <a:r>
              <a:rPr lang="pl-PL" dirty="0" smtClean="0"/>
              <a:t>– jest on </a:t>
            </a:r>
            <a:r>
              <a:rPr lang="pl-PL" dirty="0" smtClean="0"/>
              <a:t>stosunkowo niski jak na warunki polskie (średnia dla Polski 54,2%) </a:t>
            </a:r>
            <a:r>
              <a:rPr lang="pl-PL" dirty="0" smtClean="0"/>
              <a:t>i </a:t>
            </a:r>
            <a:r>
              <a:rPr lang="pl-PL" dirty="0" smtClean="0"/>
              <a:t>zdecydowanie niższy od wskaźników aktywności zawodowej notowanych w krajach Europy Zachodniej</a:t>
            </a:r>
          </a:p>
          <a:p>
            <a:endParaRPr lang="pl-PL" dirty="0" smtClean="0"/>
          </a:p>
          <a:p>
            <a:endParaRPr lang="pl-PL" dirty="0" smtClean="0">
              <a:solidFill>
                <a:srgbClr val="0070C0"/>
              </a:solidFill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72264" y="6357958"/>
            <a:ext cx="2133600" cy="365125"/>
          </a:xfrm>
        </p:spPr>
        <p:txBody>
          <a:bodyPr/>
          <a:lstStyle/>
          <a:p>
            <a:fld id="{31482F79-E9FE-488A-94BE-C194F515A03E}" type="slidenum">
              <a:rPr lang="pl-PL" smtClean="0"/>
              <a:pPr/>
              <a:t>5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Sytuacja na rynku 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pl-PL" dirty="0" smtClean="0"/>
              <a:t>W ostatnich latach w strukturze pracujących w regionie Dolnego Śląska odnotowano malejący udział </a:t>
            </a:r>
            <a:r>
              <a:rPr lang="pl-PL" b="1" dirty="0" smtClean="0">
                <a:solidFill>
                  <a:srgbClr val="002060"/>
                </a:solidFill>
              </a:rPr>
              <a:t>rolnictwa</a:t>
            </a:r>
            <a:r>
              <a:rPr lang="pl-PL" dirty="0" smtClean="0"/>
              <a:t>, rosnący udział </a:t>
            </a:r>
            <a:r>
              <a:rPr lang="pl-PL" b="1" dirty="0" smtClean="0">
                <a:solidFill>
                  <a:srgbClr val="002060"/>
                </a:solidFill>
              </a:rPr>
              <a:t>przemysłu</a:t>
            </a:r>
            <a:r>
              <a:rPr lang="pl-PL" dirty="0" smtClean="0"/>
              <a:t> i malejący udział </a:t>
            </a:r>
            <a:r>
              <a:rPr lang="pl-PL" b="1" dirty="0" smtClean="0">
                <a:solidFill>
                  <a:srgbClr val="002060"/>
                </a:solidFill>
              </a:rPr>
              <a:t>usług</a:t>
            </a:r>
          </a:p>
          <a:p>
            <a:r>
              <a:rPr lang="pl-PL" dirty="0" smtClean="0"/>
              <a:t>Większość aktywnych zawodowo legitymuje się wykształceniem </a:t>
            </a:r>
            <a:r>
              <a:rPr lang="pl-PL" b="1" dirty="0" smtClean="0">
                <a:solidFill>
                  <a:srgbClr val="002060"/>
                </a:solidFill>
              </a:rPr>
              <a:t>zasadniczym zawodowym </a:t>
            </a:r>
            <a:r>
              <a:rPr lang="pl-PL" dirty="0" smtClean="0"/>
              <a:t>(32,2% aktywnych zawodowo ) oraz </a:t>
            </a:r>
            <a:r>
              <a:rPr lang="pl-PL" b="1" dirty="0" smtClean="0">
                <a:solidFill>
                  <a:srgbClr val="002060"/>
                </a:solidFill>
              </a:rPr>
              <a:t>policealnym</a:t>
            </a:r>
            <a:r>
              <a:rPr lang="pl-PL" dirty="0" smtClean="0"/>
              <a:t> i </a:t>
            </a:r>
            <a:r>
              <a:rPr lang="pl-PL" b="1" dirty="0" smtClean="0">
                <a:solidFill>
                  <a:srgbClr val="002060"/>
                </a:solidFill>
              </a:rPr>
              <a:t>średnim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zawodowym</a:t>
            </a:r>
            <a:r>
              <a:rPr lang="pl-PL" dirty="0" smtClean="0"/>
              <a:t> (30,1%), nieco mniej pracujących posiada wykształcenie </a:t>
            </a:r>
            <a:r>
              <a:rPr lang="pl-PL" b="1" dirty="0" smtClean="0">
                <a:solidFill>
                  <a:srgbClr val="002060"/>
                </a:solidFill>
              </a:rPr>
              <a:t>wyższe</a:t>
            </a:r>
            <a:r>
              <a:rPr lang="pl-PL" dirty="0" smtClean="0"/>
              <a:t> (21,1%)</a:t>
            </a:r>
          </a:p>
          <a:p>
            <a:r>
              <a:rPr lang="pl-PL" b="1" dirty="0" smtClean="0">
                <a:solidFill>
                  <a:srgbClr val="002060"/>
                </a:solidFill>
              </a:rPr>
              <a:t>Stopa bezrobocia </a:t>
            </a:r>
            <a:r>
              <a:rPr lang="pl-PL" dirty="0" smtClean="0"/>
              <a:t>dla województwa dolnośląskiego osiągnęła w </a:t>
            </a:r>
            <a:r>
              <a:rPr lang="pl-PL" dirty="0" smtClean="0"/>
              <a:t>IV kwartale </a:t>
            </a:r>
            <a:r>
              <a:rPr lang="pl-PL" dirty="0" smtClean="0"/>
              <a:t>2009 r. wysokość </a:t>
            </a:r>
            <a:r>
              <a:rPr lang="pl-PL" b="1" dirty="0" smtClean="0">
                <a:solidFill>
                  <a:srgbClr val="002060"/>
                </a:solidFill>
              </a:rPr>
              <a:t>12,5%</a:t>
            </a:r>
            <a:r>
              <a:rPr lang="pl-PL" dirty="0" smtClean="0">
                <a:solidFill>
                  <a:srgbClr val="002060"/>
                </a:solidFill>
              </a:rPr>
              <a:t> </a:t>
            </a:r>
            <a:r>
              <a:rPr lang="pl-PL" dirty="0" smtClean="0"/>
              <a:t>i była wyższa od ogólnopolskiej stopy bezrobocia, która wyniosła </a:t>
            </a:r>
            <a:r>
              <a:rPr lang="pl-PL" dirty="0" smtClean="0"/>
              <a:t>11,9</a:t>
            </a:r>
            <a:r>
              <a:rPr lang="pl-PL" dirty="0" smtClean="0"/>
              <a:t>%</a:t>
            </a:r>
          </a:p>
          <a:p>
            <a:r>
              <a:rPr lang="pl-PL" dirty="0" smtClean="0"/>
              <a:t>Od początku 2005 roku do końca 2008 roku udało się </a:t>
            </a:r>
            <a:r>
              <a:rPr lang="pl-PL" b="1" dirty="0" smtClean="0">
                <a:solidFill>
                  <a:srgbClr val="002060"/>
                </a:solidFill>
              </a:rPr>
              <a:t>zmniejszyć poziom bezrobocia ponad dwukrotnie</a:t>
            </a:r>
          </a:p>
          <a:p>
            <a:r>
              <a:rPr lang="pl-PL" dirty="0" smtClean="0"/>
              <a:t>Niekorzystną tendencją na Dolnym Śląsku jest także utrzymujące się </a:t>
            </a:r>
            <a:r>
              <a:rPr lang="pl-PL" b="1" dirty="0" smtClean="0">
                <a:solidFill>
                  <a:srgbClr val="002060"/>
                </a:solidFill>
              </a:rPr>
              <a:t>duże bezrobocie wśród młodzieży w wieku 15-24 lat</a:t>
            </a:r>
            <a:r>
              <a:rPr lang="pl-PL" dirty="0" smtClean="0"/>
              <a:t>, co może oznaczać, że aktualne profile kształcenia i oferta edukacyjna są niedopasowane do zapotrzebowania ze strony pracodawców</a:t>
            </a:r>
            <a:endParaRPr lang="pl-PL" b="1" dirty="0" smtClean="0">
              <a:solidFill>
                <a:srgbClr val="002060"/>
              </a:solidFill>
            </a:endParaRP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6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Lokalne zróżnicowanie bezrobocia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3971924" cy="4525963"/>
          </a:xfrm>
        </p:spPr>
        <p:txBody>
          <a:bodyPr>
            <a:noAutofit/>
          </a:bodyPr>
          <a:lstStyle/>
          <a:p>
            <a:r>
              <a:rPr lang="pl-PL" sz="1600" dirty="0" smtClean="0"/>
              <a:t>Niekorzystnym zjawiskiem, i niezmiennym w ostatnich latach, jest fakt utrzymywania się </a:t>
            </a:r>
            <a:r>
              <a:rPr lang="pl-PL" sz="1600" b="1" dirty="0" smtClean="0">
                <a:solidFill>
                  <a:srgbClr val="002060"/>
                </a:solidFill>
              </a:rPr>
              <a:t>wysokiego poziomu bezrobocia, przekraczającego wciąż poziom 20%, w niektórych powiatach województwa</a:t>
            </a:r>
          </a:p>
          <a:p>
            <a:r>
              <a:rPr lang="pl-PL" sz="1600" dirty="0" smtClean="0"/>
              <a:t>Bezrobocie to ma charakter </a:t>
            </a:r>
            <a:r>
              <a:rPr lang="pl-PL" sz="1600" b="1" dirty="0" smtClean="0">
                <a:solidFill>
                  <a:srgbClr val="002060"/>
                </a:solidFill>
              </a:rPr>
              <a:t>bezrobocia strukturalnego</a:t>
            </a:r>
            <a:r>
              <a:rPr lang="pl-PL" sz="1600" dirty="0" smtClean="0"/>
              <a:t> i występuje na terenie takich powiatów jak: </a:t>
            </a:r>
            <a:r>
              <a:rPr lang="pl-PL" sz="1600" b="1" dirty="0" smtClean="0">
                <a:solidFill>
                  <a:srgbClr val="002060"/>
                </a:solidFill>
              </a:rPr>
              <a:t>złotoryjski, kłodzki, dzierżoniowski, lubański, kamiennogórski, górowski i lwówecki</a:t>
            </a:r>
          </a:p>
          <a:p>
            <a:r>
              <a:rPr lang="pl-PL" sz="1600" b="1" dirty="0" smtClean="0">
                <a:solidFill>
                  <a:srgbClr val="002060"/>
                </a:solidFill>
              </a:rPr>
              <a:t>Silne zróżnicowanie poziomu bezrobocia </a:t>
            </a:r>
            <a:r>
              <a:rPr lang="pl-PL" sz="1600" dirty="0" smtClean="0"/>
              <a:t>w województwie obrazuje porównanie z powiatami </a:t>
            </a:r>
            <a:r>
              <a:rPr lang="pl-PL" sz="1600" b="1" dirty="0" smtClean="0">
                <a:solidFill>
                  <a:srgbClr val="002060"/>
                </a:solidFill>
              </a:rPr>
              <a:t>wrocławskim-grodzkim</a:t>
            </a:r>
            <a:r>
              <a:rPr lang="pl-PL" sz="1600" dirty="0" smtClean="0"/>
              <a:t> i </a:t>
            </a:r>
            <a:r>
              <a:rPr lang="pl-PL" sz="1600" b="1" dirty="0" smtClean="0">
                <a:solidFill>
                  <a:srgbClr val="002060"/>
                </a:solidFill>
              </a:rPr>
              <a:t>wrocławskim-ziemskim</a:t>
            </a:r>
            <a:r>
              <a:rPr lang="pl-PL" sz="1600" dirty="0" smtClean="0"/>
              <a:t>, gdzie na koniec 2009 roku bezrobocie utrzymywało się na poziomie 4,6-4,9%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7</a:t>
            </a:fld>
            <a:endParaRPr lang="pl-PL" dirty="0"/>
          </a:p>
        </p:txBody>
      </p:sp>
      <p:pic>
        <p:nvPicPr>
          <p:cNvPr id="10" name="Obraz 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093908"/>
            <a:ext cx="457200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5143504" y="4752019"/>
            <a:ext cx="142872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35388" algn="ctr"/>
              </a:tabLst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&lt;4,9%	</a:t>
            </a:r>
            <a:endParaRPr kumimoji="0" lang="pl-PL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35388" algn="ctr"/>
              </a:tabLst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5,0-9,9%</a:t>
            </a:r>
            <a:endParaRPr kumimoji="0" lang="pl-PL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35388" algn="ctr"/>
              </a:tabLst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10,0-14,9%</a:t>
            </a:r>
            <a:endParaRPr kumimoji="0" lang="pl-PL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35388" algn="ctr"/>
              </a:tabLst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15,0-19,9%</a:t>
            </a:r>
            <a:endParaRPr kumimoji="0" lang="pl-PL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35388" algn="ctr"/>
              </a:tabLst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&gt;20,0%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572000" y="147287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1200" b="1" dirty="0" smtClean="0"/>
              <a:t>Stopa bezrobocia rejestrowanego w poszczególnych powiatach woj. dolnośląskiego w III kwartale 2009 r.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1428728" y="2698744"/>
            <a:ext cx="6286544" cy="57150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Agenda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8</a:t>
            </a:fld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1162028" y="1945710"/>
            <a:ext cx="678661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pl-PL" sz="2800" i="1" dirty="0" smtClean="0"/>
              <a:t>Sytuacja społeczno-demograficzna</a:t>
            </a:r>
            <a:endParaRPr lang="pl-PL" sz="2800" i="1" dirty="0" smtClean="0"/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pl-PL" sz="2800" i="1" dirty="0" smtClean="0">
                <a:solidFill>
                  <a:schemeClr val="bg1"/>
                </a:solidFill>
              </a:rPr>
              <a:t>Kierunki rozwoju regionu</a:t>
            </a:r>
            <a:endParaRPr lang="pl-PL" sz="2800" i="1" dirty="0" smtClean="0">
              <a:solidFill>
                <a:schemeClr val="bg1"/>
              </a:solidFill>
            </a:endParaRP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pl-PL" sz="2800" i="1" dirty="0" smtClean="0"/>
              <a:t>Prognoza popytu na pracę</a:t>
            </a: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pl-PL" sz="2800" i="1" dirty="0" smtClean="0"/>
              <a:t>System edukacyjny a rynek pracy</a:t>
            </a: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pl-PL" sz="2800" i="1" dirty="0" smtClean="0"/>
              <a:t>Wnioski i rekomendacje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Potencjał rozwojowy poszczególnych branż gospodarki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Prognoza kierunków zmian sytuacji gospodarczej Dolnego Śląska wymaga analizy kierunków rozwoju poszczególnych branż gospodarki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9</a:t>
            </a:fld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85786" y="2488164"/>
            <a:ext cx="1584000" cy="36933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KLUCZOWE</a:t>
            </a:r>
            <a:endParaRPr lang="pl-PL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785786" y="3516156"/>
            <a:ext cx="1584000" cy="36933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STRATEGICZNE</a:t>
            </a:r>
            <a:endParaRPr lang="pl-PL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785786" y="4544148"/>
            <a:ext cx="1584000" cy="36933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SCHYŁKOWE</a:t>
            </a:r>
            <a:endParaRPr lang="pl-PL" b="1" dirty="0"/>
          </a:p>
        </p:txBody>
      </p:sp>
      <p:sp>
        <p:nvSpPr>
          <p:cNvPr id="8" name="pole tekstowe 7"/>
          <p:cNvSpPr txBox="1"/>
          <p:nvPr/>
        </p:nvSpPr>
        <p:spPr>
          <a:xfrm>
            <a:off x="785786" y="5572140"/>
            <a:ext cx="1584000" cy="36933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NISZOWE</a:t>
            </a:r>
            <a:endParaRPr lang="pl-PL" b="1" dirty="0"/>
          </a:p>
        </p:txBody>
      </p:sp>
      <p:sp>
        <p:nvSpPr>
          <p:cNvPr id="9" name="Prostokąt 8"/>
          <p:cNvSpPr/>
          <p:nvPr/>
        </p:nvSpPr>
        <p:spPr>
          <a:xfrm>
            <a:off x="2571720" y="2486658"/>
            <a:ext cx="58289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Branże, które </a:t>
            </a:r>
            <a:r>
              <a:rPr lang="pl-PL" b="1" dirty="0" smtClean="0">
                <a:solidFill>
                  <a:srgbClr val="002060"/>
                </a:solidFill>
              </a:rPr>
              <a:t>aktualnie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generują największy popyt na pracę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2571720" y="3431918"/>
            <a:ext cx="6572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Branże, które </a:t>
            </a:r>
            <a:r>
              <a:rPr lang="pl-PL" b="1" dirty="0" smtClean="0">
                <a:solidFill>
                  <a:srgbClr val="002060"/>
                </a:solidFill>
              </a:rPr>
              <a:t>w najbliższym okresie będą się rozwijały najszybciej</a:t>
            </a:r>
            <a:r>
              <a:rPr lang="pl-PL" dirty="0" smtClean="0"/>
              <a:t>, a co za tym idzie będą generować duży popyt na pracę</a:t>
            </a:r>
            <a:endParaRPr lang="pl-PL" dirty="0"/>
          </a:p>
        </p:txBody>
      </p:sp>
      <p:sp>
        <p:nvSpPr>
          <p:cNvPr id="11" name="Prostokąt 10"/>
          <p:cNvSpPr/>
          <p:nvPr/>
        </p:nvSpPr>
        <p:spPr>
          <a:xfrm>
            <a:off x="2571720" y="4531345"/>
            <a:ext cx="4993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Branże, w których </a:t>
            </a:r>
            <a:r>
              <a:rPr lang="pl-PL" b="1" dirty="0" smtClean="0">
                <a:solidFill>
                  <a:srgbClr val="002060"/>
                </a:solidFill>
              </a:rPr>
              <a:t>będą likwidowane miejsca pracy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2571720" y="5544844"/>
            <a:ext cx="64293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Branże, które </a:t>
            </a:r>
            <a:r>
              <a:rPr lang="pl-PL" b="1" dirty="0" smtClean="0">
                <a:solidFill>
                  <a:srgbClr val="002060"/>
                </a:solidFill>
              </a:rPr>
              <a:t>w dłuższej perspektywie mają szansę odegrać większą rolę w gospodarce regionu</a:t>
            </a:r>
            <a:endParaRPr lang="pl-PL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3366</TotalTime>
  <Words>3215</Words>
  <Application>Microsoft Office PowerPoint</Application>
  <PresentationFormat>Pokaz na ekranie (4:3)</PresentationFormat>
  <Paragraphs>345</Paragraphs>
  <Slides>32</Slides>
  <Notes>10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33" baseType="lpstr">
      <vt:lpstr>Motyw pakietu Office</vt:lpstr>
      <vt:lpstr>Slajd 1</vt:lpstr>
      <vt:lpstr>Wykonawcy projektu </vt:lpstr>
      <vt:lpstr>Fazy realizacji projektu i metodologia</vt:lpstr>
      <vt:lpstr>Agenda</vt:lpstr>
      <vt:lpstr>Sytuacja demograficzna</vt:lpstr>
      <vt:lpstr>Sytuacja na rynku pracy</vt:lpstr>
      <vt:lpstr>Lokalne zróżnicowanie bezrobocia</vt:lpstr>
      <vt:lpstr>Agenda</vt:lpstr>
      <vt:lpstr>Potencjał rozwojowy poszczególnych branż gospodarki</vt:lpstr>
      <vt:lpstr>Potencjał rozwojowy poszczególnych branż gospodarki</vt:lpstr>
      <vt:lpstr>Kierunki rozwoju gospodarki Dolnego Śląska</vt:lpstr>
      <vt:lpstr>Agenda</vt:lpstr>
      <vt:lpstr>Popyt na pracę w woj. dolnośląskim</vt:lpstr>
      <vt:lpstr>Plany zatrudnieniowe przedsiębiorstw z branż strategicznych</vt:lpstr>
      <vt:lpstr>Czego oczekują pracodawcy?</vt:lpstr>
      <vt:lpstr>Identyfikacja luki na rynku pracy w układzie  zawodowo-kwalifikacyjnym </vt:lpstr>
      <vt:lpstr>Popyt na specjalistów</vt:lpstr>
      <vt:lpstr>Popyt na techników i inny średni personel</vt:lpstr>
      <vt:lpstr>Popyt na pracowników usług osobistych i sprzedawców</vt:lpstr>
      <vt:lpstr>Popyt na robotników przemysłowych i rzemieślników</vt:lpstr>
      <vt:lpstr>Popyt na operatorów i monterów maszyn i urządzeń</vt:lpstr>
      <vt:lpstr>Prognoza rozwoju rynku pracy</vt:lpstr>
      <vt:lpstr>Agenda</vt:lpstr>
      <vt:lpstr>Tendencje zmian w szkolnictwie wyższym</vt:lpstr>
      <vt:lpstr>Tendencje zmian w szkolnictwie ponadgimnazjalnym</vt:lpstr>
      <vt:lpstr>Obszary poprawy kształcenia absolwentów</vt:lpstr>
      <vt:lpstr>Agenda</vt:lpstr>
      <vt:lpstr>Rekomendacje dla władz lokalnych i regionalnych oraz urzędów pracy</vt:lpstr>
      <vt:lpstr>Rekomendacje dla instytucji edukacyjnych </vt:lpstr>
      <vt:lpstr>Rekomendacje dla pracodawców</vt:lpstr>
      <vt:lpstr>Rekomendacje dla obecnych i potencjalnych  pracowników</vt:lpstr>
      <vt:lpstr>Slajd 32</vt:lpstr>
    </vt:vector>
  </TitlesOfParts>
  <Company>Univentis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Joanna</dc:creator>
  <cp:lastModifiedBy>Michał</cp:lastModifiedBy>
  <cp:revision>421</cp:revision>
  <dcterms:created xsi:type="dcterms:W3CDTF">2009-06-01T10:40:49Z</dcterms:created>
  <dcterms:modified xsi:type="dcterms:W3CDTF">2010-06-21T08:46:02Z</dcterms:modified>
</cp:coreProperties>
</file>