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267" r:id="rId3"/>
    <p:sldId id="305" r:id="rId4"/>
    <p:sldId id="336" r:id="rId5"/>
    <p:sldId id="307" r:id="rId6"/>
    <p:sldId id="263" r:id="rId7"/>
    <p:sldId id="270" r:id="rId8"/>
    <p:sldId id="320" r:id="rId9"/>
    <p:sldId id="257" r:id="rId10"/>
    <p:sldId id="274" r:id="rId11"/>
    <p:sldId id="261" r:id="rId12"/>
    <p:sldId id="262" r:id="rId13"/>
    <p:sldId id="275" r:id="rId14"/>
    <p:sldId id="276" r:id="rId15"/>
    <p:sldId id="277" r:id="rId16"/>
    <p:sldId id="341" r:id="rId17"/>
    <p:sldId id="283" r:id="rId18"/>
    <p:sldId id="284" r:id="rId19"/>
    <p:sldId id="281" r:id="rId20"/>
    <p:sldId id="282" r:id="rId21"/>
    <p:sldId id="287" r:id="rId22"/>
    <p:sldId id="288" r:id="rId23"/>
    <p:sldId id="285" r:id="rId24"/>
    <p:sldId id="286" r:id="rId25"/>
    <p:sldId id="278" r:id="rId26"/>
    <p:sldId id="279" r:id="rId27"/>
    <p:sldId id="280" r:id="rId28"/>
    <p:sldId id="317" r:id="rId29"/>
    <p:sldId id="319" r:id="rId30"/>
    <p:sldId id="311" r:id="rId31"/>
    <p:sldId id="313" r:id="rId32"/>
    <p:sldId id="314" r:id="rId33"/>
    <p:sldId id="315" r:id="rId34"/>
    <p:sldId id="316" r:id="rId35"/>
    <p:sldId id="308" r:id="rId36"/>
    <p:sldId id="309" r:id="rId37"/>
    <p:sldId id="310" r:id="rId38"/>
    <p:sldId id="292" r:id="rId39"/>
    <p:sldId id="328" r:id="rId40"/>
    <p:sldId id="342" r:id="rId41"/>
    <p:sldId id="303" r:id="rId42"/>
    <p:sldId id="322" r:id="rId43"/>
    <p:sldId id="324" r:id="rId44"/>
    <p:sldId id="330" r:id="rId45"/>
    <p:sldId id="331" r:id="rId46"/>
    <p:sldId id="332" r:id="rId47"/>
    <p:sldId id="327" r:id="rId48"/>
    <p:sldId id="323" r:id="rId49"/>
    <p:sldId id="329" r:id="rId50"/>
    <p:sldId id="325" r:id="rId51"/>
    <p:sldId id="326" r:id="rId52"/>
    <p:sldId id="337" r:id="rId53"/>
    <p:sldId id="338" r:id="rId54"/>
    <p:sldId id="340" r:id="rId55"/>
    <p:sldId id="339" r:id="rId56"/>
    <p:sldId id="344" r:id="rId57"/>
    <p:sldId id="343" r:id="rId58"/>
    <p:sldId id="334" r:id="rId59"/>
  </p:sldIdLst>
  <p:sldSz cx="9144000" cy="6858000" type="screen4x3"/>
  <p:notesSz cx="6808788" cy="98234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7F5"/>
    <a:srgbClr val="030371"/>
    <a:srgbClr val="C1D2E1"/>
    <a:srgbClr val="C4C1E0"/>
    <a:srgbClr val="D0E5E6"/>
    <a:srgbClr val="3F5D6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oanna\Pulpit\DOLNY%20SLASK2\DANE%20-%20OPRACOWANIE\Ludno&#347;&#263;%202007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Statystyki\pkb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Statystyki\szko&#322;y%20wy&#380;sz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migracj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migracj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\Ageron\Dolnoslaskie%20badanie%20rynku%20pracy\Ludno&#347;&#263;%20woj.%20dolno&#347;l&#261;skiego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0.11265507436570429"/>
          <c:y val="6.0659813356663754E-2"/>
          <c:w val="0.50291579177602708"/>
          <c:h val="0.7417206182560524"/>
        </c:manualLayout>
      </c:layout>
      <c:barChart>
        <c:barDir val="col"/>
        <c:grouping val="stacked"/>
        <c:ser>
          <c:idx val="0"/>
          <c:order val="0"/>
          <c:tx>
            <c:strRef>
              <c:f>'Struktura ludności - prognozy'!$C$65</c:f>
              <c:strCache>
                <c:ptCount val="1"/>
                <c:pt idx="0">
                  <c:v>w wieku przedprodukcyjnym</c:v>
                </c:pt>
              </c:strCache>
            </c:strRef>
          </c:tx>
          <c:cat>
            <c:strRef>
              <c:f>'Struktura ludności - prognozy'!$D$64:$J$64</c:f>
              <c:strCache>
                <c:ptCount val="7"/>
                <c:pt idx="0">
                  <c:v>rok 2007</c:v>
                </c:pt>
                <c:pt idx="1">
                  <c:v>rok 2010</c:v>
                </c:pt>
                <c:pt idx="2">
                  <c:v>rok 2015</c:v>
                </c:pt>
                <c:pt idx="3">
                  <c:v>rok 2020</c:v>
                </c:pt>
                <c:pt idx="4">
                  <c:v>rok 2025</c:v>
                </c:pt>
                <c:pt idx="5">
                  <c:v>rok 2030</c:v>
                </c:pt>
                <c:pt idx="6">
                  <c:v>rok 2035</c:v>
                </c:pt>
              </c:strCache>
            </c:strRef>
          </c:cat>
          <c:val>
            <c:numRef>
              <c:f>'Struktura ludności - prognozy'!$D$65:$J$65</c:f>
              <c:numCache>
                <c:formatCode>General</c:formatCode>
                <c:ptCount val="7"/>
                <c:pt idx="0">
                  <c:v>519.9</c:v>
                </c:pt>
                <c:pt idx="1">
                  <c:v>494.6</c:v>
                </c:pt>
                <c:pt idx="2">
                  <c:v>480.4</c:v>
                </c:pt>
                <c:pt idx="3">
                  <c:v>482.8</c:v>
                </c:pt>
                <c:pt idx="4">
                  <c:v>470.4</c:v>
                </c:pt>
                <c:pt idx="5">
                  <c:v>428.5</c:v>
                </c:pt>
                <c:pt idx="6">
                  <c:v>385.5</c:v>
                </c:pt>
              </c:numCache>
            </c:numRef>
          </c:val>
        </c:ser>
        <c:ser>
          <c:idx val="1"/>
          <c:order val="1"/>
          <c:tx>
            <c:strRef>
              <c:f>'Struktura ludności - prognozy'!$C$66</c:f>
              <c:strCache>
                <c:ptCount val="1"/>
                <c:pt idx="0">
                  <c:v>w wieku produkcyjnym</c:v>
                </c:pt>
              </c:strCache>
            </c:strRef>
          </c:tx>
          <c:cat>
            <c:strRef>
              <c:f>'Struktura ludności - prognozy'!$D$64:$J$64</c:f>
              <c:strCache>
                <c:ptCount val="7"/>
                <c:pt idx="0">
                  <c:v>rok 2007</c:v>
                </c:pt>
                <c:pt idx="1">
                  <c:v>rok 2010</c:v>
                </c:pt>
                <c:pt idx="2">
                  <c:v>rok 2015</c:v>
                </c:pt>
                <c:pt idx="3">
                  <c:v>rok 2020</c:v>
                </c:pt>
                <c:pt idx="4">
                  <c:v>rok 2025</c:v>
                </c:pt>
                <c:pt idx="5">
                  <c:v>rok 2030</c:v>
                </c:pt>
                <c:pt idx="6">
                  <c:v>rok 2035</c:v>
                </c:pt>
              </c:strCache>
            </c:strRef>
          </c:cat>
          <c:val>
            <c:numRef>
              <c:f>'Struktura ludności - prognozy'!$D$66:$J$66</c:f>
              <c:numCache>
                <c:formatCode>General</c:formatCode>
                <c:ptCount val="7"/>
                <c:pt idx="0">
                  <c:v>1898.1</c:v>
                </c:pt>
                <c:pt idx="1">
                  <c:v>1880.9</c:v>
                </c:pt>
                <c:pt idx="2">
                  <c:v>1779.3</c:v>
                </c:pt>
                <c:pt idx="3">
                  <c:v>1659.8</c:v>
                </c:pt>
                <c:pt idx="4">
                  <c:v>1583.5</c:v>
                </c:pt>
                <c:pt idx="5">
                  <c:v>1554.9</c:v>
                </c:pt>
                <c:pt idx="6">
                  <c:v>1511.6</c:v>
                </c:pt>
              </c:numCache>
            </c:numRef>
          </c:val>
        </c:ser>
        <c:ser>
          <c:idx val="2"/>
          <c:order val="2"/>
          <c:tx>
            <c:strRef>
              <c:f>'Struktura ludności - prognozy'!$C$67</c:f>
              <c:strCache>
                <c:ptCount val="1"/>
                <c:pt idx="0">
                  <c:v>w wieku poprodukcyjnym</c:v>
                </c:pt>
              </c:strCache>
            </c:strRef>
          </c:tx>
          <c:cat>
            <c:strRef>
              <c:f>'Struktura ludności - prognozy'!$D$64:$J$64</c:f>
              <c:strCache>
                <c:ptCount val="7"/>
                <c:pt idx="0">
                  <c:v>rok 2007</c:v>
                </c:pt>
                <c:pt idx="1">
                  <c:v>rok 2010</c:v>
                </c:pt>
                <c:pt idx="2">
                  <c:v>rok 2015</c:v>
                </c:pt>
                <c:pt idx="3">
                  <c:v>rok 2020</c:v>
                </c:pt>
                <c:pt idx="4">
                  <c:v>rok 2025</c:v>
                </c:pt>
                <c:pt idx="5">
                  <c:v>rok 2030</c:v>
                </c:pt>
                <c:pt idx="6">
                  <c:v>rok 2035</c:v>
                </c:pt>
              </c:strCache>
            </c:strRef>
          </c:cat>
          <c:val>
            <c:numRef>
              <c:f>'Struktura ludności - prognozy'!$D$67:$J$67</c:f>
              <c:numCache>
                <c:formatCode>General</c:formatCode>
                <c:ptCount val="7"/>
                <c:pt idx="0">
                  <c:v>460.3</c:v>
                </c:pt>
                <c:pt idx="1">
                  <c:v>488.2</c:v>
                </c:pt>
                <c:pt idx="2">
                  <c:v>575.29999999999995</c:v>
                </c:pt>
                <c:pt idx="3">
                  <c:v>657.3</c:v>
                </c:pt>
                <c:pt idx="4">
                  <c:v>698.6</c:v>
                </c:pt>
                <c:pt idx="5">
                  <c:v>704.9</c:v>
                </c:pt>
                <c:pt idx="6">
                  <c:v>717.1</c:v>
                </c:pt>
              </c:numCache>
            </c:numRef>
          </c:val>
        </c:ser>
        <c:overlap val="100"/>
        <c:axId val="77021952"/>
        <c:axId val="77023488"/>
      </c:barChart>
      <c:catAx>
        <c:axId val="77021952"/>
        <c:scaling>
          <c:orientation val="minMax"/>
        </c:scaling>
        <c:axPos val="b"/>
        <c:tickLblPos val="nextTo"/>
        <c:crossAx val="77023488"/>
        <c:crosses val="autoZero"/>
        <c:auto val="1"/>
        <c:lblAlgn val="ctr"/>
        <c:lblOffset val="100"/>
      </c:catAx>
      <c:valAx>
        <c:axId val="77023488"/>
        <c:scaling>
          <c:orientation val="minMax"/>
        </c:scaling>
        <c:axPos val="l"/>
        <c:majorGridlines/>
        <c:numFmt formatCode="General" sourceLinked="1"/>
        <c:tickLblPos val="nextTo"/>
        <c:crossAx val="77021952"/>
        <c:crosses val="autoZero"/>
        <c:crossBetween val="between"/>
      </c:valAx>
    </c:plotArea>
    <c:legend>
      <c:legendPos val="r"/>
      <c:layout/>
    </c:legend>
    <c:plotVisOnly val="1"/>
  </c:chart>
  <c:spPr>
    <a:solidFill>
      <a:srgbClr val="F6F9FC">
        <a:alpha val="96863"/>
      </a:srgbClr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'Dane wg podgr. cech'!$B$39</c:f>
              <c:strCache>
                <c:ptCount val="1"/>
                <c:pt idx="0">
                  <c:v>Rolnictwo, łowiectwo i leśnictwo; rybactwo</c:v>
                </c:pt>
              </c:strCache>
            </c:strRef>
          </c:tx>
          <c:cat>
            <c:numRef>
              <c:f>'Dane wg podgr. cech'!$C$36:$E$36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'Dane wg podgr. cech'!$C$39:$E$39</c:f>
              <c:numCache>
                <c:formatCode>General</c:formatCode>
                <c:ptCount val="3"/>
                <c:pt idx="0">
                  <c:v>1835</c:v>
                </c:pt>
                <c:pt idx="1">
                  <c:v>1743</c:v>
                </c:pt>
                <c:pt idx="2">
                  <c:v>1666</c:v>
                </c:pt>
              </c:numCache>
            </c:numRef>
          </c:val>
        </c:ser>
        <c:ser>
          <c:idx val="1"/>
          <c:order val="1"/>
          <c:tx>
            <c:strRef>
              <c:f>'Dane wg podgr. cech'!$B$40</c:f>
              <c:strCache>
                <c:ptCount val="1"/>
                <c:pt idx="0">
                  <c:v>Przemysł</c:v>
                </c:pt>
              </c:strCache>
            </c:strRef>
          </c:tx>
          <c:cat>
            <c:numRef>
              <c:f>'Dane wg podgr. cech'!$C$36:$E$36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'Dane wg podgr. cech'!$C$40:$E$40</c:f>
              <c:numCache>
                <c:formatCode>General</c:formatCode>
                <c:ptCount val="3"/>
                <c:pt idx="0">
                  <c:v>13497</c:v>
                </c:pt>
                <c:pt idx="1">
                  <c:v>20036</c:v>
                </c:pt>
                <c:pt idx="2">
                  <c:v>24080</c:v>
                </c:pt>
              </c:numCache>
            </c:numRef>
          </c:val>
        </c:ser>
        <c:ser>
          <c:idx val="2"/>
          <c:order val="2"/>
          <c:tx>
            <c:strRef>
              <c:f>'Dane wg podgr. cech'!$B$41</c:f>
              <c:strCache>
                <c:ptCount val="1"/>
                <c:pt idx="0">
                  <c:v>Budownictwo</c:v>
                </c:pt>
              </c:strCache>
            </c:strRef>
          </c:tx>
          <c:cat>
            <c:numRef>
              <c:f>'Dane wg podgr. cech'!$C$36:$E$36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'Dane wg podgr. cech'!$C$41:$E$41</c:f>
              <c:numCache>
                <c:formatCode>General</c:formatCode>
                <c:ptCount val="3"/>
                <c:pt idx="0">
                  <c:v>3744</c:v>
                </c:pt>
                <c:pt idx="1">
                  <c:v>3954</c:v>
                </c:pt>
                <c:pt idx="2">
                  <c:v>4451</c:v>
                </c:pt>
              </c:numCache>
            </c:numRef>
          </c:val>
        </c:ser>
        <c:ser>
          <c:idx val="3"/>
          <c:order val="3"/>
          <c:tx>
            <c:strRef>
              <c:f>'Dane wg podgr. cech'!$B$42</c:f>
              <c:strCache>
                <c:ptCount val="1"/>
                <c:pt idx="0">
                  <c:v>Usługi rynkowe</c:v>
                </c:pt>
              </c:strCache>
            </c:strRef>
          </c:tx>
          <c:cat>
            <c:numRef>
              <c:f>'Dane wg podgr. cech'!$C$36:$E$36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'Dane wg podgr. cech'!$C$42:$E$42</c:f>
              <c:numCache>
                <c:formatCode>General</c:formatCode>
                <c:ptCount val="3"/>
                <c:pt idx="0">
                  <c:v>26095</c:v>
                </c:pt>
                <c:pt idx="1">
                  <c:v>31742</c:v>
                </c:pt>
                <c:pt idx="2">
                  <c:v>34453</c:v>
                </c:pt>
              </c:numCache>
            </c:numRef>
          </c:val>
        </c:ser>
        <c:ser>
          <c:idx val="4"/>
          <c:order val="4"/>
          <c:tx>
            <c:strRef>
              <c:f>'Dane wg podgr. cech'!$B$43</c:f>
              <c:strCache>
                <c:ptCount val="1"/>
                <c:pt idx="0">
                  <c:v>Usługi nierynkowe</c:v>
                </c:pt>
              </c:strCache>
            </c:strRef>
          </c:tx>
          <c:cat>
            <c:numRef>
              <c:f>'Dane wg podgr. cech'!$C$36:$E$36</c:f>
              <c:numCache>
                <c:formatCode>General</c:formatCode>
                <c:ptCount val="3"/>
                <c:pt idx="0">
                  <c:v>2000</c:v>
                </c:pt>
                <c:pt idx="1">
                  <c:v>2005</c:v>
                </c:pt>
                <c:pt idx="2">
                  <c:v>2006</c:v>
                </c:pt>
              </c:numCache>
            </c:numRef>
          </c:cat>
          <c:val>
            <c:numRef>
              <c:f>'Dane wg podgr. cech'!$C$43:$E$43</c:f>
              <c:numCache>
                <c:formatCode>General</c:formatCode>
                <c:ptCount val="3"/>
                <c:pt idx="0">
                  <c:v>7263</c:v>
                </c:pt>
                <c:pt idx="1">
                  <c:v>10315</c:v>
                </c:pt>
                <c:pt idx="2">
                  <c:v>10698</c:v>
                </c:pt>
              </c:numCache>
            </c:numRef>
          </c:val>
        </c:ser>
        <c:shape val="box"/>
        <c:axId val="79114240"/>
        <c:axId val="79115776"/>
        <c:axId val="0"/>
      </c:bar3DChart>
      <c:catAx>
        <c:axId val="79114240"/>
        <c:scaling>
          <c:orientation val="minMax"/>
        </c:scaling>
        <c:axPos val="b"/>
        <c:numFmt formatCode="General" sourceLinked="1"/>
        <c:tickLblPos val="nextTo"/>
        <c:crossAx val="79115776"/>
        <c:crosses val="autoZero"/>
        <c:auto val="1"/>
        <c:lblAlgn val="ctr"/>
        <c:lblOffset val="100"/>
      </c:catAx>
      <c:valAx>
        <c:axId val="79115776"/>
        <c:scaling>
          <c:orientation val="minMax"/>
        </c:scaling>
        <c:axPos val="l"/>
        <c:majorGridlines/>
        <c:numFmt formatCode="0%" sourceLinked="1"/>
        <c:tickLblPos val="nextTo"/>
        <c:crossAx val="79114240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outEnd"/>
            <c:showPercent val="1"/>
            <c:showLeaderLines val="1"/>
          </c:dLbls>
          <c:cat>
            <c:strRef>
              <c:f>'Pracbezr wg wykszt'!$B$25:$B$29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średnie ogólnokształcące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'Pracbezr wg wykszt'!$J$25:$J$29</c:f>
              <c:numCache>
                <c:formatCode>General</c:formatCode>
                <c:ptCount val="5"/>
                <c:pt idx="0">
                  <c:v>242</c:v>
                </c:pt>
                <c:pt idx="1">
                  <c:v>377</c:v>
                </c:pt>
                <c:pt idx="2">
                  <c:v>138</c:v>
                </c:pt>
                <c:pt idx="3">
                  <c:v>407</c:v>
                </c:pt>
                <c:pt idx="4">
                  <c:v>108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txPr>
        <a:bodyPr/>
        <a:lstStyle/>
        <a:p>
          <a:pPr rtl="0">
            <a:defRPr/>
          </a:pPr>
          <a:endParaRPr lang="pl-PL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'Wg grup zawodów'!$B$4</c:f>
              <c:strCache>
                <c:ptCount val="1"/>
                <c:pt idx="0">
                  <c:v>Pracujący</c:v>
                </c:pt>
              </c:strCache>
            </c:strRef>
          </c:tx>
          <c:cat>
            <c:strRef>
              <c:f>('Wg grup zawodów'!$B$7,'Wg grup zawodów'!$B$8,'Wg grup zawodów'!$B$9,'Wg grup zawodów'!$B$10,'Wg grup zawodów'!$B$11,'Wg grup zawodów'!$B$12,'Wg grup zawodów'!$B$13,'Wg grup zawodów'!$B$14,'Wg grup zawodów'!$B$15,'Wg grup zawodów'!$B$18)</c:f>
              <c:strCache>
                <c:ptCount val="10"/>
                <c:pt idx="0">
                  <c:v>przedst. władz publicznych, wyżsi urzędnicy i kierownicy</c:v>
                </c:pt>
                <c:pt idx="1">
                  <c:v>specjaliści</c:v>
                </c:pt>
                <c:pt idx="2">
                  <c:v>technicy i inny średni personel</c:v>
                </c:pt>
                <c:pt idx="3">
                  <c:v>pracownicy biurowi</c:v>
                </c:pt>
                <c:pt idx="4">
                  <c:v>pracownicy usług osobistych i sprzedawcy</c:v>
                </c:pt>
                <c:pt idx="5">
                  <c:v>rolnicy, ogrodnicy, leśnicy i rybacy</c:v>
                </c:pt>
                <c:pt idx="6">
                  <c:v>robotnicy przemysłowi i rzemieślnicy</c:v>
                </c:pt>
                <c:pt idx="7">
                  <c:v>operatorzy i monterzy maszyn i urządzeń</c:v>
                </c:pt>
                <c:pt idx="8">
                  <c:v>pracownicy przy pracach prostych</c:v>
                </c:pt>
                <c:pt idx="9">
                  <c:v>bez zawodu</c:v>
                </c:pt>
              </c:strCache>
            </c:strRef>
          </c:cat>
          <c:val>
            <c:numRef>
              <c:f>('Wg grup zawodów'!$J$7,'Wg grup zawodów'!$J$8,'Wg grup zawodów'!$J$9,'Wg grup zawodów'!$J$10,'Wg grup zawodów'!$J$11,'Wg grup zawodów'!$J$12,'Wg grup zawodów'!$J$13,'Wg grup zawodów'!$J$14,'Wg grup zawodów'!$J$15)</c:f>
              <c:numCache>
                <c:formatCode>General</c:formatCode>
                <c:ptCount val="9"/>
                <c:pt idx="0">
                  <c:v>63</c:v>
                </c:pt>
                <c:pt idx="1">
                  <c:v>160</c:v>
                </c:pt>
                <c:pt idx="2">
                  <c:v>140</c:v>
                </c:pt>
                <c:pt idx="3">
                  <c:v>90</c:v>
                </c:pt>
                <c:pt idx="4">
                  <c:v>145</c:v>
                </c:pt>
                <c:pt idx="5">
                  <c:v>60</c:v>
                </c:pt>
                <c:pt idx="6">
                  <c:v>250</c:v>
                </c:pt>
                <c:pt idx="7">
                  <c:v>164</c:v>
                </c:pt>
                <c:pt idx="8">
                  <c:v>86</c:v>
                </c:pt>
              </c:numCache>
            </c:numRef>
          </c:val>
        </c:ser>
        <c:ser>
          <c:idx val="1"/>
          <c:order val="1"/>
          <c:tx>
            <c:strRef>
              <c:f>'Wg grup zawodów'!$N$3</c:f>
              <c:strCache>
                <c:ptCount val="1"/>
                <c:pt idx="0">
                  <c:v>Bezrobotni</c:v>
                </c:pt>
              </c:strCache>
            </c:strRef>
          </c:tx>
          <c:cat>
            <c:strRef>
              <c:f>('Wg grup zawodów'!$B$7,'Wg grup zawodów'!$B$8,'Wg grup zawodów'!$B$9,'Wg grup zawodów'!$B$10,'Wg grup zawodów'!$B$11,'Wg grup zawodów'!$B$12,'Wg grup zawodów'!$B$13,'Wg grup zawodów'!$B$14,'Wg grup zawodów'!$B$15,'Wg grup zawodów'!$B$18)</c:f>
              <c:strCache>
                <c:ptCount val="10"/>
                <c:pt idx="0">
                  <c:v>przedst. władz publicznych, wyżsi urzędnicy i kierownicy</c:v>
                </c:pt>
                <c:pt idx="1">
                  <c:v>specjaliści</c:v>
                </c:pt>
                <c:pt idx="2">
                  <c:v>technicy i inny średni personel</c:v>
                </c:pt>
                <c:pt idx="3">
                  <c:v>pracownicy biurowi</c:v>
                </c:pt>
                <c:pt idx="4">
                  <c:v>pracownicy usług osobistych i sprzedawcy</c:v>
                </c:pt>
                <c:pt idx="5">
                  <c:v>rolnicy, ogrodnicy, leśnicy i rybacy</c:v>
                </c:pt>
                <c:pt idx="6">
                  <c:v>robotnicy przemysłowi i rzemieślnicy</c:v>
                </c:pt>
                <c:pt idx="7">
                  <c:v>operatorzy i monterzy maszyn i urządzeń</c:v>
                </c:pt>
                <c:pt idx="8">
                  <c:v>pracownicy przy pracach prostych</c:v>
                </c:pt>
                <c:pt idx="9">
                  <c:v>bez zawodu</c:v>
                </c:pt>
              </c:strCache>
            </c:strRef>
          </c:cat>
          <c:val>
            <c:numRef>
              <c:f>('Wg grup zawodów'!$R$7,'Wg grup zawodów'!$R$8,'Wg grup zawodów'!$R$9,'Wg grup zawodów'!$R$10,'Wg grup zawodów'!$R$11,'Wg grup zawodów'!$R$12,'Wg grup zawodów'!$R$13,'Wg grup zawodów'!$R$14,'Wg grup zawodów'!$R$15,'Wg grup zawodów'!$R$18)</c:f>
              <c:numCache>
                <c:formatCode>0</c:formatCode>
                <c:ptCount val="10"/>
                <c:pt idx="0">
                  <c:v>0.47900000000000031</c:v>
                </c:pt>
                <c:pt idx="1">
                  <c:v>8.2550000000000008</c:v>
                </c:pt>
                <c:pt idx="2">
                  <c:v>15.677</c:v>
                </c:pt>
                <c:pt idx="3">
                  <c:v>4.0830000000000002</c:v>
                </c:pt>
                <c:pt idx="4">
                  <c:v>13.796000000000001</c:v>
                </c:pt>
                <c:pt idx="5">
                  <c:v>2.7229999999999999</c:v>
                </c:pt>
                <c:pt idx="6">
                  <c:v>30.548999999999989</c:v>
                </c:pt>
                <c:pt idx="7">
                  <c:v>5.3229999999999915</c:v>
                </c:pt>
                <c:pt idx="8">
                  <c:v>10.84</c:v>
                </c:pt>
                <c:pt idx="9">
                  <c:v>22.11100000000004</c:v>
                </c:pt>
              </c:numCache>
            </c:numRef>
          </c:val>
        </c:ser>
        <c:shape val="box"/>
        <c:axId val="67591552"/>
        <c:axId val="67605632"/>
        <c:axId val="0"/>
      </c:bar3DChart>
      <c:catAx>
        <c:axId val="67591552"/>
        <c:scaling>
          <c:orientation val="minMax"/>
        </c:scaling>
        <c:axPos val="b"/>
        <c:tickLblPos val="nextTo"/>
        <c:crossAx val="67605632"/>
        <c:crosses val="autoZero"/>
        <c:auto val="1"/>
        <c:lblAlgn val="ctr"/>
        <c:lblOffset val="100"/>
      </c:catAx>
      <c:valAx>
        <c:axId val="676056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w tys. osób</a:t>
                </a:r>
              </a:p>
            </c:rich>
          </c:tx>
          <c:layout>
            <c:manualLayout>
              <c:xMode val="edge"/>
              <c:yMode val="edge"/>
              <c:x val="0.12035712186892232"/>
              <c:y val="0.21890673394074944"/>
            </c:manualLayout>
          </c:layout>
        </c:title>
        <c:numFmt formatCode="General" sourceLinked="1"/>
        <c:tickLblPos val="nextTo"/>
        <c:crossAx val="6759155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4444444444444502E-2"/>
          <c:y val="4.6296296296296516E-2"/>
          <c:w val="0.61926531058618006"/>
          <c:h val="0.89814814814814814"/>
        </c:manualLayout>
      </c:layout>
      <c:pie3DChart>
        <c:varyColors val="1"/>
        <c:ser>
          <c:idx val="0"/>
          <c:order val="0"/>
          <c:dLbls>
            <c:showPercent val="1"/>
            <c:showLeaderLines val="1"/>
          </c:dLbls>
          <c:cat>
            <c:strRef>
              <c:f>(Edukacja!$T$21,Edukacja!$T$25,Edukacja!$T$23,Edukacja!$T$12)</c:f>
              <c:strCache>
                <c:ptCount val="4"/>
                <c:pt idx="0">
                  <c:v>Zasadnicze szkoły zawodowe</c:v>
                </c:pt>
                <c:pt idx="1">
                  <c:v>Technika</c:v>
                </c:pt>
                <c:pt idx="2">
                  <c:v>Licea profilowane</c:v>
                </c:pt>
                <c:pt idx="3">
                  <c:v>Licea ogólnokształcące</c:v>
                </c:pt>
              </c:strCache>
            </c:strRef>
          </c:cat>
          <c:val>
            <c:numRef>
              <c:f>(Edukacja!$U$21,Edukacja!$U$25,Edukacja!$U$23,Edukacja!$U$12)</c:f>
              <c:numCache>
                <c:formatCode>General</c:formatCode>
                <c:ptCount val="4"/>
                <c:pt idx="0">
                  <c:v>7501</c:v>
                </c:pt>
                <c:pt idx="1">
                  <c:v>10846</c:v>
                </c:pt>
                <c:pt idx="2">
                  <c:v>2748</c:v>
                </c:pt>
                <c:pt idx="3">
                  <c:v>16086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txPr>
        <a:bodyPr/>
        <a:lstStyle/>
        <a:p>
          <a:pPr rtl="0">
            <a:defRPr/>
          </a:pPr>
          <a:endParaRPr lang="pl-PL"/>
        </a:p>
      </c:txPr>
    </c:legend>
    <c:plotVisOnly val="1"/>
  </c:chart>
  <c:spPr>
    <a:solidFill>
      <a:schemeClr val="bg1">
        <a:alpha val="83000"/>
      </a:schemeClr>
    </a:solidFill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outEnd"/>
            <c:showPercent val="1"/>
            <c:showLeaderLines val="1"/>
          </c:dLbls>
          <c:cat>
            <c:strRef>
              <c:f>'Profile szkół'!$B$31:$B$36</c:f>
              <c:strCache>
                <c:ptCount val="6"/>
                <c:pt idx="0">
                  <c:v>Ekonomiczne i administracyjne</c:v>
                </c:pt>
                <c:pt idx="1">
                  <c:v>Inżynieryjno-techniczne</c:v>
                </c:pt>
                <c:pt idx="2">
                  <c:v>Produkcji i przetwórstwa</c:v>
                </c:pt>
                <c:pt idx="3">
                  <c:v>Architektury i budownictwa</c:v>
                </c:pt>
                <c:pt idx="4">
                  <c:v>Usług dla ludności</c:v>
                </c:pt>
                <c:pt idx="5">
                  <c:v>Pozostałe</c:v>
                </c:pt>
              </c:strCache>
            </c:strRef>
          </c:cat>
          <c:val>
            <c:numRef>
              <c:f>'Profile szkół'!$C$31:$C$36</c:f>
              <c:numCache>
                <c:formatCode>General</c:formatCode>
                <c:ptCount val="6"/>
                <c:pt idx="0">
                  <c:v>2196</c:v>
                </c:pt>
                <c:pt idx="1">
                  <c:v>6461</c:v>
                </c:pt>
                <c:pt idx="2">
                  <c:v>2151</c:v>
                </c:pt>
                <c:pt idx="3">
                  <c:v>1452</c:v>
                </c:pt>
                <c:pt idx="4">
                  <c:v>3120</c:v>
                </c:pt>
                <c:pt idx="5">
                  <c:v>119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txPr>
        <a:bodyPr/>
        <a:lstStyle/>
        <a:p>
          <a:pPr rtl="0">
            <a:defRPr/>
          </a:pPr>
          <a:endParaRPr lang="pl-PL"/>
        </a:p>
      </c:txPr>
    </c:legend>
    <c:plotVisOnly val="1"/>
  </c:chart>
  <c:spPr>
    <a:solidFill>
      <a:prstClr val="white">
        <a:alpha val="81000"/>
      </a:prstClr>
    </a:solidFill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outEnd"/>
            <c:showPercent val="1"/>
            <c:showLeaderLines val="1"/>
          </c:dLbls>
          <c:cat>
            <c:strRef>
              <c:f>'Profile szkół'!$B$7:$B$15</c:f>
              <c:strCache>
                <c:ptCount val="9"/>
                <c:pt idx="0">
                  <c:v>Społeczne</c:v>
                </c:pt>
                <c:pt idx="1">
                  <c:v>Ekonomiczne i administracyjne</c:v>
                </c:pt>
                <c:pt idx="2">
                  <c:v>Informatyczne</c:v>
                </c:pt>
                <c:pt idx="3">
                  <c:v>Inżynieryjno-techniczne</c:v>
                </c:pt>
                <c:pt idx="4">
                  <c:v>Architektury i budownictwa</c:v>
                </c:pt>
                <c:pt idx="5">
                  <c:v>Rolnicze, leśne i rybactwa</c:v>
                </c:pt>
                <c:pt idx="6">
                  <c:v>Opieki społecznej</c:v>
                </c:pt>
                <c:pt idx="7">
                  <c:v>Usług dla ludności</c:v>
                </c:pt>
                <c:pt idx="8">
                  <c:v>Pozostałe</c:v>
                </c:pt>
              </c:strCache>
            </c:strRef>
          </c:cat>
          <c:val>
            <c:numRef>
              <c:f>'Profile szkół'!$C$7:$C$15</c:f>
              <c:numCache>
                <c:formatCode>General</c:formatCode>
                <c:ptCount val="9"/>
                <c:pt idx="0">
                  <c:v>5312</c:v>
                </c:pt>
                <c:pt idx="1">
                  <c:v>8856</c:v>
                </c:pt>
                <c:pt idx="2">
                  <c:v>2850</c:v>
                </c:pt>
                <c:pt idx="3">
                  <c:v>8955</c:v>
                </c:pt>
                <c:pt idx="4">
                  <c:v>3280</c:v>
                </c:pt>
                <c:pt idx="5">
                  <c:v>1262</c:v>
                </c:pt>
                <c:pt idx="6">
                  <c:v>1632</c:v>
                </c:pt>
                <c:pt idx="7">
                  <c:v>8178</c:v>
                </c:pt>
                <c:pt idx="8">
                  <c:v>3202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txPr>
        <a:bodyPr/>
        <a:lstStyle/>
        <a:p>
          <a:pPr rtl="0">
            <a:defRPr/>
          </a:pPr>
          <a:endParaRPr lang="pl-PL"/>
        </a:p>
      </c:txPr>
    </c:legend>
    <c:plotVisOnly val="1"/>
  </c:chart>
  <c:spPr>
    <a:solidFill>
      <a:prstClr val="white">
        <a:alpha val="81000"/>
      </a:prstClr>
    </a:solidFill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outEnd"/>
            <c:showPercent val="1"/>
            <c:showLeaderLines val="1"/>
          </c:dLbls>
          <c:cat>
            <c:strRef>
              <c:f>'Profile szkół'!$B$57:$B$64</c:f>
              <c:strCache>
                <c:ptCount val="8"/>
                <c:pt idx="0">
                  <c:v>Pedagogiczne</c:v>
                </c:pt>
                <c:pt idx="1">
                  <c:v>Ekonomiczne i administracyjne</c:v>
                </c:pt>
                <c:pt idx="2">
                  <c:v>Informatyczne</c:v>
                </c:pt>
                <c:pt idx="3">
                  <c:v>Architektury i budownictwa</c:v>
                </c:pt>
                <c:pt idx="4">
                  <c:v>Medyczne</c:v>
                </c:pt>
                <c:pt idx="5">
                  <c:v>Usług dla ludności</c:v>
                </c:pt>
                <c:pt idx="6">
                  <c:v>Ochrony i bezpieczeństwa</c:v>
                </c:pt>
                <c:pt idx="7">
                  <c:v>Pozostałe</c:v>
                </c:pt>
              </c:strCache>
            </c:strRef>
          </c:cat>
          <c:val>
            <c:numRef>
              <c:f>'Profile szkół'!$C$57:$C$64</c:f>
              <c:numCache>
                <c:formatCode>General</c:formatCode>
                <c:ptCount val="8"/>
                <c:pt idx="0">
                  <c:v>1077</c:v>
                </c:pt>
                <c:pt idx="1">
                  <c:v>5035</c:v>
                </c:pt>
                <c:pt idx="2">
                  <c:v>3539</c:v>
                </c:pt>
                <c:pt idx="3">
                  <c:v>1893</c:v>
                </c:pt>
                <c:pt idx="4">
                  <c:v>1824</c:v>
                </c:pt>
                <c:pt idx="5">
                  <c:v>4457</c:v>
                </c:pt>
                <c:pt idx="6">
                  <c:v>2672</c:v>
                </c:pt>
                <c:pt idx="7">
                  <c:v>3270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txPr>
        <a:bodyPr/>
        <a:lstStyle/>
        <a:p>
          <a:pPr rtl="0">
            <a:defRPr/>
          </a:pPr>
          <a:endParaRPr lang="pl-PL"/>
        </a:p>
      </c:txPr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'Dane wg podgr. cech'!$D$10</c:f>
              <c:strCache>
                <c:ptCount val="1"/>
                <c:pt idx="0">
                  <c:v>pedagogiczne</c:v>
                </c:pt>
              </c:strCache>
            </c:strRef>
          </c:tx>
          <c:cat>
            <c:numRef>
              <c:f>('Dane wg podgr. cech'!$A$22,'Dane wg podgr. cech'!$A$19,'Dane wg podgr. cech'!$A$16,'Dane wg podgr. cech'!$A$13)</c:f>
              <c:numCache>
                <c:formatCode>General</c:formatCod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</c:numCache>
            </c:numRef>
          </c:cat>
          <c:val>
            <c:numRef>
              <c:f>('Dane wg podgr. cech'!$D$24,'Dane wg podgr. cech'!$D$21,'Dane wg podgr. cech'!$D$18,'Dane wg podgr. cech'!$D$15)</c:f>
              <c:numCache>
                <c:formatCode>#,##0</c:formatCode>
                <c:ptCount val="4"/>
                <c:pt idx="0">
                  <c:v>15504</c:v>
                </c:pt>
                <c:pt idx="1">
                  <c:v>16636</c:v>
                </c:pt>
                <c:pt idx="2">
                  <c:v>14721</c:v>
                </c:pt>
                <c:pt idx="3">
                  <c:v>15518</c:v>
                </c:pt>
              </c:numCache>
            </c:numRef>
          </c:val>
        </c:ser>
        <c:ser>
          <c:idx val="1"/>
          <c:order val="1"/>
          <c:tx>
            <c:strRef>
              <c:f>'Dane wg podgr. cech'!$E$10</c:f>
              <c:strCache>
                <c:ptCount val="1"/>
                <c:pt idx="0">
                  <c:v>humanistyczne</c:v>
                </c:pt>
              </c:strCache>
            </c:strRef>
          </c:tx>
          <c:val>
            <c:numRef>
              <c:f>('Dane wg podgr. cech'!$E$24,'Dane wg podgr. cech'!$E$21,'Dane wg podgr. cech'!$E$18,'Dane wg podgr. cech'!$E$15)</c:f>
              <c:numCache>
                <c:formatCode>#,##0</c:formatCode>
                <c:ptCount val="4"/>
                <c:pt idx="0">
                  <c:v>9947</c:v>
                </c:pt>
                <c:pt idx="1">
                  <c:v>9590</c:v>
                </c:pt>
                <c:pt idx="2">
                  <c:v>12420</c:v>
                </c:pt>
                <c:pt idx="3">
                  <c:v>12377</c:v>
                </c:pt>
              </c:numCache>
            </c:numRef>
          </c:val>
        </c:ser>
        <c:ser>
          <c:idx val="2"/>
          <c:order val="2"/>
          <c:tx>
            <c:strRef>
              <c:f>'Dane wg podgr. cech'!$F$10</c:f>
              <c:strCache>
                <c:ptCount val="1"/>
                <c:pt idx="0">
                  <c:v>artystyczne</c:v>
                </c:pt>
              </c:strCache>
            </c:strRef>
          </c:tx>
          <c:val>
            <c:numRef>
              <c:f>('Dane wg podgr. cech'!$F$24,'Dane wg podgr. cech'!$F$21,'Dane wg podgr. cech'!$F$18,'Dane wg podgr. cech'!$F$15)</c:f>
              <c:numCache>
                <c:formatCode>#,##0</c:formatCode>
                <c:ptCount val="4"/>
                <c:pt idx="0">
                  <c:v>2328</c:v>
                </c:pt>
                <c:pt idx="1">
                  <c:v>2442</c:v>
                </c:pt>
                <c:pt idx="2">
                  <c:v>2527</c:v>
                </c:pt>
                <c:pt idx="3">
                  <c:v>2553</c:v>
                </c:pt>
              </c:numCache>
            </c:numRef>
          </c:val>
        </c:ser>
        <c:ser>
          <c:idx val="3"/>
          <c:order val="3"/>
          <c:tx>
            <c:strRef>
              <c:f>'Dane wg podgr. cech'!$G$10</c:f>
              <c:strCache>
                <c:ptCount val="1"/>
                <c:pt idx="0">
                  <c:v>społeczne</c:v>
                </c:pt>
              </c:strCache>
            </c:strRef>
          </c:tx>
          <c:val>
            <c:numRef>
              <c:f>('Dane wg podgr. cech'!$G$24,'Dane wg podgr. cech'!$G$21,'Dane wg podgr. cech'!$G$18,'Dane wg podgr. cech'!$G$15)</c:f>
              <c:numCache>
                <c:formatCode>#,##0</c:formatCode>
                <c:ptCount val="4"/>
                <c:pt idx="0">
                  <c:v>16724</c:v>
                </c:pt>
                <c:pt idx="1">
                  <c:v>18087</c:v>
                </c:pt>
                <c:pt idx="2">
                  <c:v>17837</c:v>
                </c:pt>
                <c:pt idx="3">
                  <c:v>18042</c:v>
                </c:pt>
              </c:numCache>
            </c:numRef>
          </c:val>
        </c:ser>
        <c:ser>
          <c:idx val="4"/>
          <c:order val="4"/>
          <c:tx>
            <c:strRef>
              <c:f>'Dane wg podgr. cech'!$H$10</c:f>
              <c:strCache>
                <c:ptCount val="1"/>
                <c:pt idx="0">
                  <c:v>ekonomia i administracja</c:v>
                </c:pt>
              </c:strCache>
            </c:strRef>
          </c:tx>
          <c:val>
            <c:numRef>
              <c:f>('Dane wg podgr. cech'!$H$24,'Dane wg podgr. cech'!$H$21,'Dane wg podgr. cech'!$H$18,'Dane wg podgr. cech'!$H$15)</c:f>
              <c:numCache>
                <c:formatCode>#,##0</c:formatCode>
                <c:ptCount val="4"/>
                <c:pt idx="0">
                  <c:v>47100</c:v>
                </c:pt>
                <c:pt idx="1">
                  <c:v>46583</c:v>
                </c:pt>
                <c:pt idx="2">
                  <c:v>45653</c:v>
                </c:pt>
                <c:pt idx="3">
                  <c:v>43235</c:v>
                </c:pt>
              </c:numCache>
            </c:numRef>
          </c:val>
        </c:ser>
        <c:ser>
          <c:idx val="5"/>
          <c:order val="5"/>
          <c:tx>
            <c:strRef>
              <c:f>'Dane wg podgr. cech'!$I$10</c:f>
              <c:strCache>
                <c:ptCount val="1"/>
                <c:pt idx="0">
                  <c:v>prawne</c:v>
                </c:pt>
              </c:strCache>
            </c:strRef>
          </c:tx>
          <c:val>
            <c:numRef>
              <c:f>('Dane wg podgr. cech'!$I$24,'Dane wg podgr. cech'!$I$21,'Dane wg podgr. cech'!$I$18,'Dane wg podgr. cech'!$I$15)</c:f>
              <c:numCache>
                <c:formatCode>#,##0</c:formatCode>
                <c:ptCount val="4"/>
                <c:pt idx="0">
                  <c:v>6345</c:v>
                </c:pt>
                <c:pt idx="1">
                  <c:v>5609</c:v>
                </c:pt>
                <c:pt idx="2">
                  <c:v>5636</c:v>
                </c:pt>
                <c:pt idx="3">
                  <c:v>5588</c:v>
                </c:pt>
              </c:numCache>
            </c:numRef>
          </c:val>
        </c:ser>
        <c:ser>
          <c:idx val="6"/>
          <c:order val="6"/>
          <c:tx>
            <c:strRef>
              <c:f>'Dane wg podgr. cech'!$J$10</c:f>
              <c:strCache>
                <c:ptCount val="1"/>
                <c:pt idx="0">
                  <c:v>dziennikarstwo i informacja</c:v>
                </c:pt>
              </c:strCache>
            </c:strRef>
          </c:tx>
          <c:val>
            <c:numRef>
              <c:f>('Dane wg podgr. cech'!$J$24,'Dane wg podgr. cech'!$J$21,'Dane wg podgr. cech'!$J$18,'Dane wg podgr. cech'!$J$15)</c:f>
              <c:numCache>
                <c:formatCode>#,##0</c:formatCode>
                <c:ptCount val="4"/>
                <c:pt idx="0">
                  <c:v>2219</c:v>
                </c:pt>
                <c:pt idx="1">
                  <c:v>2612</c:v>
                </c:pt>
                <c:pt idx="2">
                  <c:v>3329</c:v>
                </c:pt>
                <c:pt idx="3">
                  <c:v>4112</c:v>
                </c:pt>
              </c:numCache>
            </c:numRef>
          </c:val>
        </c:ser>
        <c:ser>
          <c:idx val="7"/>
          <c:order val="7"/>
          <c:tx>
            <c:strRef>
              <c:f>'Dane wg podgr. cech'!$K$10</c:f>
              <c:strCache>
                <c:ptCount val="1"/>
                <c:pt idx="0">
                  <c:v>biologiczne</c:v>
                </c:pt>
              </c:strCache>
            </c:strRef>
          </c:tx>
          <c:val>
            <c:numRef>
              <c:f>('Dane wg podgr. cech'!$K$24,'Dane wg podgr. cech'!$K$21,'Dane wg podgr. cech'!$K$18,'Dane wg podgr. cech'!$K$15)</c:f>
              <c:numCache>
                <c:formatCode>#,##0</c:formatCode>
                <c:ptCount val="4"/>
                <c:pt idx="0">
                  <c:v>1349</c:v>
                </c:pt>
                <c:pt idx="1">
                  <c:v>1352</c:v>
                </c:pt>
                <c:pt idx="2">
                  <c:v>1359</c:v>
                </c:pt>
                <c:pt idx="3">
                  <c:v>3291</c:v>
                </c:pt>
              </c:numCache>
            </c:numRef>
          </c:val>
        </c:ser>
        <c:ser>
          <c:idx val="8"/>
          <c:order val="8"/>
          <c:tx>
            <c:strRef>
              <c:f>'Dane wg podgr. cech'!$L$10</c:f>
              <c:strCache>
                <c:ptCount val="1"/>
                <c:pt idx="0">
                  <c:v>fizyczne</c:v>
                </c:pt>
              </c:strCache>
            </c:strRef>
          </c:tx>
          <c:val>
            <c:numRef>
              <c:f>('Dane wg podgr. cech'!$L$24,'Dane wg podgr. cech'!$L$21,'Dane wg podgr. cech'!$L$18,'Dane wg podgr. cech'!$L$15)</c:f>
              <c:numCache>
                <c:formatCode>#,##0</c:formatCode>
                <c:ptCount val="4"/>
                <c:pt idx="0">
                  <c:v>3862</c:v>
                </c:pt>
                <c:pt idx="1">
                  <c:v>3829</c:v>
                </c:pt>
                <c:pt idx="2">
                  <c:v>3798</c:v>
                </c:pt>
                <c:pt idx="3">
                  <c:v>3515</c:v>
                </c:pt>
              </c:numCache>
            </c:numRef>
          </c:val>
        </c:ser>
        <c:ser>
          <c:idx val="9"/>
          <c:order val="9"/>
          <c:tx>
            <c:strRef>
              <c:f>'Dane wg podgr. cech'!$M$10</c:f>
              <c:strCache>
                <c:ptCount val="1"/>
                <c:pt idx="0">
                  <c:v>matematyczno-statystyczne</c:v>
                </c:pt>
              </c:strCache>
            </c:strRef>
          </c:tx>
          <c:val>
            <c:numRef>
              <c:f>('Dane wg podgr. cech'!$M$24,'Dane wg podgr. cech'!$M$21,'Dane wg podgr. cech'!$M$18,'Dane wg podgr. cech'!$M$15)</c:f>
              <c:numCache>
                <c:formatCode>#,##0</c:formatCode>
                <c:ptCount val="4"/>
                <c:pt idx="0">
                  <c:v>1362</c:v>
                </c:pt>
                <c:pt idx="1">
                  <c:v>1311</c:v>
                </c:pt>
                <c:pt idx="2">
                  <c:v>1233</c:v>
                </c:pt>
                <c:pt idx="3">
                  <c:v>1022</c:v>
                </c:pt>
              </c:numCache>
            </c:numRef>
          </c:val>
        </c:ser>
        <c:ser>
          <c:idx val="10"/>
          <c:order val="10"/>
          <c:tx>
            <c:strRef>
              <c:f>'Dane wg podgr. cech'!$N$10</c:f>
              <c:strCache>
                <c:ptCount val="1"/>
                <c:pt idx="0">
                  <c:v>informatyczne</c:v>
                </c:pt>
              </c:strCache>
            </c:strRef>
          </c:tx>
          <c:val>
            <c:numRef>
              <c:f>('Dane wg podgr. cech'!$N$24,'Dane wg podgr. cech'!$N$21,'Dane wg podgr. cech'!$N$18,'Dane wg podgr. cech'!$N$15)</c:f>
              <c:numCache>
                <c:formatCode>#,##0</c:formatCode>
                <c:ptCount val="4"/>
                <c:pt idx="0">
                  <c:v>8628</c:v>
                </c:pt>
                <c:pt idx="1">
                  <c:v>9379</c:v>
                </c:pt>
                <c:pt idx="2">
                  <c:v>10614</c:v>
                </c:pt>
                <c:pt idx="3">
                  <c:v>10019</c:v>
                </c:pt>
              </c:numCache>
            </c:numRef>
          </c:val>
        </c:ser>
        <c:ser>
          <c:idx val="11"/>
          <c:order val="11"/>
          <c:tx>
            <c:strRef>
              <c:f>'Dane wg podgr. cech'!$O$10</c:f>
              <c:strCache>
                <c:ptCount val="1"/>
                <c:pt idx="0">
                  <c:v>medyczne</c:v>
                </c:pt>
              </c:strCache>
            </c:strRef>
          </c:tx>
          <c:val>
            <c:numRef>
              <c:f>('Dane wg podgr. cech'!$O$24,'Dane wg podgr. cech'!$O$21,'Dane wg podgr. cech'!$O$18,'Dane wg podgr. cech'!$O$15)</c:f>
              <c:numCache>
                <c:formatCode>#,##0</c:formatCode>
                <c:ptCount val="4"/>
                <c:pt idx="0">
                  <c:v>8142</c:v>
                </c:pt>
                <c:pt idx="1">
                  <c:v>9227</c:v>
                </c:pt>
                <c:pt idx="2">
                  <c:v>9562</c:v>
                </c:pt>
                <c:pt idx="3">
                  <c:v>9785</c:v>
                </c:pt>
              </c:numCache>
            </c:numRef>
          </c:val>
        </c:ser>
        <c:ser>
          <c:idx val="13"/>
          <c:order val="12"/>
          <c:tx>
            <c:strRef>
              <c:f>'Dane wg podgr. cech'!$Q$10</c:f>
              <c:strCache>
                <c:ptCount val="1"/>
                <c:pt idx="0">
                  <c:v>inżynieryjno-techniczne</c:v>
                </c:pt>
              </c:strCache>
            </c:strRef>
          </c:tx>
          <c:val>
            <c:numRef>
              <c:f>('Dane wg podgr. cech'!$Q$24,'Dane wg podgr. cech'!$Q$21,'Dane wg podgr. cech'!$Q$18,'Dane wg podgr. cech'!$Q$15)</c:f>
              <c:numCache>
                <c:formatCode>#,##0</c:formatCode>
                <c:ptCount val="4"/>
                <c:pt idx="0">
                  <c:v>19193</c:v>
                </c:pt>
                <c:pt idx="1">
                  <c:v>18153</c:v>
                </c:pt>
                <c:pt idx="2">
                  <c:v>17212</c:v>
                </c:pt>
                <c:pt idx="3">
                  <c:v>15831</c:v>
                </c:pt>
              </c:numCache>
            </c:numRef>
          </c:val>
        </c:ser>
        <c:ser>
          <c:idx val="14"/>
          <c:order val="13"/>
          <c:tx>
            <c:strRef>
              <c:f>'Dane wg podgr. cech'!$R$10</c:f>
              <c:strCache>
                <c:ptCount val="1"/>
                <c:pt idx="0">
                  <c:v>produkcja i przetwórstwo</c:v>
                </c:pt>
              </c:strCache>
            </c:strRef>
          </c:tx>
          <c:val>
            <c:numRef>
              <c:f>('Dane wg podgr. cech'!$R$24,'Dane wg podgr. cech'!$R$21,'Dane wg podgr. cech'!$R$18,'Dane wg podgr. cech'!$R$15)</c:f>
              <c:numCache>
                <c:formatCode>#,##0</c:formatCode>
                <c:ptCount val="4"/>
                <c:pt idx="0">
                  <c:v>2622</c:v>
                </c:pt>
                <c:pt idx="1">
                  <c:v>2790</c:v>
                </c:pt>
                <c:pt idx="2">
                  <c:v>2812</c:v>
                </c:pt>
                <c:pt idx="3">
                  <c:v>7467</c:v>
                </c:pt>
              </c:numCache>
            </c:numRef>
          </c:val>
        </c:ser>
        <c:ser>
          <c:idx val="15"/>
          <c:order val="14"/>
          <c:tx>
            <c:strRef>
              <c:f>'Dane wg podgr. cech'!$S$10</c:f>
              <c:strCache>
                <c:ptCount val="1"/>
                <c:pt idx="0">
                  <c:v>architektura i budownictwo</c:v>
                </c:pt>
              </c:strCache>
            </c:strRef>
          </c:tx>
          <c:val>
            <c:numRef>
              <c:f>('Dane wg podgr. cech'!$S$24,'Dane wg podgr. cech'!$S$21,'Dane wg podgr. cech'!$S$18,'Dane wg podgr. cech'!$S$15)</c:f>
              <c:numCache>
                <c:formatCode>#,##0</c:formatCode>
                <c:ptCount val="4"/>
                <c:pt idx="0">
                  <c:v>6644</c:v>
                </c:pt>
                <c:pt idx="1">
                  <c:v>6472</c:v>
                </c:pt>
                <c:pt idx="2">
                  <c:v>6643</c:v>
                </c:pt>
                <c:pt idx="3">
                  <c:v>7014</c:v>
                </c:pt>
              </c:numCache>
            </c:numRef>
          </c:val>
        </c:ser>
        <c:ser>
          <c:idx val="16"/>
          <c:order val="15"/>
          <c:tx>
            <c:strRef>
              <c:f>'Dane wg podgr. cech'!$T$10</c:f>
              <c:strCache>
                <c:ptCount val="1"/>
                <c:pt idx="0">
                  <c:v>rolnicze, leśne i rybactwa</c:v>
                </c:pt>
              </c:strCache>
            </c:strRef>
          </c:tx>
          <c:val>
            <c:numRef>
              <c:f>('Dane wg podgr. cech'!$T$24,'Dane wg podgr. cech'!$T$21,'Dane wg podgr. cech'!$T$18,'Dane wg podgr. cech'!$T$15)</c:f>
              <c:numCache>
                <c:formatCode>#,##0</c:formatCode>
                <c:ptCount val="4"/>
                <c:pt idx="0">
                  <c:v>2650</c:v>
                </c:pt>
                <c:pt idx="1">
                  <c:v>2655</c:v>
                </c:pt>
                <c:pt idx="2">
                  <c:v>2478</c:v>
                </c:pt>
                <c:pt idx="3">
                  <c:v>2278</c:v>
                </c:pt>
              </c:numCache>
            </c:numRef>
          </c:val>
        </c:ser>
        <c:ser>
          <c:idx val="17"/>
          <c:order val="16"/>
          <c:tx>
            <c:strRef>
              <c:f>'Dane wg podgr. cech'!$V$10</c:f>
              <c:strCache>
                <c:ptCount val="1"/>
                <c:pt idx="0">
                  <c:v>usługi dla ludności</c:v>
                </c:pt>
              </c:strCache>
            </c:strRef>
          </c:tx>
          <c:val>
            <c:numRef>
              <c:f>('Dane wg podgr. cech'!$V$24,'Dane wg podgr. cech'!$V$21,'Dane wg podgr. cech'!$V$18,'Dane wg podgr. cech'!$V$15)</c:f>
              <c:numCache>
                <c:formatCode>#,##0</c:formatCode>
                <c:ptCount val="4"/>
                <c:pt idx="0">
                  <c:v>3022</c:v>
                </c:pt>
                <c:pt idx="1">
                  <c:v>4312</c:v>
                </c:pt>
                <c:pt idx="2">
                  <c:v>4574</c:v>
                </c:pt>
                <c:pt idx="3">
                  <c:v>5389</c:v>
                </c:pt>
              </c:numCache>
            </c:numRef>
          </c:val>
        </c:ser>
        <c:ser>
          <c:idx val="18"/>
          <c:order val="17"/>
          <c:tx>
            <c:strRef>
              <c:f>'Dane wg podgr. cech'!$W$10</c:f>
              <c:strCache>
                <c:ptCount val="1"/>
                <c:pt idx="0">
                  <c:v>ochrona środowiska</c:v>
                </c:pt>
              </c:strCache>
            </c:strRef>
          </c:tx>
          <c:val>
            <c:numRef>
              <c:f>('Dane wg podgr. cech'!$W$24,'Dane wg podgr. cech'!$W$21,'Dane wg podgr. cech'!$W$18,'Dane wg podgr. cech'!$W$15)</c:f>
              <c:numCache>
                <c:formatCode>#,##0</c:formatCode>
                <c:ptCount val="4"/>
                <c:pt idx="0">
                  <c:v>4842</c:v>
                </c:pt>
                <c:pt idx="1">
                  <c:v>4645</c:v>
                </c:pt>
                <c:pt idx="2">
                  <c:v>4455</c:v>
                </c:pt>
                <c:pt idx="3">
                  <c:v>2313</c:v>
                </c:pt>
              </c:numCache>
            </c:numRef>
          </c:val>
        </c:ser>
        <c:marker val="1"/>
        <c:axId val="79759616"/>
        <c:axId val="79822848"/>
      </c:lineChart>
      <c:catAx>
        <c:axId val="79759616"/>
        <c:scaling>
          <c:orientation val="minMax"/>
        </c:scaling>
        <c:axPos val="b"/>
        <c:numFmt formatCode="General" sourceLinked="1"/>
        <c:tickLblPos val="nextTo"/>
        <c:crossAx val="79822848"/>
        <c:crosses val="autoZero"/>
        <c:auto val="1"/>
        <c:lblAlgn val="ctr"/>
        <c:lblOffset val="100"/>
      </c:catAx>
      <c:valAx>
        <c:axId val="798228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Liczba studentów</a:t>
                </a:r>
              </a:p>
            </c:rich>
          </c:tx>
        </c:title>
        <c:numFmt formatCode="#,##0" sourceLinked="1"/>
        <c:tickLblPos val="nextTo"/>
        <c:crossAx val="7975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1248906386731"/>
          <c:y val="6.8994714701758164E-2"/>
          <c:w val="0.31587505760253248"/>
          <c:h val="0.88549393654560304"/>
        </c:manualLayout>
      </c:layout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v>Napływ z innych regionów</c:v>
          </c:tx>
          <c:cat>
            <c:strRef>
              <c:f>'Dane wg podgr. cech'!$C$8:$J$8</c:f>
              <c:strCach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strCache>
            </c:strRef>
          </c:cat>
          <c:val>
            <c:numRef>
              <c:f>'Dane wg podgr. cech'!$C$10:$J$10</c:f>
              <c:numCache>
                <c:formatCode>#,##0</c:formatCode>
                <c:ptCount val="8"/>
                <c:pt idx="0">
                  <c:v>20087</c:v>
                </c:pt>
                <c:pt idx="1">
                  <c:v>20385</c:v>
                </c:pt>
                <c:pt idx="2">
                  <c:v>21088</c:v>
                </c:pt>
                <c:pt idx="3">
                  <c:v>19993</c:v>
                </c:pt>
                <c:pt idx="4">
                  <c:v>20837</c:v>
                </c:pt>
                <c:pt idx="5">
                  <c:v>20199</c:v>
                </c:pt>
                <c:pt idx="6">
                  <c:v>25945</c:v>
                </c:pt>
                <c:pt idx="7">
                  <c:v>26565</c:v>
                </c:pt>
              </c:numCache>
            </c:numRef>
          </c:val>
        </c:ser>
        <c:ser>
          <c:idx val="1"/>
          <c:order val="1"/>
          <c:tx>
            <c:v>Napływ z zagranicy</c:v>
          </c:tx>
          <c:cat>
            <c:strRef>
              <c:f>'Dane wg podgr. cech'!$C$8:$J$8</c:f>
              <c:strCach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strCache>
            </c:strRef>
          </c:cat>
          <c:val>
            <c:numRef>
              <c:f>'Dane wg podgr. cech'!$C$11:$J$11</c:f>
              <c:numCache>
                <c:formatCode>#,##0</c:formatCode>
                <c:ptCount val="8"/>
                <c:pt idx="0">
                  <c:v>710</c:v>
                </c:pt>
                <c:pt idx="1">
                  <c:v>667</c:v>
                </c:pt>
                <c:pt idx="2">
                  <c:v>589</c:v>
                </c:pt>
                <c:pt idx="3">
                  <c:v>547</c:v>
                </c:pt>
                <c:pt idx="4">
                  <c:v>903</c:v>
                </c:pt>
                <c:pt idx="5">
                  <c:v>772</c:v>
                </c:pt>
                <c:pt idx="6">
                  <c:v>1171</c:v>
                </c:pt>
                <c:pt idx="7">
                  <c:v>1785</c:v>
                </c:pt>
              </c:numCache>
            </c:numRef>
          </c:val>
        </c:ser>
        <c:shape val="box"/>
        <c:axId val="77065216"/>
        <c:axId val="77067008"/>
        <c:axId val="0"/>
      </c:bar3DChart>
      <c:catAx>
        <c:axId val="77065216"/>
        <c:scaling>
          <c:orientation val="minMax"/>
        </c:scaling>
        <c:axPos val="b"/>
        <c:tickLblPos val="nextTo"/>
        <c:crossAx val="77067008"/>
        <c:crosses val="autoZero"/>
        <c:auto val="1"/>
        <c:lblAlgn val="ctr"/>
        <c:lblOffset val="100"/>
      </c:catAx>
      <c:valAx>
        <c:axId val="77067008"/>
        <c:scaling>
          <c:orientation val="minMax"/>
        </c:scaling>
        <c:axPos val="l"/>
        <c:majorGridlines/>
        <c:numFmt formatCode="#,##0" sourceLinked="1"/>
        <c:tickLblPos val="nextTo"/>
        <c:crossAx val="77065216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v>Odpływ do innych regionów</c:v>
          </c:tx>
          <c:cat>
            <c:strRef>
              <c:f>'Dane wg podgr. cech'!$K$8:$R$8</c:f>
              <c:strCach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strCache>
            </c:strRef>
          </c:cat>
          <c:val>
            <c:numRef>
              <c:f>'Dane wg podgr. cech'!$K$10:$R$10</c:f>
              <c:numCache>
                <c:formatCode>#,##0</c:formatCode>
                <c:ptCount val="8"/>
                <c:pt idx="0">
                  <c:v>20660</c:v>
                </c:pt>
                <c:pt idx="1">
                  <c:v>20208</c:v>
                </c:pt>
                <c:pt idx="2">
                  <c:v>21772</c:v>
                </c:pt>
                <c:pt idx="3">
                  <c:v>21212</c:v>
                </c:pt>
                <c:pt idx="4">
                  <c:v>21727</c:v>
                </c:pt>
                <c:pt idx="5">
                  <c:v>21129</c:v>
                </c:pt>
                <c:pt idx="6">
                  <c:v>25541</c:v>
                </c:pt>
                <c:pt idx="7">
                  <c:v>26218</c:v>
                </c:pt>
              </c:numCache>
            </c:numRef>
          </c:val>
        </c:ser>
        <c:ser>
          <c:idx val="1"/>
          <c:order val="1"/>
          <c:tx>
            <c:v>Odpływ za granicę</c:v>
          </c:tx>
          <c:cat>
            <c:strRef>
              <c:f>'Dane wg podgr. cech'!$K$8:$R$8</c:f>
              <c:strCache>
                <c:ptCount val="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</c:strCache>
            </c:strRef>
          </c:cat>
          <c:val>
            <c:numRef>
              <c:f>'Dane wg podgr. cech'!$K$11:$R$11</c:f>
              <c:numCache>
                <c:formatCode>#,##0</c:formatCode>
                <c:ptCount val="8"/>
                <c:pt idx="0">
                  <c:v>2109</c:v>
                </c:pt>
                <c:pt idx="1">
                  <c:v>1859</c:v>
                </c:pt>
                <c:pt idx="2">
                  <c:v>2007</c:v>
                </c:pt>
                <c:pt idx="3">
                  <c:v>1585</c:v>
                </c:pt>
                <c:pt idx="4">
                  <c:v>1419</c:v>
                </c:pt>
                <c:pt idx="5">
                  <c:v>1691</c:v>
                </c:pt>
                <c:pt idx="6">
                  <c:v>5201</c:v>
                </c:pt>
                <c:pt idx="7">
                  <c:v>3702</c:v>
                </c:pt>
              </c:numCache>
            </c:numRef>
          </c:val>
        </c:ser>
        <c:shape val="box"/>
        <c:axId val="65539072"/>
        <c:axId val="75768576"/>
        <c:axId val="0"/>
      </c:bar3DChart>
      <c:catAx>
        <c:axId val="65539072"/>
        <c:scaling>
          <c:orientation val="minMax"/>
        </c:scaling>
        <c:axPos val="b"/>
        <c:tickLblPos val="nextTo"/>
        <c:crossAx val="75768576"/>
        <c:crosses val="autoZero"/>
        <c:auto val="1"/>
        <c:lblAlgn val="ctr"/>
        <c:lblOffset val="100"/>
      </c:catAx>
      <c:valAx>
        <c:axId val="75768576"/>
        <c:scaling>
          <c:orientation val="minMax"/>
        </c:scaling>
        <c:axPos val="l"/>
        <c:majorGridlines/>
        <c:numFmt formatCode="#,##0" sourceLinked="1"/>
        <c:tickLblPos val="nextTo"/>
        <c:crossAx val="65539072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depthPercent val="100"/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'Akt ekon.'!$D$2</c:f>
              <c:strCache>
                <c:ptCount val="1"/>
                <c:pt idx="0">
                  <c:v>Pracujący</c:v>
                </c:pt>
              </c:strCache>
            </c:strRef>
          </c:tx>
          <c:cat>
            <c:multiLvlStrRef>
              <c:f>'Akt ekon.'!$A$3:$B$14</c:f>
              <c:multiLvlStrCache>
                <c:ptCount val="1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</c:lvl>
              </c:multiLvlStrCache>
            </c:multiLvlStrRef>
          </c:cat>
          <c:val>
            <c:numRef>
              <c:f>'Akt ekon.'!$D$3:$D$14</c:f>
              <c:numCache>
                <c:formatCode>General</c:formatCode>
                <c:ptCount val="12"/>
                <c:pt idx="0">
                  <c:v>1068</c:v>
                </c:pt>
                <c:pt idx="1">
                  <c:v>1064</c:v>
                </c:pt>
                <c:pt idx="2">
                  <c:v>1118</c:v>
                </c:pt>
                <c:pt idx="3">
                  <c:v>1151</c:v>
                </c:pt>
                <c:pt idx="4">
                  <c:v>1163</c:v>
                </c:pt>
                <c:pt idx="5">
                  <c:v>1149</c:v>
                </c:pt>
                <c:pt idx="6">
                  <c:v>1119</c:v>
                </c:pt>
                <c:pt idx="7">
                  <c:v>1128</c:v>
                </c:pt>
                <c:pt idx="8">
                  <c:v>1115</c:v>
                </c:pt>
                <c:pt idx="9">
                  <c:v>1151</c:v>
                </c:pt>
                <c:pt idx="10">
                  <c:v>1169</c:v>
                </c:pt>
                <c:pt idx="11">
                  <c:v>1158</c:v>
                </c:pt>
              </c:numCache>
            </c:numRef>
          </c:val>
        </c:ser>
        <c:ser>
          <c:idx val="1"/>
          <c:order val="1"/>
          <c:tx>
            <c:strRef>
              <c:f>'Akt ekon.'!$E$2</c:f>
              <c:strCache>
                <c:ptCount val="1"/>
                <c:pt idx="0">
                  <c:v>Bezrobotni</c:v>
                </c:pt>
              </c:strCache>
            </c:strRef>
          </c:tx>
          <c:cat>
            <c:multiLvlStrRef>
              <c:f>'Akt ekon.'!$A$3:$B$14</c:f>
              <c:multiLvlStrCache>
                <c:ptCount val="1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</c:lvl>
              </c:multiLvlStrCache>
            </c:multiLvlStrRef>
          </c:cat>
          <c:val>
            <c:numRef>
              <c:f>'Akt ekon.'!$E$3:$E$14</c:f>
              <c:numCache>
                <c:formatCode>General</c:formatCode>
                <c:ptCount val="12"/>
                <c:pt idx="0">
                  <c:v>264</c:v>
                </c:pt>
                <c:pt idx="1">
                  <c:v>239</c:v>
                </c:pt>
                <c:pt idx="2">
                  <c:v>214</c:v>
                </c:pt>
                <c:pt idx="3">
                  <c:v>190</c:v>
                </c:pt>
                <c:pt idx="4">
                  <c:v>197</c:v>
                </c:pt>
                <c:pt idx="5">
                  <c:v>172</c:v>
                </c:pt>
                <c:pt idx="6">
                  <c:v>147</c:v>
                </c:pt>
                <c:pt idx="7">
                  <c:v>146</c:v>
                </c:pt>
                <c:pt idx="8">
                  <c:v>130</c:v>
                </c:pt>
                <c:pt idx="9">
                  <c:v>104</c:v>
                </c:pt>
                <c:pt idx="10">
                  <c:v>113</c:v>
                </c:pt>
                <c:pt idx="11">
                  <c:v>114</c:v>
                </c:pt>
              </c:numCache>
            </c:numRef>
          </c:val>
        </c:ser>
        <c:ser>
          <c:idx val="2"/>
          <c:order val="2"/>
          <c:tx>
            <c:strRef>
              <c:f>'Akt ekon.'!$F$2</c:f>
              <c:strCache>
                <c:ptCount val="1"/>
                <c:pt idx="0">
                  <c:v>Bierni zawodowo</c:v>
                </c:pt>
              </c:strCache>
            </c:strRef>
          </c:tx>
          <c:cat>
            <c:multiLvlStrRef>
              <c:f>'Akt ekon.'!$A$3:$B$14</c:f>
              <c:multiLvlStrCache>
                <c:ptCount val="12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</c:lvl>
                <c:lvl>
                  <c:pt idx="0">
                    <c:v>2006</c:v>
                  </c:pt>
                  <c:pt idx="4">
                    <c:v>2007</c:v>
                  </c:pt>
                  <c:pt idx="8">
                    <c:v>2008</c:v>
                  </c:pt>
                </c:lvl>
              </c:multiLvlStrCache>
            </c:multiLvlStrRef>
          </c:cat>
          <c:val>
            <c:numRef>
              <c:f>'Akt ekon.'!$F$3:$F$14</c:f>
              <c:numCache>
                <c:formatCode>General</c:formatCode>
                <c:ptCount val="12"/>
                <c:pt idx="0">
                  <c:v>1162</c:v>
                </c:pt>
                <c:pt idx="1">
                  <c:v>1118</c:v>
                </c:pt>
                <c:pt idx="2">
                  <c:v>1074</c:v>
                </c:pt>
                <c:pt idx="3">
                  <c:v>1151</c:v>
                </c:pt>
                <c:pt idx="4">
                  <c:v>1199</c:v>
                </c:pt>
                <c:pt idx="5">
                  <c:v>1135</c:v>
                </c:pt>
                <c:pt idx="6">
                  <c:v>1112</c:v>
                </c:pt>
                <c:pt idx="7">
                  <c:v>1139</c:v>
                </c:pt>
                <c:pt idx="8">
                  <c:v>1112</c:v>
                </c:pt>
                <c:pt idx="9">
                  <c:v>1111</c:v>
                </c:pt>
                <c:pt idx="10">
                  <c:v>1135</c:v>
                </c:pt>
                <c:pt idx="11">
                  <c:v>1140</c:v>
                </c:pt>
              </c:numCache>
            </c:numRef>
          </c:val>
        </c:ser>
        <c:shape val="box"/>
        <c:axId val="78262272"/>
        <c:axId val="78263808"/>
        <c:axId val="0"/>
      </c:bar3DChart>
      <c:catAx>
        <c:axId val="78262272"/>
        <c:scaling>
          <c:orientation val="minMax"/>
        </c:scaling>
        <c:axPos val="b"/>
        <c:tickLblPos val="nextTo"/>
        <c:crossAx val="78263808"/>
        <c:crosses val="autoZero"/>
        <c:auto val="1"/>
        <c:lblAlgn val="ctr"/>
        <c:lblOffset val="100"/>
      </c:catAx>
      <c:valAx>
        <c:axId val="78263808"/>
        <c:scaling>
          <c:orientation val="minMax"/>
        </c:scaling>
        <c:axPos val="l"/>
        <c:majorGridlines/>
        <c:numFmt formatCode="0%" sourceLinked="1"/>
        <c:tickLblPos val="nextTo"/>
        <c:crossAx val="78262272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'Akt ekon.'!$B$17</c:f>
              <c:strCache>
                <c:ptCount val="1"/>
                <c:pt idx="0">
                  <c:v>Mężczyźni</c:v>
                </c:pt>
              </c:strCache>
            </c:strRef>
          </c:tx>
          <c:cat>
            <c:numRef>
              <c:f>'Akt ekon.'!$A$46:$A$51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'Akt ekon.'!$H$21:$H$26</c:f>
              <c:numCache>
                <c:formatCode>General</c:formatCode>
                <c:ptCount val="6"/>
                <c:pt idx="0">
                  <c:v>59.7</c:v>
                </c:pt>
                <c:pt idx="1">
                  <c:v>60.8</c:v>
                </c:pt>
                <c:pt idx="2">
                  <c:v>62.5</c:v>
                </c:pt>
                <c:pt idx="3">
                  <c:v>63.1</c:v>
                </c:pt>
                <c:pt idx="4">
                  <c:v>62.9</c:v>
                </c:pt>
                <c:pt idx="5" formatCode="0.0">
                  <c:v>62.267493356953061</c:v>
                </c:pt>
              </c:numCache>
            </c:numRef>
          </c:val>
        </c:ser>
        <c:ser>
          <c:idx val="1"/>
          <c:order val="1"/>
          <c:tx>
            <c:strRef>
              <c:f>'Akt ekon.'!$B$42</c:f>
              <c:strCache>
                <c:ptCount val="1"/>
                <c:pt idx="0">
                  <c:v>Kobiety</c:v>
                </c:pt>
              </c:strCache>
            </c:strRef>
          </c:tx>
          <c:cat>
            <c:numRef>
              <c:f>'Akt ekon.'!$A$46:$A$51</c:f>
              <c:numCache>
                <c:formatCode>General</c:formatCod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numCache>
            </c:numRef>
          </c:cat>
          <c:val>
            <c:numRef>
              <c:f>'Akt ekon.'!$H$46:$H$51</c:f>
              <c:numCache>
                <c:formatCode>General</c:formatCode>
                <c:ptCount val="6"/>
                <c:pt idx="0">
                  <c:v>46.7</c:v>
                </c:pt>
                <c:pt idx="1">
                  <c:v>46.8</c:v>
                </c:pt>
                <c:pt idx="2">
                  <c:v>47.2</c:v>
                </c:pt>
                <c:pt idx="3">
                  <c:v>46</c:v>
                </c:pt>
                <c:pt idx="4">
                  <c:v>44.5</c:v>
                </c:pt>
                <c:pt idx="5" formatCode="0.0">
                  <c:v>44.559173947577463</c:v>
                </c:pt>
              </c:numCache>
            </c:numRef>
          </c:val>
        </c:ser>
        <c:marker val="1"/>
        <c:axId val="65899520"/>
        <c:axId val="78217984"/>
      </c:lineChart>
      <c:catAx>
        <c:axId val="65899520"/>
        <c:scaling>
          <c:orientation val="minMax"/>
        </c:scaling>
        <c:axPos val="b"/>
        <c:numFmt formatCode="General" sourceLinked="1"/>
        <c:tickLblPos val="nextTo"/>
        <c:crossAx val="78217984"/>
        <c:crosses val="autoZero"/>
        <c:auto val="1"/>
        <c:lblAlgn val="ctr"/>
        <c:lblOffset val="100"/>
      </c:catAx>
      <c:valAx>
        <c:axId val="7821798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Współczynnnik</a:t>
                </a:r>
                <a:r>
                  <a:rPr lang="pl-PL" baseline="0"/>
                  <a:t> aktywności zawodowej w %</a:t>
                </a:r>
                <a:endParaRPr lang="pl-PL"/>
              </a:p>
            </c:rich>
          </c:tx>
        </c:title>
        <c:numFmt formatCode="General" sourceLinked="1"/>
        <c:tickLblPos val="nextTo"/>
        <c:crossAx val="65899520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Bezrobocie!$B$10</c:f>
              <c:strCache>
                <c:ptCount val="1"/>
                <c:pt idx="0">
                  <c:v>DOLNOŚLĄSKIE</c:v>
                </c:pt>
              </c:strCache>
            </c:strRef>
          </c:tx>
          <c:cat>
            <c:multiLvlStrRef>
              <c:f>Bezrobocie!$C$6:$R$7</c:f>
              <c:multiLvlStrCache>
                <c:ptCount val="1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</c:lvl>
                <c:lvl>
                  <c:pt idx="0">
                    <c:v>2005</c:v>
                  </c:pt>
                  <c:pt idx="4">
                    <c:v>2006</c:v>
                  </c:pt>
                  <c:pt idx="8">
                    <c:v>2007</c:v>
                  </c:pt>
                  <c:pt idx="12">
                    <c:v>2008</c:v>
                  </c:pt>
                </c:lvl>
              </c:multiLvlStrCache>
            </c:multiLvlStrRef>
          </c:cat>
          <c:val>
            <c:numRef>
              <c:f>Bezrobocie!$C$10:$R$10</c:f>
              <c:numCache>
                <c:formatCode>#,##0.0</c:formatCode>
                <c:ptCount val="16"/>
                <c:pt idx="0">
                  <c:v>22.5</c:v>
                </c:pt>
                <c:pt idx="1">
                  <c:v>21.1</c:v>
                </c:pt>
                <c:pt idx="2">
                  <c:v>20.399999999999999</c:v>
                </c:pt>
                <c:pt idx="3">
                  <c:v>20.6</c:v>
                </c:pt>
                <c:pt idx="4">
                  <c:v>20.6</c:v>
                </c:pt>
                <c:pt idx="5">
                  <c:v>18.5</c:v>
                </c:pt>
                <c:pt idx="6">
                  <c:v>17.3</c:v>
                </c:pt>
                <c:pt idx="7">
                  <c:v>16.600000000000001</c:v>
                </c:pt>
                <c:pt idx="8">
                  <c:v>15.6</c:v>
                </c:pt>
                <c:pt idx="9">
                  <c:v>13.3</c:v>
                </c:pt>
                <c:pt idx="10">
                  <c:v>12.1</c:v>
                </c:pt>
                <c:pt idx="11">
                  <c:v>11.4</c:v>
                </c:pt>
                <c:pt idx="12">
                  <c:v>11.2</c:v>
                </c:pt>
                <c:pt idx="13">
                  <c:v>9.8000000000000007</c:v>
                </c:pt>
                <c:pt idx="14">
                  <c:v>9.3000000000000007</c:v>
                </c:pt>
                <c:pt idx="15">
                  <c:v>10.24</c:v>
                </c:pt>
              </c:numCache>
            </c:numRef>
          </c:val>
        </c:ser>
        <c:ser>
          <c:idx val="1"/>
          <c:order val="1"/>
          <c:tx>
            <c:strRef>
              <c:f>Bezrobocie!$B$9</c:f>
              <c:strCache>
                <c:ptCount val="1"/>
                <c:pt idx="0">
                  <c:v>POLSKA</c:v>
                </c:pt>
              </c:strCache>
            </c:strRef>
          </c:tx>
          <c:cat>
            <c:multiLvlStrRef>
              <c:f>Bezrobocie!$C$6:$R$7</c:f>
              <c:multiLvlStrCache>
                <c:ptCount val="16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  <c:pt idx="8">
                    <c:v>I</c:v>
                  </c:pt>
                  <c:pt idx="9">
                    <c:v>II</c:v>
                  </c:pt>
                  <c:pt idx="10">
                    <c:v>III</c:v>
                  </c:pt>
                  <c:pt idx="11">
                    <c:v>IV</c:v>
                  </c:pt>
                  <c:pt idx="12">
                    <c:v>I</c:v>
                  </c:pt>
                  <c:pt idx="13">
                    <c:v>II</c:v>
                  </c:pt>
                  <c:pt idx="14">
                    <c:v>III</c:v>
                  </c:pt>
                  <c:pt idx="15">
                    <c:v>IV</c:v>
                  </c:pt>
                </c:lvl>
                <c:lvl>
                  <c:pt idx="0">
                    <c:v>2005</c:v>
                  </c:pt>
                  <c:pt idx="4">
                    <c:v>2006</c:v>
                  </c:pt>
                  <c:pt idx="8">
                    <c:v>2007</c:v>
                  </c:pt>
                  <c:pt idx="12">
                    <c:v>2008</c:v>
                  </c:pt>
                </c:lvl>
              </c:multiLvlStrCache>
            </c:multiLvlStrRef>
          </c:cat>
          <c:val>
            <c:numRef>
              <c:f>Bezrobocie!$C$9:$R$9</c:f>
              <c:numCache>
                <c:formatCode>#,##0.0</c:formatCode>
                <c:ptCount val="16"/>
                <c:pt idx="0">
                  <c:v>19.2</c:v>
                </c:pt>
                <c:pt idx="1">
                  <c:v>18</c:v>
                </c:pt>
                <c:pt idx="2">
                  <c:v>17.600000000000001</c:v>
                </c:pt>
                <c:pt idx="3">
                  <c:v>17.600000000000001</c:v>
                </c:pt>
                <c:pt idx="4">
                  <c:v>17.8</c:v>
                </c:pt>
                <c:pt idx="5">
                  <c:v>15.9</c:v>
                </c:pt>
                <c:pt idx="6">
                  <c:v>15.2</c:v>
                </c:pt>
                <c:pt idx="7">
                  <c:v>14.8</c:v>
                </c:pt>
                <c:pt idx="8">
                  <c:v>14.3</c:v>
                </c:pt>
                <c:pt idx="9">
                  <c:v>12.3</c:v>
                </c:pt>
                <c:pt idx="10">
                  <c:v>11.6</c:v>
                </c:pt>
                <c:pt idx="11">
                  <c:v>11.2</c:v>
                </c:pt>
                <c:pt idx="12">
                  <c:v>10.9</c:v>
                </c:pt>
                <c:pt idx="13">
                  <c:v>9.4</c:v>
                </c:pt>
                <c:pt idx="14">
                  <c:v>8.9</c:v>
                </c:pt>
                <c:pt idx="15">
                  <c:v>9.5400000000000009</c:v>
                </c:pt>
              </c:numCache>
            </c:numRef>
          </c:val>
        </c:ser>
        <c:marker val="1"/>
        <c:axId val="78392704"/>
        <c:axId val="66155648"/>
      </c:lineChart>
      <c:catAx>
        <c:axId val="78392704"/>
        <c:scaling>
          <c:orientation val="minMax"/>
        </c:scaling>
        <c:axPos val="b"/>
        <c:tickLblPos val="nextTo"/>
        <c:crossAx val="66155648"/>
        <c:crosses val="autoZero"/>
        <c:auto val="1"/>
        <c:lblAlgn val="ctr"/>
        <c:lblOffset val="100"/>
      </c:catAx>
      <c:valAx>
        <c:axId val="661556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Stopa</a:t>
                </a:r>
                <a:r>
                  <a:rPr lang="pl-PL" baseline="0"/>
                  <a:t> bezrobocia w %</a:t>
                </a:r>
                <a:endParaRPr lang="pl-PL"/>
              </a:p>
            </c:rich>
          </c:tx>
        </c:title>
        <c:numFmt formatCode="#,##0.0" sourceLinked="1"/>
        <c:tickLblPos val="nextTo"/>
        <c:crossAx val="78392704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'Pracbezr wg wykszt'!$B$7</c:f>
              <c:strCache>
                <c:ptCount val="1"/>
                <c:pt idx="0">
                  <c:v>wyższe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wykszt'!$C$7:$J$7</c:f>
              <c:numCache>
                <c:formatCode>General</c:formatCode>
                <c:ptCount val="8"/>
                <c:pt idx="0">
                  <c:v>281</c:v>
                </c:pt>
                <c:pt idx="1">
                  <c:v>288</c:v>
                </c:pt>
                <c:pt idx="2">
                  <c:v>268</c:v>
                </c:pt>
                <c:pt idx="3">
                  <c:v>251</c:v>
                </c:pt>
                <c:pt idx="4">
                  <c:v>255</c:v>
                </c:pt>
                <c:pt idx="5">
                  <c:v>286</c:v>
                </c:pt>
                <c:pt idx="6">
                  <c:v>253</c:v>
                </c:pt>
                <c:pt idx="7">
                  <c:v>231</c:v>
                </c:pt>
              </c:numCache>
            </c:numRef>
          </c:val>
        </c:ser>
        <c:ser>
          <c:idx val="1"/>
          <c:order val="1"/>
          <c:tx>
            <c:strRef>
              <c:f>'Pracbezr wg wykszt'!$B$8</c:f>
              <c:strCache>
                <c:ptCount val="1"/>
                <c:pt idx="0">
                  <c:v>policealne i średnie zawodowe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wykszt'!$C$8:$J$8</c:f>
              <c:numCache>
                <c:formatCode>General</c:formatCode>
                <c:ptCount val="8"/>
                <c:pt idx="0">
                  <c:v>376</c:v>
                </c:pt>
                <c:pt idx="1">
                  <c:v>373</c:v>
                </c:pt>
                <c:pt idx="2">
                  <c:v>362</c:v>
                </c:pt>
                <c:pt idx="3">
                  <c:v>351</c:v>
                </c:pt>
                <c:pt idx="4">
                  <c:v>345</c:v>
                </c:pt>
                <c:pt idx="5">
                  <c:v>347</c:v>
                </c:pt>
                <c:pt idx="6">
                  <c:v>341</c:v>
                </c:pt>
                <c:pt idx="7">
                  <c:v>343</c:v>
                </c:pt>
              </c:numCache>
            </c:numRef>
          </c:val>
        </c:ser>
        <c:ser>
          <c:idx val="2"/>
          <c:order val="2"/>
          <c:tx>
            <c:strRef>
              <c:f>'Pracbezr wg wykszt'!$B$9</c:f>
              <c:strCache>
                <c:ptCount val="1"/>
                <c:pt idx="0">
                  <c:v>średnie ogólnokształcące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wykszt'!$C$9:$J$9</c:f>
              <c:numCache>
                <c:formatCode>General</c:formatCode>
                <c:ptCount val="8"/>
                <c:pt idx="0">
                  <c:v>93</c:v>
                </c:pt>
                <c:pt idx="1">
                  <c:v>113</c:v>
                </c:pt>
                <c:pt idx="2">
                  <c:v>101</c:v>
                </c:pt>
                <c:pt idx="3">
                  <c:v>88</c:v>
                </c:pt>
                <c:pt idx="4">
                  <c:v>103</c:v>
                </c:pt>
                <c:pt idx="5">
                  <c:v>112</c:v>
                </c:pt>
                <c:pt idx="6">
                  <c:v>115</c:v>
                </c:pt>
                <c:pt idx="7">
                  <c:v>121</c:v>
                </c:pt>
              </c:numCache>
            </c:numRef>
          </c:val>
        </c:ser>
        <c:ser>
          <c:idx val="3"/>
          <c:order val="3"/>
          <c:tx>
            <c:strRef>
              <c:f>'Pracbezr wg wykszt'!$B$10</c:f>
              <c:strCache>
                <c:ptCount val="1"/>
                <c:pt idx="0">
                  <c:v>zasadnicze zawodowe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wykszt'!$C$10:$J$10</c:f>
              <c:numCache>
                <c:formatCode>General</c:formatCode>
                <c:ptCount val="8"/>
                <c:pt idx="0">
                  <c:v>343</c:v>
                </c:pt>
                <c:pt idx="1">
                  <c:v>298</c:v>
                </c:pt>
                <c:pt idx="2">
                  <c:v>309</c:v>
                </c:pt>
                <c:pt idx="3">
                  <c:v>356</c:v>
                </c:pt>
                <c:pt idx="4">
                  <c:v>331</c:v>
                </c:pt>
                <c:pt idx="5">
                  <c:v>312</c:v>
                </c:pt>
                <c:pt idx="6">
                  <c:v>357</c:v>
                </c:pt>
                <c:pt idx="7">
                  <c:v>370</c:v>
                </c:pt>
              </c:numCache>
            </c:numRef>
          </c:val>
        </c:ser>
        <c:ser>
          <c:idx val="4"/>
          <c:order val="4"/>
          <c:tx>
            <c:strRef>
              <c:f>'Pracbezr wg wykszt'!$B$11</c:f>
              <c:strCache>
                <c:ptCount val="1"/>
                <c:pt idx="0">
                  <c:v>gimnazjalne i poniżej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wykszt'!$C$11:$J$11</c:f>
              <c:numCache>
                <c:formatCode>General</c:formatCode>
                <c:ptCount val="8"/>
                <c:pt idx="0">
                  <c:v>70</c:v>
                </c:pt>
                <c:pt idx="1">
                  <c:v>76</c:v>
                </c:pt>
                <c:pt idx="2">
                  <c:v>79</c:v>
                </c:pt>
                <c:pt idx="3">
                  <c:v>83</c:v>
                </c:pt>
                <c:pt idx="4">
                  <c:v>82</c:v>
                </c:pt>
                <c:pt idx="5">
                  <c:v>93</c:v>
                </c:pt>
                <c:pt idx="6">
                  <c:v>103</c:v>
                </c:pt>
                <c:pt idx="7">
                  <c:v>92</c:v>
                </c:pt>
              </c:numCache>
            </c:numRef>
          </c:val>
        </c:ser>
        <c:marker val="1"/>
        <c:axId val="78414208"/>
        <c:axId val="78415744"/>
      </c:lineChart>
      <c:catAx>
        <c:axId val="78414208"/>
        <c:scaling>
          <c:orientation val="minMax"/>
        </c:scaling>
        <c:axPos val="b"/>
        <c:tickLblPos val="nextTo"/>
        <c:crossAx val="78415744"/>
        <c:crosses val="autoZero"/>
        <c:auto val="1"/>
        <c:lblAlgn val="ctr"/>
        <c:lblOffset val="100"/>
      </c:catAx>
      <c:valAx>
        <c:axId val="7841574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Pracujący w tys. osób</a:t>
                </a:r>
              </a:p>
            </c:rich>
          </c:tx>
        </c:title>
        <c:numFmt formatCode="General" sourceLinked="1"/>
        <c:tickLblPos val="nextTo"/>
        <c:crossAx val="78414208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lineChart>
        <c:grouping val="standard"/>
        <c:ser>
          <c:idx val="0"/>
          <c:order val="0"/>
          <c:tx>
            <c:strRef>
              <c:f>'Pracbezr wg wykszt'!$B$7</c:f>
              <c:strCache>
                <c:ptCount val="1"/>
                <c:pt idx="0">
                  <c:v>wyższe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wykszt'!$C$16:$J$16</c:f>
              <c:numCache>
                <c:formatCode>General</c:formatCode>
                <c:ptCount val="8"/>
                <c:pt idx="0">
                  <c:v>23</c:v>
                </c:pt>
                <c:pt idx="1">
                  <c:v>14</c:v>
                </c:pt>
                <c:pt idx="2">
                  <c:v>12</c:v>
                </c:pt>
                <c:pt idx="3">
                  <c:v>13</c:v>
                </c:pt>
                <c:pt idx="4">
                  <c:v>12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val>
        </c:ser>
        <c:ser>
          <c:idx val="1"/>
          <c:order val="1"/>
          <c:tx>
            <c:strRef>
              <c:f>'Pracbezr wg wykszt'!$B$8</c:f>
              <c:strCache>
                <c:ptCount val="1"/>
                <c:pt idx="0">
                  <c:v>policealne i średnie zawodowe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wykszt'!$C$17:$J$17</c:f>
              <c:numCache>
                <c:formatCode>General</c:formatCode>
                <c:ptCount val="8"/>
                <c:pt idx="0">
                  <c:v>57</c:v>
                </c:pt>
                <c:pt idx="1">
                  <c:v>51</c:v>
                </c:pt>
                <c:pt idx="2">
                  <c:v>37</c:v>
                </c:pt>
                <c:pt idx="3">
                  <c:v>39</c:v>
                </c:pt>
                <c:pt idx="4">
                  <c:v>50</c:v>
                </c:pt>
                <c:pt idx="5">
                  <c:v>35</c:v>
                </c:pt>
                <c:pt idx="6">
                  <c:v>30</c:v>
                </c:pt>
                <c:pt idx="7">
                  <c:v>33</c:v>
                </c:pt>
              </c:numCache>
            </c:numRef>
          </c:val>
        </c:ser>
        <c:ser>
          <c:idx val="2"/>
          <c:order val="2"/>
          <c:tx>
            <c:strRef>
              <c:f>'Pracbezr wg wykszt'!$B$9</c:f>
              <c:strCache>
                <c:ptCount val="1"/>
                <c:pt idx="0">
                  <c:v>średnie ogólnokształcące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wykszt'!$C$18:$J$18</c:f>
              <c:numCache>
                <c:formatCode>General</c:formatCode>
                <c:ptCount val="8"/>
                <c:pt idx="0">
                  <c:v>11</c:v>
                </c:pt>
                <c:pt idx="1">
                  <c:v>14</c:v>
                </c:pt>
                <c:pt idx="2">
                  <c:v>16</c:v>
                </c:pt>
                <c:pt idx="3">
                  <c:v>16</c:v>
                </c:pt>
                <c:pt idx="4">
                  <c:v>10</c:v>
                </c:pt>
                <c:pt idx="5">
                  <c:v>9</c:v>
                </c:pt>
                <c:pt idx="6">
                  <c:v>14</c:v>
                </c:pt>
                <c:pt idx="7">
                  <c:v>17</c:v>
                </c:pt>
              </c:numCache>
            </c:numRef>
          </c:val>
        </c:ser>
        <c:ser>
          <c:idx val="3"/>
          <c:order val="3"/>
          <c:tx>
            <c:strRef>
              <c:f>'Pracbezr wg wykszt'!$B$10</c:f>
              <c:strCache>
                <c:ptCount val="1"/>
                <c:pt idx="0">
                  <c:v>zasadnicze zawodowe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wykszt'!$C$19:$J$19</c:f>
              <c:numCache>
                <c:formatCode>General</c:formatCode>
                <c:ptCount val="8"/>
                <c:pt idx="0">
                  <c:v>80</c:v>
                </c:pt>
                <c:pt idx="1">
                  <c:v>65</c:v>
                </c:pt>
                <c:pt idx="2">
                  <c:v>58</c:v>
                </c:pt>
                <c:pt idx="3">
                  <c:v>57</c:v>
                </c:pt>
                <c:pt idx="4">
                  <c:v>42</c:v>
                </c:pt>
                <c:pt idx="5">
                  <c:v>37</c:v>
                </c:pt>
                <c:pt idx="6">
                  <c:v>40</c:v>
                </c:pt>
                <c:pt idx="7">
                  <c:v>37</c:v>
                </c:pt>
              </c:numCache>
            </c:numRef>
          </c:val>
        </c:ser>
        <c:ser>
          <c:idx val="4"/>
          <c:order val="4"/>
          <c:tx>
            <c:strRef>
              <c:f>'Pracbezr wg wykszt'!$B$11</c:f>
              <c:strCache>
                <c:ptCount val="1"/>
                <c:pt idx="0">
                  <c:v>gimnazjalne i poniżej</c:v>
                </c:pt>
              </c:strCache>
            </c:strRef>
          </c:tx>
          <c:cat>
            <c:multiLvlStrRef>
              <c:f>'Pracbezr wg wykszt'!$C$13:$J$14</c:f>
              <c:multiLvlStrCache>
                <c:ptCount val="8"/>
                <c:lvl>
                  <c:pt idx="0">
                    <c:v>I</c:v>
                  </c:pt>
                  <c:pt idx="1">
                    <c:v>II</c:v>
                  </c:pt>
                  <c:pt idx="2">
                    <c:v>III</c:v>
                  </c:pt>
                  <c:pt idx="3">
                    <c:v>IV</c:v>
                  </c:pt>
                  <c:pt idx="4">
                    <c:v>I</c:v>
                  </c:pt>
                  <c:pt idx="5">
                    <c:v>II</c:v>
                  </c:pt>
                  <c:pt idx="6">
                    <c:v>III</c:v>
                  </c:pt>
                  <c:pt idx="7">
                    <c:v>IV</c:v>
                  </c:pt>
                </c:lvl>
                <c:lvl>
                  <c:pt idx="0">
                    <c:v>2007</c:v>
                  </c:pt>
                  <c:pt idx="4">
                    <c:v>2008</c:v>
                  </c:pt>
                </c:lvl>
              </c:multiLvlStrCache>
            </c:multiLvlStrRef>
          </c:cat>
          <c:val>
            <c:numRef>
              <c:f>'Pracbezr wg wykszt'!$C$20:$J$20</c:f>
              <c:numCache>
                <c:formatCode>General</c:formatCode>
                <c:ptCount val="8"/>
                <c:pt idx="0">
                  <c:v>27</c:v>
                </c:pt>
                <c:pt idx="1">
                  <c:v>28</c:v>
                </c:pt>
                <c:pt idx="2">
                  <c:v>24</c:v>
                </c:pt>
                <c:pt idx="3">
                  <c:v>21</c:v>
                </c:pt>
                <c:pt idx="4">
                  <c:v>16</c:v>
                </c:pt>
                <c:pt idx="5">
                  <c:v>14</c:v>
                </c:pt>
                <c:pt idx="6">
                  <c:v>19</c:v>
                </c:pt>
                <c:pt idx="7">
                  <c:v>16</c:v>
                </c:pt>
              </c:numCache>
            </c:numRef>
          </c:val>
        </c:ser>
        <c:marker val="1"/>
        <c:axId val="78444032"/>
        <c:axId val="78445568"/>
      </c:lineChart>
      <c:catAx>
        <c:axId val="78444032"/>
        <c:scaling>
          <c:orientation val="minMax"/>
        </c:scaling>
        <c:axPos val="b"/>
        <c:tickLblPos val="nextTo"/>
        <c:crossAx val="78445568"/>
        <c:crosses val="autoZero"/>
        <c:auto val="1"/>
        <c:lblAlgn val="ctr"/>
        <c:lblOffset val="100"/>
      </c:catAx>
      <c:valAx>
        <c:axId val="78445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Bezrobotni w tys. osób</a:t>
                </a:r>
              </a:p>
            </c:rich>
          </c:tx>
        </c:title>
        <c:numFmt formatCode="General" sourceLinked="1"/>
        <c:tickLblPos val="nextTo"/>
        <c:crossAx val="78444032"/>
        <c:crosses val="autoZero"/>
        <c:crossBetween val="between"/>
      </c:valAx>
    </c:plotArea>
    <c:legend>
      <c:legendPos val="r"/>
    </c:legend>
    <c:plotVisOnly val="1"/>
  </c:chart>
  <c:spPr>
    <a:solidFill>
      <a:prstClr val="white">
        <a:alpha val="83000"/>
      </a:prstClr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Pracujący!$C$12</c:f>
              <c:strCache>
                <c:ptCount val="1"/>
                <c:pt idx="0">
                  <c:v>sektor rolniczy</c:v>
                </c:pt>
              </c:strCache>
            </c:strRef>
          </c:tx>
          <c:cat>
            <c:strRef>
              <c:f>Pracujący!$D$9:$I$9</c:f>
              <c:strCach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strCache>
            </c:strRef>
          </c:cat>
          <c:val>
            <c:numRef>
              <c:f>Pracujący!$D$12:$I$12</c:f>
              <c:numCache>
                <c:formatCode>#,##0</c:formatCode>
                <c:ptCount val="6"/>
                <c:pt idx="0">
                  <c:v>91</c:v>
                </c:pt>
                <c:pt idx="1">
                  <c:v>89</c:v>
                </c:pt>
                <c:pt idx="2">
                  <c:v>86</c:v>
                </c:pt>
                <c:pt idx="3">
                  <c:v>76</c:v>
                </c:pt>
                <c:pt idx="4">
                  <c:v>74</c:v>
                </c:pt>
                <c:pt idx="5">
                  <c:v>77</c:v>
                </c:pt>
              </c:numCache>
            </c:numRef>
          </c:val>
        </c:ser>
        <c:ser>
          <c:idx val="1"/>
          <c:order val="1"/>
          <c:tx>
            <c:strRef>
              <c:f>Pracujący!$C$13</c:f>
              <c:strCache>
                <c:ptCount val="1"/>
                <c:pt idx="0">
                  <c:v>sektor przemysłowy</c:v>
                </c:pt>
              </c:strCache>
            </c:strRef>
          </c:tx>
          <c:cat>
            <c:strRef>
              <c:f>Pracujący!$D$9:$I$9</c:f>
              <c:strCach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strCache>
            </c:strRef>
          </c:cat>
          <c:val>
            <c:numRef>
              <c:f>Pracujący!$D$13:$I$13</c:f>
              <c:numCache>
                <c:formatCode>#,##0</c:formatCode>
                <c:ptCount val="6"/>
                <c:pt idx="0">
                  <c:v>294</c:v>
                </c:pt>
                <c:pt idx="1">
                  <c:v>303</c:v>
                </c:pt>
                <c:pt idx="2">
                  <c:v>331</c:v>
                </c:pt>
                <c:pt idx="3">
                  <c:v>382</c:v>
                </c:pt>
                <c:pt idx="4">
                  <c:v>415</c:v>
                </c:pt>
                <c:pt idx="5">
                  <c:v>446</c:v>
                </c:pt>
              </c:numCache>
            </c:numRef>
          </c:val>
        </c:ser>
        <c:ser>
          <c:idx val="2"/>
          <c:order val="2"/>
          <c:tx>
            <c:strRef>
              <c:f>Pracujący!$C$14</c:f>
              <c:strCache>
                <c:ptCount val="1"/>
                <c:pt idx="0">
                  <c:v>sektor usługowy</c:v>
                </c:pt>
              </c:strCache>
            </c:strRef>
          </c:tx>
          <c:cat>
            <c:strRef>
              <c:f>Pracujący!$D$9:$I$9</c:f>
              <c:strCache>
                <c:ptCount val="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</c:strCache>
            </c:strRef>
          </c:cat>
          <c:val>
            <c:numRef>
              <c:f>Pracujący!$D$14:$I$14</c:f>
              <c:numCache>
                <c:formatCode>#,##0</c:formatCode>
                <c:ptCount val="6"/>
                <c:pt idx="0">
                  <c:v>510</c:v>
                </c:pt>
                <c:pt idx="1">
                  <c:v>556</c:v>
                </c:pt>
                <c:pt idx="2">
                  <c:v>587</c:v>
                </c:pt>
                <c:pt idx="3">
                  <c:v>642</c:v>
                </c:pt>
                <c:pt idx="4">
                  <c:v>651</c:v>
                </c:pt>
                <c:pt idx="5">
                  <c:v>624</c:v>
                </c:pt>
              </c:numCache>
            </c:numRef>
          </c:val>
        </c:ser>
        <c:shape val="box"/>
        <c:axId val="79038336"/>
        <c:axId val="79039872"/>
        <c:axId val="0"/>
      </c:bar3DChart>
      <c:catAx>
        <c:axId val="79038336"/>
        <c:scaling>
          <c:orientation val="minMax"/>
        </c:scaling>
        <c:axPos val="b"/>
        <c:tickLblPos val="nextTo"/>
        <c:crossAx val="79039872"/>
        <c:crosses val="autoZero"/>
        <c:auto val="1"/>
        <c:lblAlgn val="ctr"/>
        <c:lblOffset val="100"/>
      </c:catAx>
      <c:valAx>
        <c:axId val="790398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/>
                  <a:t>Pracujący</a:t>
                </a:r>
                <a:r>
                  <a:rPr lang="pl-PL" baseline="0"/>
                  <a:t> w tys. osób</a:t>
                </a:r>
                <a:endParaRPr lang="pl-PL"/>
              </a:p>
            </c:rich>
          </c:tx>
        </c:title>
        <c:numFmt formatCode="#,##0" sourceLinked="1"/>
        <c:tickLblPos val="nextTo"/>
        <c:crossAx val="79038336"/>
        <c:crosses val="autoZero"/>
        <c:crossBetween val="between"/>
      </c:valAx>
    </c:plotArea>
    <c:legend>
      <c:legendPos val="r"/>
    </c:legend>
    <c:plotVisOnly val="1"/>
  </c:chart>
  <c:spPr>
    <a:solidFill>
      <a:schemeClr val="bg1">
        <a:alpha val="83000"/>
      </a:schemeClr>
    </a:solidFill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46783D-467A-47A3-B988-F51557A431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3E3DBC-14DC-40D7-A3BF-CD9D7EC1A583}">
      <dgm:prSet phldrT="[Tekst]" custT="1"/>
      <dgm:spPr/>
      <dgm:t>
        <a:bodyPr/>
        <a:lstStyle/>
        <a:p>
          <a:r>
            <a:rPr lang="pl-PL" sz="2000" b="1" dirty="0" smtClean="0"/>
            <a:t>PODAŻ / POPYT</a:t>
          </a:r>
          <a:endParaRPr lang="pl-PL" sz="2000" b="1" dirty="0"/>
        </a:p>
      </dgm:t>
    </dgm:pt>
    <dgm:pt modelId="{5944E8EA-98A4-4A34-919D-E71BFBD2824A}" type="parTrans" cxnId="{98E38B15-ACA9-4010-9C51-99A869ED3DCF}">
      <dgm:prSet/>
      <dgm:spPr/>
      <dgm:t>
        <a:bodyPr/>
        <a:lstStyle/>
        <a:p>
          <a:endParaRPr lang="pl-PL"/>
        </a:p>
      </dgm:t>
    </dgm:pt>
    <dgm:pt modelId="{A292A510-A01A-4EB4-9AB1-31249082BA1A}" type="sibTrans" cxnId="{98E38B15-ACA9-4010-9C51-99A869ED3DCF}">
      <dgm:prSet/>
      <dgm:spPr/>
      <dgm:t>
        <a:bodyPr/>
        <a:lstStyle/>
        <a:p>
          <a:endParaRPr lang="pl-PL"/>
        </a:p>
      </dgm:t>
    </dgm:pt>
    <dgm:pt modelId="{E479201A-CD9F-4C8E-9AE7-A7F3B4800D44}">
      <dgm:prSet phldrT="[Tekst]" custT="1"/>
      <dgm:spPr/>
      <dgm:t>
        <a:bodyPr anchor="ctr"/>
        <a:lstStyle/>
        <a:p>
          <a:pPr algn="ctr"/>
          <a:r>
            <a:rPr lang="pl-PL" sz="2200" b="1" dirty="0" smtClean="0"/>
            <a:t>DEMOGRAFICZNE</a:t>
          </a:r>
        </a:p>
      </dgm:t>
    </dgm:pt>
    <dgm:pt modelId="{7BA574D9-E97B-41A5-A129-D0B9E88866C3}" type="parTrans" cxnId="{27B88E7F-9456-42FD-A48E-B7FABDE4D9C4}">
      <dgm:prSet/>
      <dgm:spPr/>
      <dgm:t>
        <a:bodyPr/>
        <a:lstStyle/>
        <a:p>
          <a:endParaRPr lang="pl-PL"/>
        </a:p>
      </dgm:t>
    </dgm:pt>
    <dgm:pt modelId="{32A227C5-A8E7-4898-88D1-CDB3821CB2CF}" type="sibTrans" cxnId="{27B88E7F-9456-42FD-A48E-B7FABDE4D9C4}">
      <dgm:prSet/>
      <dgm:spPr/>
      <dgm:t>
        <a:bodyPr/>
        <a:lstStyle/>
        <a:p>
          <a:endParaRPr lang="pl-PL"/>
        </a:p>
      </dgm:t>
    </dgm:pt>
    <dgm:pt modelId="{5890F5CE-B176-41B1-A02A-FE13E6A22782}">
      <dgm:prSet phldrT="[Tekst]" custT="1"/>
      <dgm:spPr/>
      <dgm:t>
        <a:bodyPr anchor="t"/>
        <a:lstStyle/>
        <a:p>
          <a:pPr algn="ctr"/>
          <a:r>
            <a:rPr lang="pl-PL" sz="2200" b="1" dirty="0" smtClean="0"/>
            <a:t>GOSPODARCZE</a:t>
          </a:r>
        </a:p>
      </dgm:t>
    </dgm:pt>
    <dgm:pt modelId="{1F45D83E-8A95-4C9E-B312-D995393C7C2F}" type="parTrans" cxnId="{3B96797F-2383-4A5F-A095-41E2E8A6B290}">
      <dgm:prSet/>
      <dgm:spPr/>
      <dgm:t>
        <a:bodyPr/>
        <a:lstStyle/>
        <a:p>
          <a:endParaRPr lang="pl-PL"/>
        </a:p>
      </dgm:t>
    </dgm:pt>
    <dgm:pt modelId="{DA59B27D-2A45-4D6E-859B-B0FF25E2891F}" type="sibTrans" cxnId="{3B96797F-2383-4A5F-A095-41E2E8A6B290}">
      <dgm:prSet/>
      <dgm:spPr/>
      <dgm:t>
        <a:bodyPr/>
        <a:lstStyle/>
        <a:p>
          <a:endParaRPr lang="pl-PL"/>
        </a:p>
      </dgm:t>
    </dgm:pt>
    <dgm:pt modelId="{06F4C143-F0C3-4A10-8CEA-A9889FE4F42A}">
      <dgm:prSet phldrT="[Tekst]"/>
      <dgm:spPr/>
      <dgm:t>
        <a:bodyPr/>
        <a:lstStyle/>
        <a:p>
          <a:endParaRPr lang="pl-PL"/>
        </a:p>
      </dgm:t>
    </dgm:pt>
    <dgm:pt modelId="{E0859206-EAE7-4200-932F-4104C507F228}" type="parTrans" cxnId="{774977BB-9E60-42DB-8062-ACA3A608D61B}">
      <dgm:prSet/>
      <dgm:spPr/>
      <dgm:t>
        <a:bodyPr/>
        <a:lstStyle/>
        <a:p>
          <a:endParaRPr lang="pl-PL"/>
        </a:p>
      </dgm:t>
    </dgm:pt>
    <dgm:pt modelId="{21230884-A213-4F1E-88B3-A74DEA089024}" type="sibTrans" cxnId="{774977BB-9E60-42DB-8062-ACA3A608D61B}">
      <dgm:prSet/>
      <dgm:spPr/>
      <dgm:t>
        <a:bodyPr/>
        <a:lstStyle/>
        <a:p>
          <a:endParaRPr lang="pl-PL"/>
        </a:p>
      </dgm:t>
    </dgm:pt>
    <dgm:pt modelId="{9EE2B675-A689-413F-BF56-B4A932A56DD7}">
      <dgm:prSet phldrT="[Tekst]" custT="1"/>
      <dgm:spPr/>
      <dgm:t>
        <a:bodyPr anchor="ctr"/>
        <a:lstStyle/>
        <a:p>
          <a:pPr algn="l"/>
          <a:r>
            <a:rPr lang="pl-PL" sz="1400" dirty="0" smtClean="0"/>
            <a:t>Struktura ludności według płci i wieku</a:t>
          </a:r>
          <a:endParaRPr lang="pl-PL" sz="1400" dirty="0"/>
        </a:p>
      </dgm:t>
    </dgm:pt>
    <dgm:pt modelId="{64ECC571-8DB2-414E-B7F8-2D656AB0D81B}" type="parTrans" cxnId="{1A1166BE-9F96-47CA-BF77-D5BF6BD716BE}">
      <dgm:prSet/>
      <dgm:spPr/>
      <dgm:t>
        <a:bodyPr/>
        <a:lstStyle/>
        <a:p>
          <a:endParaRPr lang="pl-PL"/>
        </a:p>
      </dgm:t>
    </dgm:pt>
    <dgm:pt modelId="{96FA3DFA-00FF-4B5A-A43B-3F99FAAD89DE}" type="sibTrans" cxnId="{1A1166BE-9F96-47CA-BF77-D5BF6BD716BE}">
      <dgm:prSet/>
      <dgm:spPr/>
      <dgm:t>
        <a:bodyPr/>
        <a:lstStyle/>
        <a:p>
          <a:endParaRPr lang="pl-PL"/>
        </a:p>
      </dgm:t>
    </dgm:pt>
    <dgm:pt modelId="{77C206C8-D0C5-47F9-B770-F0D308E68EBB}">
      <dgm:prSet phldrT="[Tekst]"/>
      <dgm:spPr/>
      <dgm:t>
        <a:bodyPr anchor="ctr"/>
        <a:lstStyle/>
        <a:p>
          <a:pPr algn="l"/>
          <a:endParaRPr lang="pl-PL" sz="1100" dirty="0"/>
        </a:p>
      </dgm:t>
    </dgm:pt>
    <dgm:pt modelId="{2F2E2D8C-956D-4F23-9C61-451CEF232B28}" type="parTrans" cxnId="{26EC830A-2976-4F81-9F75-AEB7205A6BA9}">
      <dgm:prSet/>
      <dgm:spPr/>
      <dgm:t>
        <a:bodyPr/>
        <a:lstStyle/>
        <a:p>
          <a:endParaRPr lang="pl-PL"/>
        </a:p>
      </dgm:t>
    </dgm:pt>
    <dgm:pt modelId="{8146CDDA-6A90-4743-9FC8-956A80306B1F}" type="sibTrans" cxnId="{26EC830A-2976-4F81-9F75-AEB7205A6BA9}">
      <dgm:prSet/>
      <dgm:spPr/>
      <dgm:t>
        <a:bodyPr/>
        <a:lstStyle/>
        <a:p>
          <a:endParaRPr lang="pl-PL"/>
        </a:p>
      </dgm:t>
    </dgm:pt>
    <dgm:pt modelId="{EFDED807-73D5-4959-B1C9-1FCCD9C26ECF}">
      <dgm:prSet phldrT="[Tekst]"/>
      <dgm:spPr/>
      <dgm:t>
        <a:bodyPr/>
        <a:lstStyle/>
        <a:p>
          <a:endParaRPr lang="pl-PL"/>
        </a:p>
      </dgm:t>
    </dgm:pt>
    <dgm:pt modelId="{959D147F-EACD-42FE-9F43-3D999705D3A6}" type="parTrans" cxnId="{5F3F1A68-0BE0-49B4-B26E-7F9E892E0B03}">
      <dgm:prSet/>
      <dgm:spPr/>
      <dgm:t>
        <a:bodyPr/>
        <a:lstStyle/>
        <a:p>
          <a:endParaRPr lang="pl-PL"/>
        </a:p>
      </dgm:t>
    </dgm:pt>
    <dgm:pt modelId="{3C534EC9-2702-4A33-845B-06227E7F9C69}" type="sibTrans" cxnId="{5F3F1A68-0BE0-49B4-B26E-7F9E892E0B03}">
      <dgm:prSet/>
      <dgm:spPr/>
      <dgm:t>
        <a:bodyPr/>
        <a:lstStyle/>
        <a:p>
          <a:endParaRPr lang="pl-PL"/>
        </a:p>
      </dgm:t>
    </dgm:pt>
    <dgm:pt modelId="{8F14D068-E011-4F40-97EC-1B1E3E6AA3B4}">
      <dgm:prSet phldrT="[Tekst]"/>
      <dgm:spPr/>
      <dgm:t>
        <a:bodyPr/>
        <a:lstStyle/>
        <a:p>
          <a:pPr algn="ctr"/>
          <a:endParaRPr lang="pl-PL" dirty="0"/>
        </a:p>
      </dgm:t>
    </dgm:pt>
    <dgm:pt modelId="{0BD5E5C3-AA8A-41EE-BD0B-52F552EAB3F8}" type="parTrans" cxnId="{4FADB355-1890-47F0-BF7D-F8C2848E0208}">
      <dgm:prSet/>
      <dgm:spPr/>
      <dgm:t>
        <a:bodyPr/>
        <a:lstStyle/>
        <a:p>
          <a:endParaRPr lang="pl-PL"/>
        </a:p>
      </dgm:t>
    </dgm:pt>
    <dgm:pt modelId="{C545DE64-7E3D-487A-8A3B-5C2C34A03DF8}" type="sibTrans" cxnId="{4FADB355-1890-47F0-BF7D-F8C2848E0208}">
      <dgm:prSet/>
      <dgm:spPr/>
      <dgm:t>
        <a:bodyPr/>
        <a:lstStyle/>
        <a:p>
          <a:endParaRPr lang="pl-PL"/>
        </a:p>
      </dgm:t>
    </dgm:pt>
    <dgm:pt modelId="{6E74744F-0957-4EE4-9402-43107349F3B0}">
      <dgm:prSet phldrT="[Tekst]"/>
      <dgm:spPr/>
      <dgm:t>
        <a:bodyPr/>
        <a:lstStyle/>
        <a:p>
          <a:endParaRPr lang="pl-PL"/>
        </a:p>
      </dgm:t>
    </dgm:pt>
    <dgm:pt modelId="{460E82DC-1DAF-44EB-B580-D3B191C0FEB2}" type="parTrans" cxnId="{ECD9F7BC-F564-473F-B330-C2F6CB529BDA}">
      <dgm:prSet/>
      <dgm:spPr/>
      <dgm:t>
        <a:bodyPr/>
        <a:lstStyle/>
        <a:p>
          <a:endParaRPr lang="pl-PL"/>
        </a:p>
      </dgm:t>
    </dgm:pt>
    <dgm:pt modelId="{FE4C2963-8BD9-4816-B17C-BA499165CABB}" type="sibTrans" cxnId="{ECD9F7BC-F564-473F-B330-C2F6CB529BDA}">
      <dgm:prSet/>
      <dgm:spPr/>
      <dgm:t>
        <a:bodyPr/>
        <a:lstStyle/>
        <a:p>
          <a:endParaRPr lang="pl-PL"/>
        </a:p>
      </dgm:t>
    </dgm:pt>
    <dgm:pt modelId="{6A729DF2-6B32-47CC-A968-8B54EA4561C8}">
      <dgm:prSet phldrT="[Tekst]"/>
      <dgm:spPr/>
      <dgm:t>
        <a:bodyPr/>
        <a:lstStyle/>
        <a:p>
          <a:pPr algn="ctr"/>
          <a:endParaRPr lang="pl-PL" dirty="0"/>
        </a:p>
      </dgm:t>
    </dgm:pt>
    <dgm:pt modelId="{B3C22480-5EE8-4E1C-A746-EB28E05D2135}" type="parTrans" cxnId="{60B6F6E0-0C4E-488F-8B0D-48DE70379029}">
      <dgm:prSet/>
      <dgm:spPr/>
      <dgm:t>
        <a:bodyPr/>
        <a:lstStyle/>
        <a:p>
          <a:endParaRPr lang="pl-PL"/>
        </a:p>
      </dgm:t>
    </dgm:pt>
    <dgm:pt modelId="{6E58023D-B91E-4554-9FAC-B598EFA7A2B5}" type="sibTrans" cxnId="{60B6F6E0-0C4E-488F-8B0D-48DE70379029}">
      <dgm:prSet/>
      <dgm:spPr/>
      <dgm:t>
        <a:bodyPr/>
        <a:lstStyle/>
        <a:p>
          <a:endParaRPr lang="pl-PL"/>
        </a:p>
      </dgm:t>
    </dgm:pt>
    <dgm:pt modelId="{E49FA4F9-8DC6-47B3-A66A-111E7A0790F0}">
      <dgm:prSet phldrT="[Tekst]" custT="1"/>
      <dgm:spPr/>
      <dgm:t>
        <a:bodyPr anchor="t"/>
        <a:lstStyle/>
        <a:p>
          <a:pPr algn="ctr"/>
          <a:r>
            <a:rPr lang="pl-PL" sz="2200" b="1" dirty="0" smtClean="0"/>
            <a:t>SPOŁECZNE</a:t>
          </a:r>
          <a:endParaRPr lang="pl-PL" sz="2200" b="1" dirty="0"/>
        </a:p>
      </dgm:t>
    </dgm:pt>
    <dgm:pt modelId="{E48162DF-7A87-4BDA-8168-93667CC93B81}" type="parTrans" cxnId="{400E09A3-8A9D-400E-9D25-3E69DD922868}">
      <dgm:prSet/>
      <dgm:spPr/>
      <dgm:t>
        <a:bodyPr/>
        <a:lstStyle/>
        <a:p>
          <a:endParaRPr lang="pl-PL"/>
        </a:p>
      </dgm:t>
    </dgm:pt>
    <dgm:pt modelId="{29E6175E-133F-4932-A5FA-C3C74EE01312}" type="sibTrans" cxnId="{400E09A3-8A9D-400E-9D25-3E69DD922868}">
      <dgm:prSet/>
      <dgm:spPr/>
      <dgm:t>
        <a:bodyPr/>
        <a:lstStyle/>
        <a:p>
          <a:endParaRPr lang="pl-PL"/>
        </a:p>
      </dgm:t>
    </dgm:pt>
    <dgm:pt modelId="{DA1F1A23-A9AD-4279-9992-B6241CAFCEED}">
      <dgm:prSet phldrT="[Tekst]" custT="1"/>
      <dgm:spPr/>
      <dgm:t>
        <a:bodyPr anchor="t"/>
        <a:lstStyle/>
        <a:p>
          <a:pPr algn="l"/>
          <a:r>
            <a:rPr lang="pl-PL" sz="1400" dirty="0" smtClean="0"/>
            <a:t>Aktywność zawodowa</a:t>
          </a:r>
          <a:endParaRPr lang="pl-PL" sz="1400" dirty="0"/>
        </a:p>
      </dgm:t>
    </dgm:pt>
    <dgm:pt modelId="{03ED18B1-182B-4988-A12D-F6B6F162348E}" type="parTrans" cxnId="{1AF212E9-15FF-4CEC-BD7A-F87999D3445A}">
      <dgm:prSet/>
      <dgm:spPr/>
      <dgm:t>
        <a:bodyPr/>
        <a:lstStyle/>
        <a:p>
          <a:endParaRPr lang="pl-PL"/>
        </a:p>
      </dgm:t>
    </dgm:pt>
    <dgm:pt modelId="{77D8F960-2844-452A-8BAF-014A378BE883}" type="sibTrans" cxnId="{1AF212E9-15FF-4CEC-BD7A-F87999D3445A}">
      <dgm:prSet/>
      <dgm:spPr/>
      <dgm:t>
        <a:bodyPr/>
        <a:lstStyle/>
        <a:p>
          <a:endParaRPr lang="pl-PL"/>
        </a:p>
      </dgm:t>
    </dgm:pt>
    <dgm:pt modelId="{0878AC81-8BEF-4246-B9B4-33A089221289}">
      <dgm:prSet phldrT="[Tekst]" custT="1"/>
      <dgm:spPr/>
      <dgm:t>
        <a:bodyPr anchor="t"/>
        <a:lstStyle/>
        <a:p>
          <a:pPr algn="l"/>
          <a:r>
            <a:rPr lang="pl-PL" sz="1400" dirty="0" smtClean="0"/>
            <a:t>Edukacja</a:t>
          </a:r>
          <a:endParaRPr lang="pl-PL" sz="1400" dirty="0"/>
        </a:p>
      </dgm:t>
    </dgm:pt>
    <dgm:pt modelId="{D0997F22-A3CA-42DB-806E-62D5FF97F3F3}" type="parTrans" cxnId="{422B3509-CA41-4E5C-9EDC-ED69F2CD7570}">
      <dgm:prSet/>
      <dgm:spPr/>
      <dgm:t>
        <a:bodyPr/>
        <a:lstStyle/>
        <a:p>
          <a:endParaRPr lang="pl-PL"/>
        </a:p>
      </dgm:t>
    </dgm:pt>
    <dgm:pt modelId="{E309E7B1-45B4-4F7B-85B0-1730D1FDC925}" type="sibTrans" cxnId="{422B3509-CA41-4E5C-9EDC-ED69F2CD7570}">
      <dgm:prSet/>
      <dgm:spPr/>
      <dgm:t>
        <a:bodyPr/>
        <a:lstStyle/>
        <a:p>
          <a:endParaRPr lang="pl-PL"/>
        </a:p>
      </dgm:t>
    </dgm:pt>
    <dgm:pt modelId="{6BFFB276-459E-4030-840F-C4434F85CC83}">
      <dgm:prSet phldrT="[Tekst]" custT="1"/>
      <dgm:spPr/>
      <dgm:t>
        <a:bodyPr anchor="t"/>
        <a:lstStyle/>
        <a:p>
          <a:pPr algn="l"/>
          <a:r>
            <a:rPr lang="pl-PL" sz="1400" dirty="0" smtClean="0"/>
            <a:t>Bezrobocie</a:t>
          </a:r>
          <a:endParaRPr lang="pl-PL" sz="1400" dirty="0"/>
        </a:p>
      </dgm:t>
    </dgm:pt>
    <dgm:pt modelId="{D920AE63-A72D-4A0D-A372-7CE9054D22A6}" type="parTrans" cxnId="{1E1A86A2-C5A6-48BF-9D50-73237FCE334B}">
      <dgm:prSet/>
      <dgm:spPr/>
      <dgm:t>
        <a:bodyPr/>
        <a:lstStyle/>
        <a:p>
          <a:endParaRPr lang="pl-PL"/>
        </a:p>
      </dgm:t>
    </dgm:pt>
    <dgm:pt modelId="{7BF3558A-1E16-4330-B6B1-6F01772A0E95}" type="sibTrans" cxnId="{1E1A86A2-C5A6-48BF-9D50-73237FCE334B}">
      <dgm:prSet/>
      <dgm:spPr/>
      <dgm:t>
        <a:bodyPr/>
        <a:lstStyle/>
        <a:p>
          <a:endParaRPr lang="pl-PL"/>
        </a:p>
      </dgm:t>
    </dgm:pt>
    <dgm:pt modelId="{5555DDCF-D8A3-477D-8A0E-1FAF3DC0DF86}">
      <dgm:prSet phldrT="[Tekst]" custT="1"/>
      <dgm:spPr/>
      <dgm:t>
        <a:bodyPr anchor="t"/>
        <a:lstStyle/>
        <a:p>
          <a:pPr algn="l"/>
          <a:r>
            <a:rPr lang="pl-PL" sz="1400" dirty="0" smtClean="0"/>
            <a:t>Sytuacja gospodarcza regionu</a:t>
          </a:r>
        </a:p>
      </dgm:t>
    </dgm:pt>
    <dgm:pt modelId="{2BED017E-297C-4443-99D2-C846A673ABCB}" type="parTrans" cxnId="{DE273AD4-134F-4197-94CD-1A0494902A3E}">
      <dgm:prSet/>
      <dgm:spPr/>
      <dgm:t>
        <a:bodyPr/>
        <a:lstStyle/>
        <a:p>
          <a:endParaRPr lang="pl-PL"/>
        </a:p>
      </dgm:t>
    </dgm:pt>
    <dgm:pt modelId="{0DB12ADD-0B86-4466-8169-21D21F3838B7}" type="sibTrans" cxnId="{DE273AD4-134F-4197-94CD-1A0494902A3E}">
      <dgm:prSet/>
      <dgm:spPr/>
      <dgm:t>
        <a:bodyPr/>
        <a:lstStyle/>
        <a:p>
          <a:endParaRPr lang="pl-PL"/>
        </a:p>
      </dgm:t>
    </dgm:pt>
    <dgm:pt modelId="{95A108C8-132B-4C3D-BD62-F527099B35E9}">
      <dgm:prSet phldrT="[Tekst]"/>
      <dgm:spPr/>
      <dgm:t>
        <a:bodyPr anchor="t"/>
        <a:lstStyle/>
        <a:p>
          <a:pPr algn="l"/>
          <a:endParaRPr lang="pl-PL" sz="1100" dirty="0" smtClean="0"/>
        </a:p>
        <a:p>
          <a:pPr algn="l"/>
          <a:endParaRPr lang="pl-PL" sz="1100" dirty="0" smtClean="0"/>
        </a:p>
      </dgm:t>
    </dgm:pt>
    <dgm:pt modelId="{0876334E-6FBA-4F8A-BBB9-D5565CDBC769}" type="parTrans" cxnId="{56CF6073-9257-41FE-876F-E6222412EBCB}">
      <dgm:prSet/>
      <dgm:spPr/>
      <dgm:t>
        <a:bodyPr/>
        <a:lstStyle/>
        <a:p>
          <a:endParaRPr lang="pl-PL"/>
        </a:p>
      </dgm:t>
    </dgm:pt>
    <dgm:pt modelId="{DFB4217B-7EAF-4244-91B9-D891D17DA5AC}" type="sibTrans" cxnId="{56CF6073-9257-41FE-876F-E6222412EBCB}">
      <dgm:prSet/>
      <dgm:spPr/>
      <dgm:t>
        <a:bodyPr/>
        <a:lstStyle/>
        <a:p>
          <a:endParaRPr lang="pl-PL"/>
        </a:p>
      </dgm:t>
    </dgm:pt>
    <dgm:pt modelId="{9DA27137-353B-46F0-A595-C2126F7E205E}">
      <dgm:prSet/>
      <dgm:spPr/>
      <dgm:t>
        <a:bodyPr/>
        <a:lstStyle/>
        <a:p>
          <a:pPr algn="ctr"/>
          <a:r>
            <a:rPr lang="pl-PL" sz="2200" b="1" dirty="0" smtClean="0"/>
            <a:t>INSTYTUCJONALNO- PRAWNE</a:t>
          </a:r>
        </a:p>
      </dgm:t>
    </dgm:pt>
    <dgm:pt modelId="{A9B5F304-2B62-4F16-938E-867591ACC822}" type="parTrans" cxnId="{35E676B1-9C3C-4B4E-87B1-0AD92213F399}">
      <dgm:prSet/>
      <dgm:spPr/>
      <dgm:t>
        <a:bodyPr/>
        <a:lstStyle/>
        <a:p>
          <a:endParaRPr lang="pl-PL"/>
        </a:p>
      </dgm:t>
    </dgm:pt>
    <dgm:pt modelId="{74ADC4DA-4DFD-43F7-9AA2-8765F3CE6E2C}" type="sibTrans" cxnId="{35E676B1-9C3C-4B4E-87B1-0AD92213F399}">
      <dgm:prSet/>
      <dgm:spPr/>
      <dgm:t>
        <a:bodyPr/>
        <a:lstStyle/>
        <a:p>
          <a:endParaRPr lang="pl-PL"/>
        </a:p>
      </dgm:t>
    </dgm:pt>
    <dgm:pt modelId="{4667CF7D-C6AC-43BF-A139-B71550695DC1}">
      <dgm:prSet custT="1"/>
      <dgm:spPr/>
      <dgm:t>
        <a:bodyPr/>
        <a:lstStyle/>
        <a:p>
          <a:r>
            <a:rPr lang="pl-PL" sz="1400" dirty="0" smtClean="0"/>
            <a:t>Programy innowacji i  rozwoju </a:t>
          </a:r>
          <a:endParaRPr lang="pl-PL" sz="1400" dirty="0"/>
        </a:p>
      </dgm:t>
    </dgm:pt>
    <dgm:pt modelId="{B31B614C-115A-4371-8237-6000B11265C6}" type="parTrans" cxnId="{9ADCB4F4-094A-4346-A636-63B07A9D9D82}">
      <dgm:prSet/>
      <dgm:spPr/>
      <dgm:t>
        <a:bodyPr/>
        <a:lstStyle/>
        <a:p>
          <a:endParaRPr lang="pl-PL"/>
        </a:p>
      </dgm:t>
    </dgm:pt>
    <dgm:pt modelId="{71E8F72A-80EF-46A3-A918-E63D259AD03D}" type="sibTrans" cxnId="{9ADCB4F4-094A-4346-A636-63B07A9D9D82}">
      <dgm:prSet/>
      <dgm:spPr/>
      <dgm:t>
        <a:bodyPr/>
        <a:lstStyle/>
        <a:p>
          <a:endParaRPr lang="pl-PL"/>
        </a:p>
      </dgm:t>
    </dgm:pt>
    <dgm:pt modelId="{629B68A7-E753-4D28-A151-F87E0D5585A8}">
      <dgm:prSet custT="1"/>
      <dgm:spPr/>
      <dgm:t>
        <a:bodyPr/>
        <a:lstStyle/>
        <a:p>
          <a:r>
            <a:rPr lang="pl-PL" sz="1400" dirty="0" smtClean="0"/>
            <a:t>Normy prawne</a:t>
          </a:r>
          <a:endParaRPr lang="pl-PL" sz="1400" dirty="0"/>
        </a:p>
      </dgm:t>
    </dgm:pt>
    <dgm:pt modelId="{BE7E6077-5392-468B-AC62-664EDDEE8F6A}" type="parTrans" cxnId="{D2B16D72-AB83-4582-8881-49F1DF62CD49}">
      <dgm:prSet/>
      <dgm:spPr/>
      <dgm:t>
        <a:bodyPr/>
        <a:lstStyle/>
        <a:p>
          <a:endParaRPr lang="pl-PL"/>
        </a:p>
      </dgm:t>
    </dgm:pt>
    <dgm:pt modelId="{C0B41948-2A13-4671-8961-EE157F9A510E}" type="sibTrans" cxnId="{D2B16D72-AB83-4582-8881-49F1DF62CD49}">
      <dgm:prSet/>
      <dgm:spPr/>
      <dgm:t>
        <a:bodyPr/>
        <a:lstStyle/>
        <a:p>
          <a:endParaRPr lang="pl-PL"/>
        </a:p>
      </dgm:t>
    </dgm:pt>
    <dgm:pt modelId="{B1B5401C-D09E-4A00-BDC5-CBAF62D8676A}">
      <dgm:prSet/>
      <dgm:spPr/>
      <dgm:t>
        <a:bodyPr/>
        <a:lstStyle/>
        <a:p>
          <a:endParaRPr lang="pl-PL" sz="1700" dirty="0"/>
        </a:p>
      </dgm:t>
    </dgm:pt>
    <dgm:pt modelId="{A94E6DEF-7C40-4812-A0C1-74FCF0E0B6C0}" type="parTrans" cxnId="{E9C6CF26-4AD7-4F57-984D-A98D8BF6F6A9}">
      <dgm:prSet/>
      <dgm:spPr/>
      <dgm:t>
        <a:bodyPr/>
        <a:lstStyle/>
        <a:p>
          <a:endParaRPr lang="pl-PL"/>
        </a:p>
      </dgm:t>
    </dgm:pt>
    <dgm:pt modelId="{B32122F3-00CD-41A9-A271-E178AA58DBFF}" type="sibTrans" cxnId="{E9C6CF26-4AD7-4F57-984D-A98D8BF6F6A9}">
      <dgm:prSet/>
      <dgm:spPr/>
      <dgm:t>
        <a:bodyPr/>
        <a:lstStyle/>
        <a:p>
          <a:endParaRPr lang="pl-PL"/>
        </a:p>
      </dgm:t>
    </dgm:pt>
    <dgm:pt modelId="{E3CBC44A-F5FE-44BD-9DC5-682967C77008}">
      <dgm:prSet phldrT="[Tekst]" custT="1"/>
      <dgm:spPr/>
      <dgm:t>
        <a:bodyPr anchor="ctr"/>
        <a:lstStyle/>
        <a:p>
          <a:pPr algn="l"/>
          <a:r>
            <a:rPr lang="pl-PL" sz="1400" dirty="0" smtClean="0"/>
            <a:t>Migracje ludności</a:t>
          </a:r>
          <a:endParaRPr lang="pl-PL" sz="1400" dirty="0"/>
        </a:p>
      </dgm:t>
    </dgm:pt>
    <dgm:pt modelId="{DB7763D9-C667-443C-BEF1-2D155DB3502B}" type="parTrans" cxnId="{5CF94593-96F6-42A6-A1E6-D01BC6262A9E}">
      <dgm:prSet/>
      <dgm:spPr/>
      <dgm:t>
        <a:bodyPr/>
        <a:lstStyle/>
        <a:p>
          <a:endParaRPr lang="pl-PL"/>
        </a:p>
      </dgm:t>
    </dgm:pt>
    <dgm:pt modelId="{D396D636-688A-44C9-8AE6-D91EABE5C646}" type="sibTrans" cxnId="{5CF94593-96F6-42A6-A1E6-D01BC6262A9E}">
      <dgm:prSet/>
      <dgm:spPr/>
      <dgm:t>
        <a:bodyPr/>
        <a:lstStyle/>
        <a:p>
          <a:endParaRPr lang="pl-PL"/>
        </a:p>
      </dgm:t>
    </dgm:pt>
    <dgm:pt modelId="{5F96C7FF-9F6F-4F83-95F8-D06DB1D5A38B}">
      <dgm:prSet custT="1"/>
      <dgm:spPr/>
      <dgm:t>
        <a:bodyPr anchor="t"/>
        <a:lstStyle/>
        <a:p>
          <a:r>
            <a:rPr lang="pl-PL" sz="1400" dirty="0" smtClean="0"/>
            <a:t>Eksport </a:t>
          </a:r>
        </a:p>
      </dgm:t>
    </dgm:pt>
    <dgm:pt modelId="{3CC9AD65-75AF-486B-BCAD-7AAD7DC85FEB}" type="parTrans" cxnId="{FE340D48-CB95-46A5-8BBC-C9A32BA8992B}">
      <dgm:prSet/>
      <dgm:spPr/>
      <dgm:t>
        <a:bodyPr/>
        <a:lstStyle/>
        <a:p>
          <a:endParaRPr lang="pl-PL"/>
        </a:p>
      </dgm:t>
    </dgm:pt>
    <dgm:pt modelId="{3A01A328-3D06-4127-8EB4-26F2A9DB8B80}" type="sibTrans" cxnId="{FE340D48-CB95-46A5-8BBC-C9A32BA8992B}">
      <dgm:prSet/>
      <dgm:spPr/>
      <dgm:t>
        <a:bodyPr/>
        <a:lstStyle/>
        <a:p>
          <a:endParaRPr lang="pl-PL"/>
        </a:p>
      </dgm:t>
    </dgm:pt>
    <dgm:pt modelId="{023BED72-2037-4216-8B88-9CE8D6E6C9CB}">
      <dgm:prSet custT="1"/>
      <dgm:spPr/>
      <dgm:t>
        <a:bodyPr anchor="t"/>
        <a:lstStyle/>
        <a:p>
          <a:r>
            <a:rPr lang="pl-PL" sz="1400" dirty="0" smtClean="0"/>
            <a:t>Struktura PKB</a:t>
          </a:r>
        </a:p>
      </dgm:t>
    </dgm:pt>
    <dgm:pt modelId="{2C42097E-922E-4300-8269-C6C587A72479}" type="parTrans" cxnId="{E7635BC5-0836-4BAF-9810-387591088B9D}">
      <dgm:prSet/>
      <dgm:spPr/>
      <dgm:t>
        <a:bodyPr/>
        <a:lstStyle/>
        <a:p>
          <a:endParaRPr lang="pl-PL"/>
        </a:p>
      </dgm:t>
    </dgm:pt>
    <dgm:pt modelId="{C488CB60-13A2-4E87-B64A-5A1950CFDC77}" type="sibTrans" cxnId="{E7635BC5-0836-4BAF-9810-387591088B9D}">
      <dgm:prSet/>
      <dgm:spPr/>
      <dgm:t>
        <a:bodyPr/>
        <a:lstStyle/>
        <a:p>
          <a:endParaRPr lang="pl-PL"/>
        </a:p>
      </dgm:t>
    </dgm:pt>
    <dgm:pt modelId="{590D77C4-6541-4240-8D43-9B2B9D45DF1D}">
      <dgm:prSet custT="1"/>
      <dgm:spPr/>
      <dgm:t>
        <a:bodyPr anchor="t"/>
        <a:lstStyle/>
        <a:p>
          <a:r>
            <a:rPr lang="pl-PL" sz="1400" dirty="0" smtClean="0"/>
            <a:t>Sytuacja poszczególnych branż</a:t>
          </a:r>
        </a:p>
      </dgm:t>
    </dgm:pt>
    <dgm:pt modelId="{0EDE2585-6603-4976-BAE4-0093ABF745DA}" type="parTrans" cxnId="{56EA7566-974C-480B-99FE-982FD7AE5A3B}">
      <dgm:prSet/>
      <dgm:spPr/>
      <dgm:t>
        <a:bodyPr/>
        <a:lstStyle/>
        <a:p>
          <a:endParaRPr lang="pl-PL"/>
        </a:p>
      </dgm:t>
    </dgm:pt>
    <dgm:pt modelId="{E527FBA5-D03B-47D9-97F3-354E5E9C5AD8}" type="sibTrans" cxnId="{56EA7566-974C-480B-99FE-982FD7AE5A3B}">
      <dgm:prSet/>
      <dgm:spPr/>
      <dgm:t>
        <a:bodyPr/>
        <a:lstStyle/>
        <a:p>
          <a:endParaRPr lang="pl-PL"/>
        </a:p>
      </dgm:t>
    </dgm:pt>
    <dgm:pt modelId="{4C923572-1E0E-4913-BAE6-49E5293668BF}" type="pres">
      <dgm:prSet presAssocID="{4946783D-467A-47A3-B988-F51557A431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84541C-31CD-4531-A780-82EC71DBE65A}" type="pres">
      <dgm:prSet presAssocID="{4946783D-467A-47A3-B988-F51557A4311D}" presName="matrix" presStyleCnt="0"/>
      <dgm:spPr/>
    </dgm:pt>
    <dgm:pt modelId="{D11F0650-B5E2-4728-B361-30ABC7A6BE87}" type="pres">
      <dgm:prSet presAssocID="{4946783D-467A-47A3-B988-F51557A4311D}" presName="tile1" presStyleLbl="node1" presStyleIdx="0" presStyleCnt="4"/>
      <dgm:spPr/>
      <dgm:t>
        <a:bodyPr/>
        <a:lstStyle/>
        <a:p>
          <a:endParaRPr lang="pl-PL"/>
        </a:p>
      </dgm:t>
    </dgm:pt>
    <dgm:pt modelId="{CDE459D9-61AD-44B2-A99F-606CAB581BB4}" type="pres">
      <dgm:prSet presAssocID="{4946783D-467A-47A3-B988-F51557A431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D6ACE-687D-462C-A92C-16134BC97287}" type="pres">
      <dgm:prSet presAssocID="{4946783D-467A-47A3-B988-F51557A4311D}" presName="tile2" presStyleLbl="node1" presStyleIdx="1" presStyleCnt="4"/>
      <dgm:spPr/>
      <dgm:t>
        <a:bodyPr/>
        <a:lstStyle/>
        <a:p>
          <a:endParaRPr lang="pl-PL"/>
        </a:p>
      </dgm:t>
    </dgm:pt>
    <dgm:pt modelId="{49DDBEFB-6B9A-43BC-9C0B-66B165BB418B}" type="pres">
      <dgm:prSet presAssocID="{4946783D-467A-47A3-B988-F51557A431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90154-8138-479C-BEBE-16BA28D96C5B}" type="pres">
      <dgm:prSet presAssocID="{4946783D-467A-47A3-B988-F51557A4311D}" presName="tile3" presStyleLbl="node1" presStyleIdx="2" presStyleCnt="4"/>
      <dgm:spPr/>
      <dgm:t>
        <a:bodyPr/>
        <a:lstStyle/>
        <a:p>
          <a:endParaRPr lang="pl-PL"/>
        </a:p>
      </dgm:t>
    </dgm:pt>
    <dgm:pt modelId="{BCA92A9F-3982-4C90-BBA5-F72694E5AF22}" type="pres">
      <dgm:prSet presAssocID="{4946783D-467A-47A3-B988-F51557A431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E57FF9-3008-44AE-AB7D-9B5A4AA024BB}" type="pres">
      <dgm:prSet presAssocID="{4946783D-467A-47A3-B988-F51557A4311D}" presName="tile4" presStyleLbl="node1" presStyleIdx="3" presStyleCnt="4"/>
      <dgm:spPr/>
      <dgm:t>
        <a:bodyPr/>
        <a:lstStyle/>
        <a:p>
          <a:endParaRPr lang="pl-PL"/>
        </a:p>
      </dgm:t>
    </dgm:pt>
    <dgm:pt modelId="{16ABA633-04C1-4F0D-99E2-DB943E56C978}" type="pres">
      <dgm:prSet presAssocID="{4946783D-467A-47A3-B988-F51557A431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3F427A-E46B-488F-B976-254F1BFB87D5}" type="pres">
      <dgm:prSet presAssocID="{4946783D-467A-47A3-B988-F51557A431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9167BA67-29AA-4D97-B0DC-4694B9BC5777}" type="presOf" srcId="{95A108C8-132B-4C3D-BD62-F527099B35E9}" destId="{49DDBEFB-6B9A-43BC-9C0B-66B165BB418B}" srcOrd="1" destOrd="5" presId="urn:microsoft.com/office/officeart/2005/8/layout/matrix1"/>
    <dgm:cxn modelId="{1A1166BE-9F96-47CA-BF77-D5BF6BD716BE}" srcId="{E479201A-CD9F-4C8E-9AE7-A7F3B4800D44}" destId="{9EE2B675-A689-413F-BF56-B4A932A56DD7}" srcOrd="0" destOrd="0" parTransId="{64ECC571-8DB2-414E-B7F8-2D656AB0D81B}" sibTransId="{96FA3DFA-00FF-4B5A-A43B-3F99FAAD89DE}"/>
    <dgm:cxn modelId="{50A048DA-9ADD-4561-B830-6153B12A6C56}" type="presOf" srcId="{6BFFB276-459E-4030-840F-C4434F85CC83}" destId="{18190154-8138-479C-BEBE-16BA28D96C5B}" srcOrd="0" destOrd="3" presId="urn:microsoft.com/office/officeart/2005/8/layout/matrix1"/>
    <dgm:cxn modelId="{98E38B15-ACA9-4010-9C51-99A869ED3DCF}" srcId="{4946783D-467A-47A3-B988-F51557A4311D}" destId="{CF3E3DBC-14DC-40D7-A3BF-CD9D7EC1A583}" srcOrd="0" destOrd="0" parTransId="{5944E8EA-98A4-4A34-919D-E71BFBD2824A}" sibTransId="{A292A510-A01A-4EB4-9AB1-31249082BA1A}"/>
    <dgm:cxn modelId="{F551E0C3-C777-4DED-B5F9-DF7A5452FAE9}" type="presOf" srcId="{E49FA4F9-8DC6-47B3-A66A-111E7A0790F0}" destId="{BCA92A9F-3982-4C90-BBA5-F72694E5AF22}" srcOrd="1" destOrd="0" presId="urn:microsoft.com/office/officeart/2005/8/layout/matrix1"/>
    <dgm:cxn modelId="{D707902C-D089-426C-9BAA-A64685AF701C}" type="presOf" srcId="{5F96C7FF-9F6F-4F83-95F8-D06DB1D5A38B}" destId="{EC3D6ACE-687D-462C-A92C-16134BC97287}" srcOrd="0" destOrd="2" presId="urn:microsoft.com/office/officeart/2005/8/layout/matrix1"/>
    <dgm:cxn modelId="{83969ADE-0FB5-4261-93D6-5D912E3497FD}" type="presOf" srcId="{629B68A7-E753-4D28-A151-F87E0D5585A8}" destId="{16ABA633-04C1-4F0D-99E2-DB943E56C978}" srcOrd="1" destOrd="2" presId="urn:microsoft.com/office/officeart/2005/8/layout/matrix1"/>
    <dgm:cxn modelId="{86D3ACB6-F7AD-4D23-9084-CFA087685629}" type="presOf" srcId="{E3CBC44A-F5FE-44BD-9DC5-682967C77008}" destId="{D11F0650-B5E2-4728-B361-30ABC7A6BE87}" srcOrd="0" destOrd="2" presId="urn:microsoft.com/office/officeart/2005/8/layout/matrix1"/>
    <dgm:cxn modelId="{3BA41330-26D6-44A2-AB05-7BB1ED2B0763}" type="presOf" srcId="{B1B5401C-D09E-4A00-BDC5-CBAF62D8676A}" destId="{16ABA633-04C1-4F0D-99E2-DB943E56C978}" srcOrd="1" destOrd="3" presId="urn:microsoft.com/office/officeart/2005/8/layout/matrix1"/>
    <dgm:cxn modelId="{F53B644A-9500-45FE-BB6D-DEBA6942723E}" type="presOf" srcId="{5555DDCF-D8A3-477D-8A0E-1FAF3DC0DF86}" destId="{49DDBEFB-6B9A-43BC-9C0B-66B165BB418B}" srcOrd="1" destOrd="1" presId="urn:microsoft.com/office/officeart/2005/8/layout/matrix1"/>
    <dgm:cxn modelId="{5552BF2F-397F-4760-BA84-43B9E179D9EB}" type="presOf" srcId="{E479201A-CD9F-4C8E-9AE7-A7F3B4800D44}" destId="{D11F0650-B5E2-4728-B361-30ABC7A6BE87}" srcOrd="0" destOrd="0" presId="urn:microsoft.com/office/officeart/2005/8/layout/matrix1"/>
    <dgm:cxn modelId="{56CF6073-9257-41FE-876F-E6222412EBCB}" srcId="{5890F5CE-B176-41B1-A02A-FE13E6A22782}" destId="{95A108C8-132B-4C3D-BD62-F527099B35E9}" srcOrd="4" destOrd="0" parTransId="{0876334E-6FBA-4F8A-BBB9-D5565CDBC769}" sibTransId="{DFB4217B-7EAF-4244-91B9-D891D17DA5AC}"/>
    <dgm:cxn modelId="{35E676B1-9C3C-4B4E-87B1-0AD92213F399}" srcId="{CF3E3DBC-14DC-40D7-A3BF-CD9D7EC1A583}" destId="{9DA27137-353B-46F0-A595-C2126F7E205E}" srcOrd="3" destOrd="0" parTransId="{A9B5F304-2B62-4F16-938E-867591ACC822}" sibTransId="{74ADC4DA-4DFD-43F7-9AA2-8765F3CE6E2C}"/>
    <dgm:cxn modelId="{802F38D5-50BA-457E-AAD8-0BC5F36300B3}" type="presOf" srcId="{E479201A-CD9F-4C8E-9AE7-A7F3B4800D44}" destId="{CDE459D9-61AD-44B2-A99F-606CAB581BB4}" srcOrd="1" destOrd="0" presId="urn:microsoft.com/office/officeart/2005/8/layout/matrix1"/>
    <dgm:cxn modelId="{D2B16D72-AB83-4582-8881-49F1DF62CD49}" srcId="{9DA27137-353B-46F0-A595-C2126F7E205E}" destId="{629B68A7-E753-4D28-A151-F87E0D5585A8}" srcOrd="1" destOrd="0" parTransId="{BE7E6077-5392-468B-AC62-664EDDEE8F6A}" sibTransId="{C0B41948-2A13-4671-8961-EE157F9A510E}"/>
    <dgm:cxn modelId="{0F8F5AE0-8A95-4CA2-91FD-B86FF6CEE8B6}" type="presOf" srcId="{590D77C4-6541-4240-8D43-9B2B9D45DF1D}" destId="{49DDBEFB-6B9A-43BC-9C0B-66B165BB418B}" srcOrd="1" destOrd="4" presId="urn:microsoft.com/office/officeart/2005/8/layout/matrix1"/>
    <dgm:cxn modelId="{3D59064B-4943-4E34-9941-337F946D6A38}" type="presOf" srcId="{DA1F1A23-A9AD-4279-9992-B6241CAFCEED}" destId="{18190154-8138-479C-BEBE-16BA28D96C5B}" srcOrd="0" destOrd="1" presId="urn:microsoft.com/office/officeart/2005/8/layout/matrix1"/>
    <dgm:cxn modelId="{C9FA62EA-7E47-4DFF-A208-FADC45178896}" type="presOf" srcId="{95A108C8-132B-4C3D-BD62-F527099B35E9}" destId="{EC3D6ACE-687D-462C-A92C-16134BC97287}" srcOrd="0" destOrd="5" presId="urn:microsoft.com/office/officeart/2005/8/layout/matrix1"/>
    <dgm:cxn modelId="{26EC830A-2976-4F81-9F75-AEB7205A6BA9}" srcId="{E479201A-CD9F-4C8E-9AE7-A7F3B4800D44}" destId="{77C206C8-D0C5-47F9-B770-F0D308E68EBB}" srcOrd="2" destOrd="0" parTransId="{2F2E2D8C-956D-4F23-9C61-451CEF232B28}" sibTransId="{8146CDDA-6A90-4743-9FC8-956A80306B1F}"/>
    <dgm:cxn modelId="{71EA09E6-01F4-4709-B249-0B364D8AEB12}" type="presOf" srcId="{B1B5401C-D09E-4A00-BDC5-CBAF62D8676A}" destId="{E3E57FF9-3008-44AE-AB7D-9B5A4AA024BB}" srcOrd="0" destOrd="3" presId="urn:microsoft.com/office/officeart/2005/8/layout/matrix1"/>
    <dgm:cxn modelId="{6EACABD9-ECCF-445C-B426-25387BA619E3}" type="presOf" srcId="{CF3E3DBC-14DC-40D7-A3BF-CD9D7EC1A583}" destId="{B33F427A-E46B-488F-B976-254F1BFB87D5}" srcOrd="0" destOrd="0" presId="urn:microsoft.com/office/officeart/2005/8/layout/matrix1"/>
    <dgm:cxn modelId="{837AA60D-B9AB-4DD5-8196-BA432EFA76A0}" type="presOf" srcId="{023BED72-2037-4216-8B88-9CE8D6E6C9CB}" destId="{49DDBEFB-6B9A-43BC-9C0B-66B165BB418B}" srcOrd="1" destOrd="3" presId="urn:microsoft.com/office/officeart/2005/8/layout/matrix1"/>
    <dgm:cxn modelId="{A342C565-CC9F-457B-BD2C-7059C9A76815}" type="presOf" srcId="{5890F5CE-B176-41B1-A02A-FE13E6A22782}" destId="{EC3D6ACE-687D-462C-A92C-16134BC97287}" srcOrd="0" destOrd="0" presId="urn:microsoft.com/office/officeart/2005/8/layout/matrix1"/>
    <dgm:cxn modelId="{92E79A81-5305-4882-AEAF-31E63BFEA04A}" type="presOf" srcId="{023BED72-2037-4216-8B88-9CE8D6E6C9CB}" destId="{EC3D6ACE-687D-462C-A92C-16134BC97287}" srcOrd="0" destOrd="3" presId="urn:microsoft.com/office/officeart/2005/8/layout/matrix1"/>
    <dgm:cxn modelId="{9ADCB4F4-094A-4346-A636-63B07A9D9D82}" srcId="{9DA27137-353B-46F0-A595-C2126F7E205E}" destId="{4667CF7D-C6AC-43BF-A139-B71550695DC1}" srcOrd="0" destOrd="0" parTransId="{B31B614C-115A-4371-8237-6000B11265C6}" sibTransId="{71E8F72A-80EF-46A3-A918-E63D259AD03D}"/>
    <dgm:cxn modelId="{D6792577-B5E7-4FDC-BA35-1C8239AA63AA}" type="presOf" srcId="{E3CBC44A-F5FE-44BD-9DC5-682967C77008}" destId="{CDE459D9-61AD-44B2-A99F-606CAB581BB4}" srcOrd="1" destOrd="2" presId="urn:microsoft.com/office/officeart/2005/8/layout/matrix1"/>
    <dgm:cxn modelId="{E4A1A9C4-1784-4AFE-A79B-D1709EB853F3}" type="presOf" srcId="{4946783D-467A-47A3-B988-F51557A4311D}" destId="{4C923572-1E0E-4913-BAE6-49E5293668BF}" srcOrd="0" destOrd="0" presId="urn:microsoft.com/office/officeart/2005/8/layout/matrix1"/>
    <dgm:cxn modelId="{437C7DCF-694D-49B3-A57E-97E24D5A112F}" type="presOf" srcId="{4667CF7D-C6AC-43BF-A139-B71550695DC1}" destId="{E3E57FF9-3008-44AE-AB7D-9B5A4AA024BB}" srcOrd="0" destOrd="1" presId="urn:microsoft.com/office/officeart/2005/8/layout/matrix1"/>
    <dgm:cxn modelId="{DF5E70C5-CFE7-46F8-ABB9-A194BA5C8142}" type="presOf" srcId="{5890F5CE-B176-41B1-A02A-FE13E6A22782}" destId="{49DDBEFB-6B9A-43BC-9C0B-66B165BB418B}" srcOrd="1" destOrd="0" presId="urn:microsoft.com/office/officeart/2005/8/layout/matrix1"/>
    <dgm:cxn modelId="{774977BB-9E60-42DB-8062-ACA3A608D61B}" srcId="{4946783D-467A-47A3-B988-F51557A4311D}" destId="{06F4C143-F0C3-4A10-8CEA-A9889FE4F42A}" srcOrd="1" destOrd="0" parTransId="{E0859206-EAE7-4200-932F-4104C507F228}" sibTransId="{21230884-A213-4F1E-88B3-A74DEA089024}"/>
    <dgm:cxn modelId="{56EA7566-974C-480B-99FE-982FD7AE5A3B}" srcId="{5890F5CE-B176-41B1-A02A-FE13E6A22782}" destId="{590D77C4-6541-4240-8D43-9B2B9D45DF1D}" srcOrd="3" destOrd="0" parTransId="{0EDE2585-6603-4976-BAE4-0093ABF745DA}" sibTransId="{E527FBA5-D03B-47D9-97F3-354E5E9C5AD8}"/>
    <dgm:cxn modelId="{1CBA0479-6BBE-422B-AF25-982E68948735}" type="presOf" srcId="{5F96C7FF-9F6F-4F83-95F8-D06DB1D5A38B}" destId="{49DDBEFB-6B9A-43BC-9C0B-66B165BB418B}" srcOrd="1" destOrd="2" presId="urn:microsoft.com/office/officeart/2005/8/layout/matrix1"/>
    <dgm:cxn modelId="{DF857D5E-A1B8-4477-994F-2DA3AA16669C}" type="presOf" srcId="{629B68A7-E753-4D28-A151-F87E0D5585A8}" destId="{E3E57FF9-3008-44AE-AB7D-9B5A4AA024BB}" srcOrd="0" destOrd="2" presId="urn:microsoft.com/office/officeart/2005/8/layout/matrix1"/>
    <dgm:cxn modelId="{DE273AD4-134F-4197-94CD-1A0494902A3E}" srcId="{5890F5CE-B176-41B1-A02A-FE13E6A22782}" destId="{5555DDCF-D8A3-477D-8A0E-1FAF3DC0DF86}" srcOrd="0" destOrd="0" parTransId="{2BED017E-297C-4443-99D2-C846A673ABCB}" sibTransId="{0DB12ADD-0B86-4466-8169-21D21F3838B7}"/>
    <dgm:cxn modelId="{1AF212E9-15FF-4CEC-BD7A-F87999D3445A}" srcId="{E49FA4F9-8DC6-47B3-A66A-111E7A0790F0}" destId="{DA1F1A23-A9AD-4279-9992-B6241CAFCEED}" srcOrd="0" destOrd="0" parTransId="{03ED18B1-182B-4988-A12D-F6B6F162348E}" sibTransId="{77D8F960-2844-452A-8BAF-014A378BE883}"/>
    <dgm:cxn modelId="{F71C2D79-1CEA-4E15-BBAC-6F6D65274306}" type="presOf" srcId="{9EE2B675-A689-413F-BF56-B4A932A56DD7}" destId="{CDE459D9-61AD-44B2-A99F-606CAB581BB4}" srcOrd="1" destOrd="1" presId="urn:microsoft.com/office/officeart/2005/8/layout/matrix1"/>
    <dgm:cxn modelId="{5C8452E8-71AB-4F7A-A3F2-5D16AA945C5F}" type="presOf" srcId="{0878AC81-8BEF-4246-B9B4-33A089221289}" destId="{18190154-8138-479C-BEBE-16BA28D96C5B}" srcOrd="0" destOrd="2" presId="urn:microsoft.com/office/officeart/2005/8/layout/matrix1"/>
    <dgm:cxn modelId="{ECD9F7BC-F564-473F-B330-C2F6CB529BDA}" srcId="{06F4C143-F0C3-4A10-8CEA-A9889FE4F42A}" destId="{6E74744F-0957-4EE4-9402-43107349F3B0}" srcOrd="1" destOrd="0" parTransId="{460E82DC-1DAF-44EB-B580-D3B191C0FEB2}" sibTransId="{FE4C2963-8BD9-4816-B17C-BA499165CABB}"/>
    <dgm:cxn modelId="{5F213190-D7AE-4A1C-952B-493688E4D982}" type="presOf" srcId="{77C206C8-D0C5-47F9-B770-F0D308E68EBB}" destId="{D11F0650-B5E2-4728-B361-30ABC7A6BE87}" srcOrd="0" destOrd="3" presId="urn:microsoft.com/office/officeart/2005/8/layout/matrix1"/>
    <dgm:cxn modelId="{BFD6B779-4797-4C3A-B594-0AA180E0C90C}" type="presOf" srcId="{E49FA4F9-8DC6-47B3-A66A-111E7A0790F0}" destId="{18190154-8138-479C-BEBE-16BA28D96C5B}" srcOrd="0" destOrd="0" presId="urn:microsoft.com/office/officeart/2005/8/layout/matrix1"/>
    <dgm:cxn modelId="{5F3F1A68-0BE0-49B4-B26E-7F9E892E0B03}" srcId="{06F4C143-F0C3-4A10-8CEA-A9889FE4F42A}" destId="{EFDED807-73D5-4959-B1C9-1FCCD9C26ECF}" srcOrd="2" destOrd="0" parTransId="{959D147F-EACD-42FE-9F43-3D999705D3A6}" sibTransId="{3C534EC9-2702-4A33-845B-06227E7F9C69}"/>
    <dgm:cxn modelId="{FE340D48-CB95-46A5-8BBC-C9A32BA8992B}" srcId="{5890F5CE-B176-41B1-A02A-FE13E6A22782}" destId="{5F96C7FF-9F6F-4F83-95F8-D06DB1D5A38B}" srcOrd="1" destOrd="0" parTransId="{3CC9AD65-75AF-486B-BCAD-7AAD7DC85FEB}" sibTransId="{3A01A328-3D06-4127-8EB4-26F2A9DB8B80}"/>
    <dgm:cxn modelId="{60B6F6E0-0C4E-488F-8B0D-48DE70379029}" srcId="{06F4C143-F0C3-4A10-8CEA-A9889FE4F42A}" destId="{6A729DF2-6B32-47CC-A968-8B54EA4561C8}" srcOrd="0" destOrd="0" parTransId="{B3C22480-5EE8-4E1C-A746-EB28E05D2135}" sibTransId="{6E58023D-B91E-4554-9FAC-B598EFA7A2B5}"/>
    <dgm:cxn modelId="{27B88E7F-9456-42FD-A48E-B7FABDE4D9C4}" srcId="{CF3E3DBC-14DC-40D7-A3BF-CD9D7EC1A583}" destId="{E479201A-CD9F-4C8E-9AE7-A7F3B4800D44}" srcOrd="0" destOrd="0" parTransId="{7BA574D9-E97B-41A5-A129-D0B9E88866C3}" sibTransId="{32A227C5-A8E7-4898-88D1-CDB3821CB2CF}"/>
    <dgm:cxn modelId="{422B3509-CA41-4E5C-9EDC-ED69F2CD7570}" srcId="{E49FA4F9-8DC6-47B3-A66A-111E7A0790F0}" destId="{0878AC81-8BEF-4246-B9B4-33A089221289}" srcOrd="1" destOrd="0" parTransId="{D0997F22-A3CA-42DB-806E-62D5FF97F3F3}" sibTransId="{E309E7B1-45B4-4F7B-85B0-1730D1FDC925}"/>
    <dgm:cxn modelId="{4FADB355-1890-47F0-BF7D-F8C2848E0208}" srcId="{06F4C143-F0C3-4A10-8CEA-A9889FE4F42A}" destId="{8F14D068-E011-4F40-97EC-1B1E3E6AA3B4}" srcOrd="3" destOrd="0" parTransId="{0BD5E5C3-AA8A-41EE-BD0B-52F552EAB3F8}" sibTransId="{C545DE64-7E3D-487A-8A3B-5C2C34A03DF8}"/>
    <dgm:cxn modelId="{3B96797F-2383-4A5F-A095-41E2E8A6B290}" srcId="{CF3E3DBC-14DC-40D7-A3BF-CD9D7EC1A583}" destId="{5890F5CE-B176-41B1-A02A-FE13E6A22782}" srcOrd="1" destOrd="0" parTransId="{1F45D83E-8A95-4C9E-B312-D995393C7C2F}" sibTransId="{DA59B27D-2A45-4D6E-859B-B0FF25E2891F}"/>
    <dgm:cxn modelId="{9F4B0324-E2DA-4CE0-B56B-B216790AE395}" type="presOf" srcId="{9DA27137-353B-46F0-A595-C2126F7E205E}" destId="{E3E57FF9-3008-44AE-AB7D-9B5A4AA024BB}" srcOrd="0" destOrd="0" presId="urn:microsoft.com/office/officeart/2005/8/layout/matrix1"/>
    <dgm:cxn modelId="{41C19439-EC88-4992-A8AC-BAC82EAC9ABF}" type="presOf" srcId="{5555DDCF-D8A3-477D-8A0E-1FAF3DC0DF86}" destId="{EC3D6ACE-687D-462C-A92C-16134BC97287}" srcOrd="0" destOrd="1" presId="urn:microsoft.com/office/officeart/2005/8/layout/matrix1"/>
    <dgm:cxn modelId="{8439F1D7-C600-4A5D-BA2E-A2840577D60E}" type="presOf" srcId="{77C206C8-D0C5-47F9-B770-F0D308E68EBB}" destId="{CDE459D9-61AD-44B2-A99F-606CAB581BB4}" srcOrd="1" destOrd="3" presId="urn:microsoft.com/office/officeart/2005/8/layout/matrix1"/>
    <dgm:cxn modelId="{E9C6CF26-4AD7-4F57-984D-A98D8BF6F6A9}" srcId="{9DA27137-353B-46F0-A595-C2126F7E205E}" destId="{B1B5401C-D09E-4A00-BDC5-CBAF62D8676A}" srcOrd="2" destOrd="0" parTransId="{A94E6DEF-7C40-4812-A0C1-74FCF0E0B6C0}" sibTransId="{B32122F3-00CD-41A9-A271-E178AA58DBFF}"/>
    <dgm:cxn modelId="{1E1A86A2-C5A6-48BF-9D50-73237FCE334B}" srcId="{E49FA4F9-8DC6-47B3-A66A-111E7A0790F0}" destId="{6BFFB276-459E-4030-840F-C4434F85CC83}" srcOrd="2" destOrd="0" parTransId="{D920AE63-A72D-4A0D-A372-7CE9054D22A6}" sibTransId="{7BF3558A-1E16-4330-B6B1-6F01772A0E95}"/>
    <dgm:cxn modelId="{5D086B9E-EA49-43FB-AC39-A19F137D0E95}" type="presOf" srcId="{0878AC81-8BEF-4246-B9B4-33A089221289}" destId="{BCA92A9F-3982-4C90-BBA5-F72694E5AF22}" srcOrd="1" destOrd="2" presId="urn:microsoft.com/office/officeart/2005/8/layout/matrix1"/>
    <dgm:cxn modelId="{EF2F637F-685C-4F1F-BFF0-E8A57C6F2433}" type="presOf" srcId="{590D77C4-6541-4240-8D43-9B2B9D45DF1D}" destId="{EC3D6ACE-687D-462C-A92C-16134BC97287}" srcOrd="0" destOrd="4" presId="urn:microsoft.com/office/officeart/2005/8/layout/matrix1"/>
    <dgm:cxn modelId="{2E715F3D-3977-42C8-B31D-0D1B8A0454E1}" type="presOf" srcId="{DA1F1A23-A9AD-4279-9992-B6241CAFCEED}" destId="{BCA92A9F-3982-4C90-BBA5-F72694E5AF22}" srcOrd="1" destOrd="1" presId="urn:microsoft.com/office/officeart/2005/8/layout/matrix1"/>
    <dgm:cxn modelId="{05575626-C396-4BAB-8381-0CFC0FAAC686}" type="presOf" srcId="{9DA27137-353B-46F0-A595-C2126F7E205E}" destId="{16ABA633-04C1-4F0D-99E2-DB943E56C978}" srcOrd="1" destOrd="0" presId="urn:microsoft.com/office/officeart/2005/8/layout/matrix1"/>
    <dgm:cxn modelId="{E7635BC5-0836-4BAF-9810-387591088B9D}" srcId="{5890F5CE-B176-41B1-A02A-FE13E6A22782}" destId="{023BED72-2037-4216-8B88-9CE8D6E6C9CB}" srcOrd="2" destOrd="0" parTransId="{2C42097E-922E-4300-8269-C6C587A72479}" sibTransId="{C488CB60-13A2-4E87-B64A-5A1950CFDC77}"/>
    <dgm:cxn modelId="{5280398C-EBD5-4A3A-A937-1DEBA35D4070}" type="presOf" srcId="{4667CF7D-C6AC-43BF-A139-B71550695DC1}" destId="{16ABA633-04C1-4F0D-99E2-DB943E56C978}" srcOrd="1" destOrd="1" presId="urn:microsoft.com/office/officeart/2005/8/layout/matrix1"/>
    <dgm:cxn modelId="{400E09A3-8A9D-400E-9D25-3E69DD922868}" srcId="{CF3E3DBC-14DC-40D7-A3BF-CD9D7EC1A583}" destId="{E49FA4F9-8DC6-47B3-A66A-111E7A0790F0}" srcOrd="2" destOrd="0" parTransId="{E48162DF-7A87-4BDA-8168-93667CC93B81}" sibTransId="{29E6175E-133F-4932-A5FA-C3C74EE01312}"/>
    <dgm:cxn modelId="{86B84C7B-65DC-44F0-8EBC-9FCC027E2F30}" type="presOf" srcId="{6BFFB276-459E-4030-840F-C4434F85CC83}" destId="{BCA92A9F-3982-4C90-BBA5-F72694E5AF22}" srcOrd="1" destOrd="3" presId="urn:microsoft.com/office/officeart/2005/8/layout/matrix1"/>
    <dgm:cxn modelId="{279781DD-B43C-4B08-88F3-DD85E6517C15}" type="presOf" srcId="{9EE2B675-A689-413F-BF56-B4A932A56DD7}" destId="{D11F0650-B5E2-4728-B361-30ABC7A6BE87}" srcOrd="0" destOrd="1" presId="urn:microsoft.com/office/officeart/2005/8/layout/matrix1"/>
    <dgm:cxn modelId="{5CF94593-96F6-42A6-A1E6-D01BC6262A9E}" srcId="{E479201A-CD9F-4C8E-9AE7-A7F3B4800D44}" destId="{E3CBC44A-F5FE-44BD-9DC5-682967C77008}" srcOrd="1" destOrd="0" parTransId="{DB7763D9-C667-443C-BEF1-2D155DB3502B}" sibTransId="{D396D636-688A-44C9-8AE6-D91EABE5C646}"/>
    <dgm:cxn modelId="{0808E7E9-00AF-4D2C-833E-FEF7AAD3EDF2}" type="presParOf" srcId="{4C923572-1E0E-4913-BAE6-49E5293668BF}" destId="{0184541C-31CD-4531-A780-82EC71DBE65A}" srcOrd="0" destOrd="0" presId="urn:microsoft.com/office/officeart/2005/8/layout/matrix1"/>
    <dgm:cxn modelId="{266446F3-D944-4E74-9F52-D2FEB2BEB7C1}" type="presParOf" srcId="{0184541C-31CD-4531-A780-82EC71DBE65A}" destId="{D11F0650-B5E2-4728-B361-30ABC7A6BE87}" srcOrd="0" destOrd="0" presId="urn:microsoft.com/office/officeart/2005/8/layout/matrix1"/>
    <dgm:cxn modelId="{A5D28550-FF49-4B11-93FC-FACD84B09055}" type="presParOf" srcId="{0184541C-31CD-4531-A780-82EC71DBE65A}" destId="{CDE459D9-61AD-44B2-A99F-606CAB581BB4}" srcOrd="1" destOrd="0" presId="urn:microsoft.com/office/officeart/2005/8/layout/matrix1"/>
    <dgm:cxn modelId="{C98894A0-FB4C-4D1E-B2B7-4ECC2A1AC18E}" type="presParOf" srcId="{0184541C-31CD-4531-A780-82EC71DBE65A}" destId="{EC3D6ACE-687D-462C-A92C-16134BC97287}" srcOrd="2" destOrd="0" presId="urn:microsoft.com/office/officeart/2005/8/layout/matrix1"/>
    <dgm:cxn modelId="{27DF4A55-33A4-47A2-B911-7AE5CE45F8A6}" type="presParOf" srcId="{0184541C-31CD-4531-A780-82EC71DBE65A}" destId="{49DDBEFB-6B9A-43BC-9C0B-66B165BB418B}" srcOrd="3" destOrd="0" presId="urn:microsoft.com/office/officeart/2005/8/layout/matrix1"/>
    <dgm:cxn modelId="{F82D7190-6C52-4EBD-A912-CED9F2C956A5}" type="presParOf" srcId="{0184541C-31CD-4531-A780-82EC71DBE65A}" destId="{18190154-8138-479C-BEBE-16BA28D96C5B}" srcOrd="4" destOrd="0" presId="urn:microsoft.com/office/officeart/2005/8/layout/matrix1"/>
    <dgm:cxn modelId="{B2C9A200-6DE8-4EED-BC3C-89DE1320CBDC}" type="presParOf" srcId="{0184541C-31CD-4531-A780-82EC71DBE65A}" destId="{BCA92A9F-3982-4C90-BBA5-F72694E5AF22}" srcOrd="5" destOrd="0" presId="urn:microsoft.com/office/officeart/2005/8/layout/matrix1"/>
    <dgm:cxn modelId="{EBF21F85-229E-429D-9949-021186FF55B1}" type="presParOf" srcId="{0184541C-31CD-4531-A780-82EC71DBE65A}" destId="{E3E57FF9-3008-44AE-AB7D-9B5A4AA024BB}" srcOrd="6" destOrd="0" presId="urn:microsoft.com/office/officeart/2005/8/layout/matrix1"/>
    <dgm:cxn modelId="{051D17C6-A4F3-49AF-BE4D-9267F52FC5FC}" type="presParOf" srcId="{0184541C-31CD-4531-A780-82EC71DBE65A}" destId="{16ABA633-04C1-4F0D-99E2-DB943E56C978}" srcOrd="7" destOrd="0" presId="urn:microsoft.com/office/officeart/2005/8/layout/matrix1"/>
    <dgm:cxn modelId="{BB1EBC7C-A2F2-4BA5-B94B-54E4BEE42002}" type="presParOf" srcId="{4C923572-1E0E-4913-BAE6-49E5293668BF}" destId="{B33F427A-E46B-488F-B976-254F1BFB87D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6783D-467A-47A3-B988-F51557A431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3E3DBC-14DC-40D7-A3BF-CD9D7EC1A583}">
      <dgm:prSet phldrT="[Tekst]"/>
      <dgm:spPr/>
      <dgm:t>
        <a:bodyPr/>
        <a:lstStyle/>
        <a:p>
          <a:r>
            <a:rPr lang="pl-PL" dirty="0" smtClean="0"/>
            <a:t>POPYT/PODAŻ</a:t>
          </a:r>
          <a:endParaRPr lang="pl-PL" dirty="0"/>
        </a:p>
      </dgm:t>
    </dgm:pt>
    <dgm:pt modelId="{5944E8EA-98A4-4A34-919D-E71BFBD2824A}" type="parTrans" cxnId="{98E38B15-ACA9-4010-9C51-99A869ED3DCF}">
      <dgm:prSet/>
      <dgm:spPr/>
      <dgm:t>
        <a:bodyPr/>
        <a:lstStyle/>
        <a:p>
          <a:endParaRPr lang="pl-PL"/>
        </a:p>
      </dgm:t>
    </dgm:pt>
    <dgm:pt modelId="{A292A510-A01A-4EB4-9AB1-31249082BA1A}" type="sibTrans" cxnId="{98E38B15-ACA9-4010-9C51-99A869ED3DCF}">
      <dgm:prSet/>
      <dgm:spPr/>
      <dgm:t>
        <a:bodyPr/>
        <a:lstStyle/>
        <a:p>
          <a:endParaRPr lang="pl-PL"/>
        </a:p>
      </dgm:t>
    </dgm:pt>
    <dgm:pt modelId="{E479201A-CD9F-4C8E-9AE7-A7F3B4800D44}">
      <dgm:prSet phldrT="[Tekst]"/>
      <dgm:spPr/>
      <dgm:t>
        <a:bodyPr/>
        <a:lstStyle/>
        <a:p>
          <a:pPr algn="ctr"/>
          <a:r>
            <a:rPr lang="pl-PL" b="1" dirty="0" smtClean="0"/>
            <a:t>DEMOGRAFICZNE</a:t>
          </a:r>
          <a:endParaRPr lang="pl-PL" b="1" dirty="0"/>
        </a:p>
      </dgm:t>
    </dgm:pt>
    <dgm:pt modelId="{7BA574D9-E97B-41A5-A129-D0B9E88866C3}" type="parTrans" cxnId="{27B88E7F-9456-42FD-A48E-B7FABDE4D9C4}">
      <dgm:prSet/>
      <dgm:spPr/>
      <dgm:t>
        <a:bodyPr/>
        <a:lstStyle/>
        <a:p>
          <a:endParaRPr lang="pl-PL"/>
        </a:p>
      </dgm:t>
    </dgm:pt>
    <dgm:pt modelId="{32A227C5-A8E7-4898-88D1-CDB3821CB2CF}" type="sibTrans" cxnId="{27B88E7F-9456-42FD-A48E-B7FABDE4D9C4}">
      <dgm:prSet/>
      <dgm:spPr/>
      <dgm:t>
        <a:bodyPr/>
        <a:lstStyle/>
        <a:p>
          <a:endParaRPr lang="pl-PL"/>
        </a:p>
      </dgm:t>
    </dgm:pt>
    <dgm:pt modelId="{5890F5CE-B176-41B1-A02A-FE13E6A22782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dirty="0" smtClean="0"/>
            <a:t>GOSPODARCZE</a:t>
          </a:r>
        </a:p>
      </dgm:t>
    </dgm:pt>
    <dgm:pt modelId="{1F45D83E-8A95-4C9E-B312-D995393C7C2F}" type="parTrans" cxnId="{3B96797F-2383-4A5F-A095-41E2E8A6B290}">
      <dgm:prSet/>
      <dgm:spPr/>
      <dgm:t>
        <a:bodyPr/>
        <a:lstStyle/>
        <a:p>
          <a:endParaRPr lang="pl-PL"/>
        </a:p>
      </dgm:t>
    </dgm:pt>
    <dgm:pt modelId="{DA59B27D-2A45-4D6E-859B-B0FF25E2891F}" type="sibTrans" cxnId="{3B96797F-2383-4A5F-A095-41E2E8A6B290}">
      <dgm:prSet/>
      <dgm:spPr/>
      <dgm:t>
        <a:bodyPr/>
        <a:lstStyle/>
        <a:p>
          <a:endParaRPr lang="pl-PL"/>
        </a:p>
      </dgm:t>
    </dgm:pt>
    <dgm:pt modelId="{06F4C143-F0C3-4A10-8CEA-A9889FE4F42A}">
      <dgm:prSet phldrT="[Tekst]"/>
      <dgm:spPr/>
      <dgm:t>
        <a:bodyPr/>
        <a:lstStyle/>
        <a:p>
          <a:endParaRPr lang="pl-PL"/>
        </a:p>
      </dgm:t>
    </dgm:pt>
    <dgm:pt modelId="{E0859206-EAE7-4200-932F-4104C507F228}" type="parTrans" cxnId="{774977BB-9E60-42DB-8062-ACA3A608D61B}">
      <dgm:prSet/>
      <dgm:spPr/>
      <dgm:t>
        <a:bodyPr/>
        <a:lstStyle/>
        <a:p>
          <a:endParaRPr lang="pl-PL"/>
        </a:p>
      </dgm:t>
    </dgm:pt>
    <dgm:pt modelId="{21230884-A213-4F1E-88B3-A74DEA089024}" type="sibTrans" cxnId="{774977BB-9E60-42DB-8062-ACA3A608D61B}">
      <dgm:prSet/>
      <dgm:spPr/>
      <dgm:t>
        <a:bodyPr/>
        <a:lstStyle/>
        <a:p>
          <a:endParaRPr lang="pl-PL"/>
        </a:p>
      </dgm:t>
    </dgm:pt>
    <dgm:pt modelId="{77C206C8-D0C5-47F9-B770-F0D308E68EBB}">
      <dgm:prSet phldrT="[Tekst]"/>
      <dgm:spPr/>
      <dgm:t>
        <a:bodyPr/>
        <a:lstStyle/>
        <a:p>
          <a:pPr algn="l"/>
          <a:endParaRPr lang="pl-PL" dirty="0"/>
        </a:p>
      </dgm:t>
    </dgm:pt>
    <dgm:pt modelId="{2F2E2D8C-956D-4F23-9C61-451CEF232B28}" type="parTrans" cxnId="{26EC830A-2976-4F81-9F75-AEB7205A6BA9}">
      <dgm:prSet/>
      <dgm:spPr/>
      <dgm:t>
        <a:bodyPr/>
        <a:lstStyle/>
        <a:p>
          <a:endParaRPr lang="pl-PL"/>
        </a:p>
      </dgm:t>
    </dgm:pt>
    <dgm:pt modelId="{8146CDDA-6A90-4743-9FC8-956A80306B1F}" type="sibTrans" cxnId="{26EC830A-2976-4F81-9F75-AEB7205A6BA9}">
      <dgm:prSet/>
      <dgm:spPr/>
      <dgm:t>
        <a:bodyPr/>
        <a:lstStyle/>
        <a:p>
          <a:endParaRPr lang="pl-PL"/>
        </a:p>
      </dgm:t>
    </dgm:pt>
    <dgm:pt modelId="{EFDED807-73D5-4959-B1C9-1FCCD9C26ECF}">
      <dgm:prSet phldrT="[Tekst]"/>
      <dgm:spPr/>
      <dgm:t>
        <a:bodyPr/>
        <a:lstStyle/>
        <a:p>
          <a:endParaRPr lang="pl-PL"/>
        </a:p>
      </dgm:t>
    </dgm:pt>
    <dgm:pt modelId="{959D147F-EACD-42FE-9F43-3D999705D3A6}" type="parTrans" cxnId="{5F3F1A68-0BE0-49B4-B26E-7F9E892E0B03}">
      <dgm:prSet/>
      <dgm:spPr/>
      <dgm:t>
        <a:bodyPr/>
        <a:lstStyle/>
        <a:p>
          <a:endParaRPr lang="pl-PL"/>
        </a:p>
      </dgm:t>
    </dgm:pt>
    <dgm:pt modelId="{3C534EC9-2702-4A33-845B-06227E7F9C69}" type="sibTrans" cxnId="{5F3F1A68-0BE0-49B4-B26E-7F9E892E0B03}">
      <dgm:prSet/>
      <dgm:spPr/>
      <dgm:t>
        <a:bodyPr/>
        <a:lstStyle/>
        <a:p>
          <a:endParaRPr lang="pl-PL"/>
        </a:p>
      </dgm:t>
    </dgm:pt>
    <dgm:pt modelId="{8F14D068-E011-4F40-97EC-1B1E3E6AA3B4}">
      <dgm:prSet phldrT="[Tekst]"/>
      <dgm:spPr/>
      <dgm:t>
        <a:bodyPr/>
        <a:lstStyle/>
        <a:p>
          <a:pPr algn="ctr"/>
          <a:endParaRPr lang="pl-PL" dirty="0"/>
        </a:p>
      </dgm:t>
    </dgm:pt>
    <dgm:pt modelId="{0BD5E5C3-AA8A-41EE-BD0B-52F552EAB3F8}" type="parTrans" cxnId="{4FADB355-1890-47F0-BF7D-F8C2848E0208}">
      <dgm:prSet/>
      <dgm:spPr/>
      <dgm:t>
        <a:bodyPr/>
        <a:lstStyle/>
        <a:p>
          <a:endParaRPr lang="pl-PL"/>
        </a:p>
      </dgm:t>
    </dgm:pt>
    <dgm:pt modelId="{C545DE64-7E3D-487A-8A3B-5C2C34A03DF8}" type="sibTrans" cxnId="{4FADB355-1890-47F0-BF7D-F8C2848E0208}">
      <dgm:prSet/>
      <dgm:spPr/>
      <dgm:t>
        <a:bodyPr/>
        <a:lstStyle/>
        <a:p>
          <a:endParaRPr lang="pl-PL"/>
        </a:p>
      </dgm:t>
    </dgm:pt>
    <dgm:pt modelId="{6E74744F-0957-4EE4-9402-43107349F3B0}">
      <dgm:prSet phldrT="[Tekst]"/>
      <dgm:spPr/>
      <dgm:t>
        <a:bodyPr/>
        <a:lstStyle/>
        <a:p>
          <a:endParaRPr lang="pl-PL"/>
        </a:p>
      </dgm:t>
    </dgm:pt>
    <dgm:pt modelId="{460E82DC-1DAF-44EB-B580-D3B191C0FEB2}" type="parTrans" cxnId="{ECD9F7BC-F564-473F-B330-C2F6CB529BDA}">
      <dgm:prSet/>
      <dgm:spPr/>
      <dgm:t>
        <a:bodyPr/>
        <a:lstStyle/>
        <a:p>
          <a:endParaRPr lang="pl-PL"/>
        </a:p>
      </dgm:t>
    </dgm:pt>
    <dgm:pt modelId="{FE4C2963-8BD9-4816-B17C-BA499165CABB}" type="sibTrans" cxnId="{ECD9F7BC-F564-473F-B330-C2F6CB529BDA}">
      <dgm:prSet/>
      <dgm:spPr/>
      <dgm:t>
        <a:bodyPr/>
        <a:lstStyle/>
        <a:p>
          <a:endParaRPr lang="pl-PL"/>
        </a:p>
      </dgm:t>
    </dgm:pt>
    <dgm:pt modelId="{6A729DF2-6B32-47CC-A968-8B54EA4561C8}">
      <dgm:prSet phldrT="[Tekst]"/>
      <dgm:spPr/>
      <dgm:t>
        <a:bodyPr/>
        <a:lstStyle/>
        <a:p>
          <a:pPr algn="ctr"/>
          <a:endParaRPr lang="pl-PL" dirty="0"/>
        </a:p>
      </dgm:t>
    </dgm:pt>
    <dgm:pt modelId="{B3C22480-5EE8-4E1C-A746-EB28E05D2135}" type="parTrans" cxnId="{60B6F6E0-0C4E-488F-8B0D-48DE70379029}">
      <dgm:prSet/>
      <dgm:spPr/>
      <dgm:t>
        <a:bodyPr/>
        <a:lstStyle/>
        <a:p>
          <a:endParaRPr lang="pl-PL"/>
        </a:p>
      </dgm:t>
    </dgm:pt>
    <dgm:pt modelId="{6E58023D-B91E-4554-9FAC-B598EFA7A2B5}" type="sibTrans" cxnId="{60B6F6E0-0C4E-488F-8B0D-48DE70379029}">
      <dgm:prSet/>
      <dgm:spPr/>
      <dgm:t>
        <a:bodyPr/>
        <a:lstStyle/>
        <a:p>
          <a:endParaRPr lang="pl-PL"/>
        </a:p>
      </dgm:t>
    </dgm:pt>
    <dgm:pt modelId="{E49FA4F9-8DC6-47B3-A66A-111E7A0790F0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smtClean="0"/>
            <a:t>SPOŁECZNE</a:t>
          </a:r>
          <a:endParaRPr lang="pl-PL" dirty="0"/>
        </a:p>
      </dgm:t>
    </dgm:pt>
    <dgm:pt modelId="{E48162DF-7A87-4BDA-8168-93667CC93B81}" type="parTrans" cxnId="{400E09A3-8A9D-400E-9D25-3E69DD922868}">
      <dgm:prSet/>
      <dgm:spPr/>
      <dgm:t>
        <a:bodyPr/>
        <a:lstStyle/>
        <a:p>
          <a:endParaRPr lang="pl-PL"/>
        </a:p>
      </dgm:t>
    </dgm:pt>
    <dgm:pt modelId="{29E6175E-133F-4932-A5FA-C3C74EE01312}" type="sibTrans" cxnId="{400E09A3-8A9D-400E-9D25-3E69DD922868}">
      <dgm:prSet/>
      <dgm:spPr/>
      <dgm:t>
        <a:bodyPr/>
        <a:lstStyle/>
        <a:p>
          <a:endParaRPr lang="pl-PL"/>
        </a:p>
      </dgm:t>
    </dgm:pt>
    <dgm:pt modelId="{DA1F1A23-A9AD-4279-9992-B6241CAFCEED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Aktywność zawodowa</a:t>
          </a:r>
          <a:endParaRPr lang="pl-PL" dirty="0"/>
        </a:p>
      </dgm:t>
    </dgm:pt>
    <dgm:pt modelId="{03ED18B1-182B-4988-A12D-F6B6F162348E}" type="parTrans" cxnId="{1AF212E9-15FF-4CEC-BD7A-F87999D3445A}">
      <dgm:prSet/>
      <dgm:spPr/>
      <dgm:t>
        <a:bodyPr/>
        <a:lstStyle/>
        <a:p>
          <a:endParaRPr lang="pl-PL"/>
        </a:p>
      </dgm:t>
    </dgm:pt>
    <dgm:pt modelId="{77D8F960-2844-452A-8BAF-014A378BE883}" type="sibTrans" cxnId="{1AF212E9-15FF-4CEC-BD7A-F87999D3445A}">
      <dgm:prSet/>
      <dgm:spPr/>
      <dgm:t>
        <a:bodyPr/>
        <a:lstStyle/>
        <a:p>
          <a:endParaRPr lang="pl-PL"/>
        </a:p>
      </dgm:t>
    </dgm:pt>
    <dgm:pt modelId="{0878AC81-8BEF-4246-B9B4-33A089221289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Edukacja</a:t>
          </a:r>
          <a:endParaRPr lang="pl-PL" dirty="0"/>
        </a:p>
      </dgm:t>
    </dgm:pt>
    <dgm:pt modelId="{D0997F22-A3CA-42DB-806E-62D5FF97F3F3}" type="parTrans" cxnId="{422B3509-CA41-4E5C-9EDC-ED69F2CD7570}">
      <dgm:prSet/>
      <dgm:spPr/>
      <dgm:t>
        <a:bodyPr/>
        <a:lstStyle/>
        <a:p>
          <a:endParaRPr lang="pl-PL"/>
        </a:p>
      </dgm:t>
    </dgm:pt>
    <dgm:pt modelId="{E309E7B1-45B4-4F7B-85B0-1730D1FDC925}" type="sibTrans" cxnId="{422B3509-CA41-4E5C-9EDC-ED69F2CD7570}">
      <dgm:prSet/>
      <dgm:spPr/>
      <dgm:t>
        <a:bodyPr/>
        <a:lstStyle/>
        <a:p>
          <a:endParaRPr lang="pl-PL"/>
        </a:p>
      </dgm:t>
    </dgm:pt>
    <dgm:pt modelId="{6BFFB276-459E-4030-840F-C4434F85CC83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Bezrobocie</a:t>
          </a:r>
          <a:endParaRPr lang="pl-PL" dirty="0"/>
        </a:p>
      </dgm:t>
    </dgm:pt>
    <dgm:pt modelId="{D920AE63-A72D-4A0D-A372-7CE9054D22A6}" type="parTrans" cxnId="{1E1A86A2-C5A6-48BF-9D50-73237FCE334B}">
      <dgm:prSet/>
      <dgm:spPr/>
      <dgm:t>
        <a:bodyPr/>
        <a:lstStyle/>
        <a:p>
          <a:endParaRPr lang="pl-PL"/>
        </a:p>
      </dgm:t>
    </dgm:pt>
    <dgm:pt modelId="{7BF3558A-1E16-4330-B6B1-6F01772A0E95}" type="sibTrans" cxnId="{1E1A86A2-C5A6-48BF-9D50-73237FCE334B}">
      <dgm:prSet/>
      <dgm:spPr/>
      <dgm:t>
        <a:bodyPr/>
        <a:lstStyle/>
        <a:p>
          <a:endParaRPr lang="pl-PL"/>
        </a:p>
      </dgm:t>
    </dgm:pt>
    <dgm:pt modelId="{5555DDCF-D8A3-477D-8A0E-1FAF3DC0DF86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smtClean="0"/>
            <a:t>Struktura gospodarki regionalnej</a:t>
          </a:r>
          <a:endParaRPr lang="pl-PL" dirty="0" smtClean="0"/>
        </a:p>
      </dgm:t>
    </dgm:pt>
    <dgm:pt modelId="{2BED017E-297C-4443-99D2-C846A673ABCB}" type="parTrans" cxnId="{DE273AD4-134F-4197-94CD-1A0494902A3E}">
      <dgm:prSet/>
      <dgm:spPr/>
      <dgm:t>
        <a:bodyPr/>
        <a:lstStyle/>
        <a:p>
          <a:endParaRPr lang="pl-PL"/>
        </a:p>
      </dgm:t>
    </dgm:pt>
    <dgm:pt modelId="{0DB12ADD-0B86-4466-8169-21D21F3838B7}" type="sibTrans" cxnId="{DE273AD4-134F-4197-94CD-1A0494902A3E}">
      <dgm:prSet/>
      <dgm:spPr/>
      <dgm:t>
        <a:bodyPr/>
        <a:lstStyle/>
        <a:p>
          <a:endParaRPr lang="pl-PL"/>
        </a:p>
      </dgm:t>
    </dgm:pt>
    <dgm:pt modelId="{95A108C8-132B-4C3D-BD62-F527099B35E9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PKB</a:t>
          </a:r>
        </a:p>
        <a:p>
          <a:pPr algn="l"/>
          <a:endParaRPr lang="pl-PL" dirty="0" smtClean="0"/>
        </a:p>
      </dgm:t>
    </dgm:pt>
    <dgm:pt modelId="{0876334E-6FBA-4F8A-BBB9-D5565CDBC769}" type="parTrans" cxnId="{56CF6073-9257-41FE-876F-E6222412EBCB}">
      <dgm:prSet/>
      <dgm:spPr/>
      <dgm:t>
        <a:bodyPr/>
        <a:lstStyle/>
        <a:p>
          <a:endParaRPr lang="pl-PL"/>
        </a:p>
      </dgm:t>
    </dgm:pt>
    <dgm:pt modelId="{DFB4217B-7EAF-4244-91B9-D891D17DA5AC}" type="sibTrans" cxnId="{56CF6073-9257-41FE-876F-E6222412EBCB}">
      <dgm:prSet/>
      <dgm:spPr/>
      <dgm:t>
        <a:bodyPr/>
        <a:lstStyle/>
        <a:p>
          <a:endParaRPr lang="pl-PL"/>
        </a:p>
      </dgm:t>
    </dgm:pt>
    <dgm:pt modelId="{9DA27137-353B-46F0-A595-C2126F7E205E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dirty="0" smtClean="0"/>
            <a:t>INSTYTUCJONALNO- PRAWNE</a:t>
          </a:r>
        </a:p>
      </dgm:t>
    </dgm:pt>
    <dgm:pt modelId="{A9B5F304-2B62-4F16-938E-867591ACC822}" type="parTrans" cxnId="{35E676B1-9C3C-4B4E-87B1-0AD92213F399}">
      <dgm:prSet/>
      <dgm:spPr/>
      <dgm:t>
        <a:bodyPr/>
        <a:lstStyle/>
        <a:p>
          <a:endParaRPr lang="pl-PL"/>
        </a:p>
      </dgm:t>
    </dgm:pt>
    <dgm:pt modelId="{74ADC4DA-4DFD-43F7-9AA2-8765F3CE6E2C}" type="sibTrans" cxnId="{35E676B1-9C3C-4B4E-87B1-0AD92213F399}">
      <dgm:prSet/>
      <dgm:spPr/>
      <dgm:t>
        <a:bodyPr/>
        <a:lstStyle/>
        <a:p>
          <a:endParaRPr lang="pl-PL"/>
        </a:p>
      </dgm:t>
    </dgm:pt>
    <dgm:pt modelId="{629B68A7-E753-4D28-A151-F87E0D5585A8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endParaRPr lang="pl-PL" dirty="0"/>
        </a:p>
      </dgm:t>
    </dgm:pt>
    <dgm:pt modelId="{BE7E6077-5392-468B-AC62-664EDDEE8F6A}" type="parTrans" cxnId="{D2B16D72-AB83-4582-8881-49F1DF62CD49}">
      <dgm:prSet/>
      <dgm:spPr/>
      <dgm:t>
        <a:bodyPr/>
        <a:lstStyle/>
        <a:p>
          <a:endParaRPr lang="pl-PL"/>
        </a:p>
      </dgm:t>
    </dgm:pt>
    <dgm:pt modelId="{C0B41948-2A13-4671-8961-EE157F9A510E}" type="sibTrans" cxnId="{D2B16D72-AB83-4582-8881-49F1DF62CD49}">
      <dgm:prSet/>
      <dgm:spPr/>
      <dgm:t>
        <a:bodyPr/>
        <a:lstStyle/>
        <a:p>
          <a:endParaRPr lang="pl-PL"/>
        </a:p>
      </dgm:t>
    </dgm:pt>
    <dgm:pt modelId="{B1B5401C-D09E-4A00-BDC5-CBAF62D8676A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endParaRPr lang="pl-PL" dirty="0"/>
        </a:p>
      </dgm:t>
    </dgm:pt>
    <dgm:pt modelId="{A94E6DEF-7C40-4812-A0C1-74FCF0E0B6C0}" type="parTrans" cxnId="{E9C6CF26-4AD7-4F57-984D-A98D8BF6F6A9}">
      <dgm:prSet/>
      <dgm:spPr/>
      <dgm:t>
        <a:bodyPr/>
        <a:lstStyle/>
        <a:p>
          <a:endParaRPr lang="pl-PL"/>
        </a:p>
      </dgm:t>
    </dgm:pt>
    <dgm:pt modelId="{B32122F3-00CD-41A9-A271-E178AA58DBFF}" type="sibTrans" cxnId="{E9C6CF26-4AD7-4F57-984D-A98D8BF6F6A9}">
      <dgm:prSet/>
      <dgm:spPr/>
      <dgm:t>
        <a:bodyPr/>
        <a:lstStyle/>
        <a:p>
          <a:endParaRPr lang="pl-PL"/>
        </a:p>
      </dgm:t>
    </dgm:pt>
    <dgm:pt modelId="{92FA1376-80C3-4599-9A6A-BF860B581688}">
      <dgm:prSet/>
      <dgm:spPr/>
      <dgm:t>
        <a:bodyPr/>
        <a:lstStyle/>
        <a:p>
          <a:pPr rtl="0"/>
          <a:r>
            <a:rPr lang="pl-PL" b="1" dirty="0" smtClean="0"/>
            <a:t>Ujemne saldo migracji</a:t>
          </a:r>
          <a:endParaRPr lang="pl-PL" b="1" dirty="0"/>
        </a:p>
      </dgm:t>
    </dgm:pt>
    <dgm:pt modelId="{7C73FF90-0219-4703-8255-8E14660AB1FE}" type="parTrans" cxnId="{836D2E5C-52A2-4C27-8509-E17B331EC8B3}">
      <dgm:prSet/>
      <dgm:spPr/>
      <dgm:t>
        <a:bodyPr/>
        <a:lstStyle/>
        <a:p>
          <a:endParaRPr lang="pl-PL"/>
        </a:p>
      </dgm:t>
    </dgm:pt>
    <dgm:pt modelId="{2933A33D-E74B-40A8-82D3-89EBFD9291E4}" type="sibTrans" cxnId="{836D2E5C-52A2-4C27-8509-E17B331EC8B3}">
      <dgm:prSet/>
      <dgm:spPr/>
      <dgm:t>
        <a:bodyPr/>
        <a:lstStyle/>
        <a:p>
          <a:endParaRPr lang="pl-PL"/>
        </a:p>
      </dgm:t>
    </dgm:pt>
    <dgm:pt modelId="{DE83968B-05B3-43C0-82F2-79FF31815B00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Eksport</a:t>
          </a:r>
        </a:p>
      </dgm:t>
    </dgm:pt>
    <dgm:pt modelId="{118D1033-3332-48E6-ACB2-A10D863FC765}" type="sibTrans" cxnId="{F581EBFC-3646-4DE6-825C-7F190A95A8AB}">
      <dgm:prSet/>
      <dgm:spPr/>
      <dgm:t>
        <a:bodyPr/>
        <a:lstStyle/>
        <a:p>
          <a:endParaRPr lang="pl-PL"/>
        </a:p>
      </dgm:t>
    </dgm:pt>
    <dgm:pt modelId="{4BAC2DDB-E9DB-4926-92BF-516DEDEFBAEA}" type="parTrans" cxnId="{F581EBFC-3646-4DE6-825C-7F190A95A8AB}">
      <dgm:prSet/>
      <dgm:spPr/>
      <dgm:t>
        <a:bodyPr/>
        <a:lstStyle/>
        <a:p>
          <a:endParaRPr lang="pl-PL"/>
        </a:p>
      </dgm:t>
    </dgm:pt>
    <dgm:pt modelId="{4667CF7D-C6AC-43BF-A139-B71550695DC1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r>
            <a:rPr lang="pl-PL" smtClean="0"/>
            <a:t>Programy innowacji i  rozwoju </a:t>
          </a:r>
          <a:endParaRPr lang="pl-PL" dirty="0"/>
        </a:p>
      </dgm:t>
    </dgm:pt>
    <dgm:pt modelId="{71E8F72A-80EF-46A3-A918-E63D259AD03D}" type="sibTrans" cxnId="{9ADCB4F4-094A-4346-A636-63B07A9D9D82}">
      <dgm:prSet/>
      <dgm:spPr/>
      <dgm:t>
        <a:bodyPr/>
        <a:lstStyle/>
        <a:p>
          <a:endParaRPr lang="pl-PL"/>
        </a:p>
      </dgm:t>
    </dgm:pt>
    <dgm:pt modelId="{B31B614C-115A-4371-8237-6000B11265C6}" type="parTrans" cxnId="{9ADCB4F4-094A-4346-A636-63B07A9D9D82}">
      <dgm:prSet/>
      <dgm:spPr/>
      <dgm:t>
        <a:bodyPr/>
        <a:lstStyle/>
        <a:p>
          <a:endParaRPr lang="pl-PL"/>
        </a:p>
      </dgm:t>
    </dgm:pt>
    <dgm:pt modelId="{BFB7AE51-4605-441F-972C-6A9E40383B9F}">
      <dgm:prSet/>
      <dgm:spPr/>
      <dgm:t>
        <a:bodyPr/>
        <a:lstStyle/>
        <a:p>
          <a:r>
            <a:rPr lang="pl-PL" dirty="0" smtClean="0"/>
            <a:t>Normy prawne</a:t>
          </a:r>
          <a:endParaRPr lang="pl-PL" dirty="0"/>
        </a:p>
      </dgm:t>
    </dgm:pt>
    <dgm:pt modelId="{7605623D-913B-4B50-A969-FC7F776016C5}" type="parTrans" cxnId="{74B12E26-5DF7-4F1B-98B3-43F65FF3F0EE}">
      <dgm:prSet/>
      <dgm:spPr/>
      <dgm:t>
        <a:bodyPr/>
        <a:lstStyle/>
        <a:p>
          <a:endParaRPr lang="pl-PL"/>
        </a:p>
      </dgm:t>
    </dgm:pt>
    <dgm:pt modelId="{A9BFE10F-3AA7-4DB0-A11F-236D55ABBC07}" type="sibTrans" cxnId="{74B12E26-5DF7-4F1B-98B3-43F65FF3F0EE}">
      <dgm:prSet/>
      <dgm:spPr/>
      <dgm:t>
        <a:bodyPr/>
        <a:lstStyle/>
        <a:p>
          <a:endParaRPr lang="pl-PL"/>
        </a:p>
      </dgm:t>
    </dgm:pt>
    <dgm:pt modelId="{7F751892-F33A-4A92-86C8-4466E560701F}">
      <dgm:prSet phldrT="[Tekst]"/>
      <dgm:spPr/>
      <dgm:t>
        <a:bodyPr/>
        <a:lstStyle/>
        <a:p>
          <a:pPr algn="l"/>
          <a:r>
            <a:rPr lang="pl-PL" b="1" dirty="0" smtClean="0"/>
            <a:t>Starzejące się społeczeństwo</a:t>
          </a:r>
          <a:endParaRPr lang="pl-PL" b="1" dirty="0"/>
        </a:p>
      </dgm:t>
    </dgm:pt>
    <dgm:pt modelId="{9E6FA7DE-B83E-497D-85FA-00AD19DD143C}" type="parTrans" cxnId="{2FF10B13-DFC1-4765-910C-31832AD7E9D9}">
      <dgm:prSet/>
      <dgm:spPr/>
      <dgm:t>
        <a:bodyPr/>
        <a:lstStyle/>
        <a:p>
          <a:endParaRPr lang="pl-PL"/>
        </a:p>
      </dgm:t>
    </dgm:pt>
    <dgm:pt modelId="{351848A4-54F6-4DA9-93D4-E6DBA6EC70CB}" type="sibTrans" cxnId="{2FF10B13-DFC1-4765-910C-31832AD7E9D9}">
      <dgm:prSet/>
      <dgm:spPr/>
      <dgm:t>
        <a:bodyPr/>
        <a:lstStyle/>
        <a:p>
          <a:endParaRPr lang="pl-PL"/>
        </a:p>
      </dgm:t>
    </dgm:pt>
    <dgm:pt modelId="{4C923572-1E0E-4913-BAE6-49E5293668BF}" type="pres">
      <dgm:prSet presAssocID="{4946783D-467A-47A3-B988-F51557A431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84541C-31CD-4531-A780-82EC71DBE65A}" type="pres">
      <dgm:prSet presAssocID="{4946783D-467A-47A3-B988-F51557A4311D}" presName="matrix" presStyleCnt="0"/>
      <dgm:spPr/>
    </dgm:pt>
    <dgm:pt modelId="{D11F0650-B5E2-4728-B361-30ABC7A6BE87}" type="pres">
      <dgm:prSet presAssocID="{4946783D-467A-47A3-B988-F51557A4311D}" presName="tile1" presStyleLbl="node1" presStyleIdx="0" presStyleCnt="4"/>
      <dgm:spPr/>
      <dgm:t>
        <a:bodyPr/>
        <a:lstStyle/>
        <a:p>
          <a:endParaRPr lang="pl-PL"/>
        </a:p>
      </dgm:t>
    </dgm:pt>
    <dgm:pt modelId="{CDE459D9-61AD-44B2-A99F-606CAB581BB4}" type="pres">
      <dgm:prSet presAssocID="{4946783D-467A-47A3-B988-F51557A431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D6ACE-687D-462C-A92C-16134BC97287}" type="pres">
      <dgm:prSet presAssocID="{4946783D-467A-47A3-B988-F51557A4311D}" presName="tile2" presStyleLbl="node1" presStyleIdx="1" presStyleCnt="4"/>
      <dgm:spPr/>
      <dgm:t>
        <a:bodyPr/>
        <a:lstStyle/>
        <a:p>
          <a:endParaRPr lang="pl-PL"/>
        </a:p>
      </dgm:t>
    </dgm:pt>
    <dgm:pt modelId="{49DDBEFB-6B9A-43BC-9C0B-66B165BB418B}" type="pres">
      <dgm:prSet presAssocID="{4946783D-467A-47A3-B988-F51557A431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90154-8138-479C-BEBE-16BA28D96C5B}" type="pres">
      <dgm:prSet presAssocID="{4946783D-467A-47A3-B988-F51557A4311D}" presName="tile3" presStyleLbl="node1" presStyleIdx="2" presStyleCnt="4"/>
      <dgm:spPr/>
      <dgm:t>
        <a:bodyPr/>
        <a:lstStyle/>
        <a:p>
          <a:endParaRPr lang="pl-PL"/>
        </a:p>
      </dgm:t>
    </dgm:pt>
    <dgm:pt modelId="{BCA92A9F-3982-4C90-BBA5-F72694E5AF22}" type="pres">
      <dgm:prSet presAssocID="{4946783D-467A-47A3-B988-F51557A431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E57FF9-3008-44AE-AB7D-9B5A4AA024BB}" type="pres">
      <dgm:prSet presAssocID="{4946783D-467A-47A3-B988-F51557A4311D}" presName="tile4" presStyleLbl="node1" presStyleIdx="3" presStyleCnt="4"/>
      <dgm:spPr/>
      <dgm:t>
        <a:bodyPr/>
        <a:lstStyle/>
        <a:p>
          <a:endParaRPr lang="pl-PL"/>
        </a:p>
      </dgm:t>
    </dgm:pt>
    <dgm:pt modelId="{16ABA633-04C1-4F0D-99E2-DB943E56C978}" type="pres">
      <dgm:prSet presAssocID="{4946783D-467A-47A3-B988-F51557A431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3F427A-E46B-488F-B976-254F1BFB87D5}" type="pres">
      <dgm:prSet presAssocID="{4946783D-467A-47A3-B988-F51557A431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88BAC804-AC9E-4CF5-920E-3069230859AD}" type="presOf" srcId="{5890F5CE-B176-41B1-A02A-FE13E6A22782}" destId="{49DDBEFB-6B9A-43BC-9C0B-66B165BB418B}" srcOrd="1" destOrd="0" presId="urn:microsoft.com/office/officeart/2005/8/layout/matrix1"/>
    <dgm:cxn modelId="{62CC46BB-C341-4C39-8D0E-A1A4FCF9FED6}" type="presOf" srcId="{0878AC81-8BEF-4246-B9B4-33A089221289}" destId="{18190154-8138-479C-BEBE-16BA28D96C5B}" srcOrd="0" destOrd="2" presId="urn:microsoft.com/office/officeart/2005/8/layout/matrix1"/>
    <dgm:cxn modelId="{2167FC80-0545-4D95-9F9F-61E37B1C9797}" type="presOf" srcId="{6BFFB276-459E-4030-840F-C4434F85CC83}" destId="{18190154-8138-479C-BEBE-16BA28D96C5B}" srcOrd="0" destOrd="3" presId="urn:microsoft.com/office/officeart/2005/8/layout/matrix1"/>
    <dgm:cxn modelId="{98E38B15-ACA9-4010-9C51-99A869ED3DCF}" srcId="{4946783D-467A-47A3-B988-F51557A4311D}" destId="{CF3E3DBC-14DC-40D7-A3BF-CD9D7EC1A583}" srcOrd="0" destOrd="0" parTransId="{5944E8EA-98A4-4A34-919D-E71BFBD2824A}" sibTransId="{A292A510-A01A-4EB4-9AB1-31249082BA1A}"/>
    <dgm:cxn modelId="{146B927A-875F-4E78-B783-13D15B5F1066}" type="presOf" srcId="{E479201A-CD9F-4C8E-9AE7-A7F3B4800D44}" destId="{CDE459D9-61AD-44B2-A99F-606CAB581BB4}" srcOrd="1" destOrd="0" presId="urn:microsoft.com/office/officeart/2005/8/layout/matrix1"/>
    <dgm:cxn modelId="{BF7FE9CA-C8D3-4606-87B2-20757FEE2476}" type="presOf" srcId="{0878AC81-8BEF-4246-B9B4-33A089221289}" destId="{BCA92A9F-3982-4C90-BBA5-F72694E5AF22}" srcOrd="1" destOrd="2" presId="urn:microsoft.com/office/officeart/2005/8/layout/matrix1"/>
    <dgm:cxn modelId="{836D2E5C-52A2-4C27-8509-E17B331EC8B3}" srcId="{E479201A-CD9F-4C8E-9AE7-A7F3B4800D44}" destId="{92FA1376-80C3-4599-9A6A-BF860B581688}" srcOrd="1" destOrd="0" parTransId="{7C73FF90-0219-4703-8255-8E14660AB1FE}" sibTransId="{2933A33D-E74B-40A8-82D3-89EBFD9291E4}"/>
    <dgm:cxn modelId="{9AFD343F-9B72-42A6-8B25-1D3ED7FFE17E}" type="presOf" srcId="{5555DDCF-D8A3-477D-8A0E-1FAF3DC0DF86}" destId="{49DDBEFB-6B9A-43BC-9C0B-66B165BB418B}" srcOrd="1" destOrd="1" presId="urn:microsoft.com/office/officeart/2005/8/layout/matrix1"/>
    <dgm:cxn modelId="{9EE82645-CAD7-41CD-BEC9-C80E87ED8F28}" type="presOf" srcId="{629B68A7-E753-4D28-A151-F87E0D5585A8}" destId="{E3E57FF9-3008-44AE-AB7D-9B5A4AA024BB}" srcOrd="0" destOrd="3" presId="urn:microsoft.com/office/officeart/2005/8/layout/matrix1"/>
    <dgm:cxn modelId="{9F087AC3-E7FC-4782-8D4E-F0AB1E9FD75B}" type="presOf" srcId="{92FA1376-80C3-4599-9A6A-BF860B581688}" destId="{D11F0650-B5E2-4728-B361-30ABC7A6BE87}" srcOrd="0" destOrd="2" presId="urn:microsoft.com/office/officeart/2005/8/layout/matrix1"/>
    <dgm:cxn modelId="{56CF6073-9257-41FE-876F-E6222412EBCB}" srcId="{5890F5CE-B176-41B1-A02A-FE13E6A22782}" destId="{95A108C8-132B-4C3D-BD62-F527099B35E9}" srcOrd="2" destOrd="0" parTransId="{0876334E-6FBA-4F8A-BBB9-D5565CDBC769}" sibTransId="{DFB4217B-7EAF-4244-91B9-D891D17DA5AC}"/>
    <dgm:cxn modelId="{6409B4C8-CBD4-4375-9984-809FE79B1CFF}" type="presOf" srcId="{4667CF7D-C6AC-43BF-A139-B71550695DC1}" destId="{E3E57FF9-3008-44AE-AB7D-9B5A4AA024BB}" srcOrd="0" destOrd="1" presId="urn:microsoft.com/office/officeart/2005/8/layout/matrix1"/>
    <dgm:cxn modelId="{A148314D-361A-456B-8182-408BD0057AEA}" type="presOf" srcId="{7F751892-F33A-4A92-86C8-4466E560701F}" destId="{D11F0650-B5E2-4728-B361-30ABC7A6BE87}" srcOrd="0" destOrd="1" presId="urn:microsoft.com/office/officeart/2005/8/layout/matrix1"/>
    <dgm:cxn modelId="{35E676B1-9C3C-4B4E-87B1-0AD92213F399}" srcId="{CF3E3DBC-14DC-40D7-A3BF-CD9D7EC1A583}" destId="{9DA27137-353B-46F0-A595-C2126F7E205E}" srcOrd="3" destOrd="0" parTransId="{A9B5F304-2B62-4F16-938E-867591ACC822}" sibTransId="{74ADC4DA-4DFD-43F7-9AA2-8765F3CE6E2C}"/>
    <dgm:cxn modelId="{340FB2F6-B66A-4B85-83D6-9EA2DC4BAAE4}" type="presOf" srcId="{9DA27137-353B-46F0-A595-C2126F7E205E}" destId="{16ABA633-04C1-4F0D-99E2-DB943E56C978}" srcOrd="1" destOrd="0" presId="urn:microsoft.com/office/officeart/2005/8/layout/matrix1"/>
    <dgm:cxn modelId="{D2B16D72-AB83-4582-8881-49F1DF62CD49}" srcId="{9DA27137-353B-46F0-A595-C2126F7E205E}" destId="{629B68A7-E753-4D28-A151-F87E0D5585A8}" srcOrd="2" destOrd="0" parTransId="{BE7E6077-5392-468B-AC62-664EDDEE8F6A}" sibTransId="{C0B41948-2A13-4671-8961-EE157F9A510E}"/>
    <dgm:cxn modelId="{0181DD41-02AA-4DF4-AFA9-E45C4670CA4F}" type="presOf" srcId="{E49FA4F9-8DC6-47B3-A66A-111E7A0790F0}" destId="{18190154-8138-479C-BEBE-16BA28D96C5B}" srcOrd="0" destOrd="0" presId="urn:microsoft.com/office/officeart/2005/8/layout/matrix1"/>
    <dgm:cxn modelId="{1FB6D194-9073-49B2-92F5-F10931957990}" type="presOf" srcId="{DE83968B-05B3-43C0-82F2-79FF31815B00}" destId="{49DDBEFB-6B9A-43BC-9C0B-66B165BB418B}" srcOrd="1" destOrd="2" presId="urn:microsoft.com/office/officeart/2005/8/layout/matrix1"/>
    <dgm:cxn modelId="{26EC830A-2976-4F81-9F75-AEB7205A6BA9}" srcId="{E479201A-CD9F-4C8E-9AE7-A7F3B4800D44}" destId="{77C206C8-D0C5-47F9-B770-F0D308E68EBB}" srcOrd="2" destOrd="0" parTransId="{2F2E2D8C-956D-4F23-9C61-451CEF232B28}" sibTransId="{8146CDDA-6A90-4743-9FC8-956A80306B1F}"/>
    <dgm:cxn modelId="{ED89308B-D52E-41C5-B87F-5523AEB0195A}" type="presOf" srcId="{77C206C8-D0C5-47F9-B770-F0D308E68EBB}" destId="{CDE459D9-61AD-44B2-A99F-606CAB581BB4}" srcOrd="1" destOrd="3" presId="urn:microsoft.com/office/officeart/2005/8/layout/matrix1"/>
    <dgm:cxn modelId="{9ADCB4F4-094A-4346-A636-63B07A9D9D82}" srcId="{9DA27137-353B-46F0-A595-C2126F7E205E}" destId="{4667CF7D-C6AC-43BF-A139-B71550695DC1}" srcOrd="0" destOrd="0" parTransId="{B31B614C-115A-4371-8237-6000B11265C6}" sibTransId="{71E8F72A-80EF-46A3-A918-E63D259AD03D}"/>
    <dgm:cxn modelId="{1C81B431-8A20-43D0-B474-3F1507A96290}" type="presOf" srcId="{629B68A7-E753-4D28-A151-F87E0D5585A8}" destId="{16ABA633-04C1-4F0D-99E2-DB943E56C978}" srcOrd="1" destOrd="3" presId="urn:microsoft.com/office/officeart/2005/8/layout/matrix1"/>
    <dgm:cxn modelId="{8753CD8E-8D36-4DFD-B747-A9E94C92F67A}" type="presOf" srcId="{92FA1376-80C3-4599-9A6A-BF860B581688}" destId="{CDE459D9-61AD-44B2-A99F-606CAB581BB4}" srcOrd="1" destOrd="2" presId="urn:microsoft.com/office/officeart/2005/8/layout/matrix1"/>
    <dgm:cxn modelId="{F4A8BE68-319E-4E1D-821D-9A2BED678CAE}" type="presOf" srcId="{BFB7AE51-4605-441F-972C-6A9E40383B9F}" destId="{E3E57FF9-3008-44AE-AB7D-9B5A4AA024BB}" srcOrd="0" destOrd="2" presId="urn:microsoft.com/office/officeart/2005/8/layout/matrix1"/>
    <dgm:cxn modelId="{774977BB-9E60-42DB-8062-ACA3A608D61B}" srcId="{4946783D-467A-47A3-B988-F51557A4311D}" destId="{06F4C143-F0C3-4A10-8CEA-A9889FE4F42A}" srcOrd="1" destOrd="0" parTransId="{E0859206-EAE7-4200-932F-4104C507F228}" sibTransId="{21230884-A213-4F1E-88B3-A74DEA089024}"/>
    <dgm:cxn modelId="{C37FA5A0-FB83-4045-8DC6-F7F24A4B8AD7}" type="presOf" srcId="{B1B5401C-D09E-4A00-BDC5-CBAF62D8676A}" destId="{16ABA633-04C1-4F0D-99E2-DB943E56C978}" srcOrd="1" destOrd="4" presId="urn:microsoft.com/office/officeart/2005/8/layout/matrix1"/>
    <dgm:cxn modelId="{DE273AD4-134F-4197-94CD-1A0494902A3E}" srcId="{5890F5CE-B176-41B1-A02A-FE13E6A22782}" destId="{5555DDCF-D8A3-477D-8A0E-1FAF3DC0DF86}" srcOrd="0" destOrd="0" parTransId="{2BED017E-297C-4443-99D2-C846A673ABCB}" sibTransId="{0DB12ADD-0B86-4466-8169-21D21F3838B7}"/>
    <dgm:cxn modelId="{C46676DA-2166-4909-957A-E6D44D146D17}" type="presOf" srcId="{B1B5401C-D09E-4A00-BDC5-CBAF62D8676A}" destId="{E3E57FF9-3008-44AE-AB7D-9B5A4AA024BB}" srcOrd="0" destOrd="4" presId="urn:microsoft.com/office/officeart/2005/8/layout/matrix1"/>
    <dgm:cxn modelId="{04ACB222-74DC-44C5-A70A-BE00FF75E6EE}" type="presOf" srcId="{BFB7AE51-4605-441F-972C-6A9E40383B9F}" destId="{16ABA633-04C1-4F0D-99E2-DB943E56C978}" srcOrd="1" destOrd="2" presId="urn:microsoft.com/office/officeart/2005/8/layout/matrix1"/>
    <dgm:cxn modelId="{1AF212E9-15FF-4CEC-BD7A-F87999D3445A}" srcId="{E49FA4F9-8DC6-47B3-A66A-111E7A0790F0}" destId="{DA1F1A23-A9AD-4279-9992-B6241CAFCEED}" srcOrd="0" destOrd="0" parTransId="{03ED18B1-182B-4988-A12D-F6B6F162348E}" sibTransId="{77D8F960-2844-452A-8BAF-014A378BE883}"/>
    <dgm:cxn modelId="{B27E2E62-619F-49A1-8BCA-D8A2A804333F}" type="presOf" srcId="{95A108C8-132B-4C3D-BD62-F527099B35E9}" destId="{49DDBEFB-6B9A-43BC-9C0B-66B165BB418B}" srcOrd="1" destOrd="3" presId="urn:microsoft.com/office/officeart/2005/8/layout/matrix1"/>
    <dgm:cxn modelId="{ECD9F7BC-F564-473F-B330-C2F6CB529BDA}" srcId="{06F4C143-F0C3-4A10-8CEA-A9889FE4F42A}" destId="{6E74744F-0957-4EE4-9402-43107349F3B0}" srcOrd="1" destOrd="0" parTransId="{460E82DC-1DAF-44EB-B580-D3B191C0FEB2}" sibTransId="{FE4C2963-8BD9-4816-B17C-BA499165CABB}"/>
    <dgm:cxn modelId="{FBCA8906-19E2-42D9-8E0E-605C49ED76A4}" type="presOf" srcId="{5555DDCF-D8A3-477D-8A0E-1FAF3DC0DF86}" destId="{EC3D6ACE-687D-462C-A92C-16134BC97287}" srcOrd="0" destOrd="1" presId="urn:microsoft.com/office/officeart/2005/8/layout/matrix1"/>
    <dgm:cxn modelId="{5F3F1A68-0BE0-49B4-B26E-7F9E892E0B03}" srcId="{06F4C143-F0C3-4A10-8CEA-A9889FE4F42A}" destId="{EFDED807-73D5-4959-B1C9-1FCCD9C26ECF}" srcOrd="2" destOrd="0" parTransId="{959D147F-EACD-42FE-9F43-3D999705D3A6}" sibTransId="{3C534EC9-2702-4A33-845B-06227E7F9C69}"/>
    <dgm:cxn modelId="{F3443F8F-A214-41D2-824A-346BA4188CF0}" type="presOf" srcId="{E49FA4F9-8DC6-47B3-A66A-111E7A0790F0}" destId="{BCA92A9F-3982-4C90-BBA5-F72694E5AF22}" srcOrd="1" destOrd="0" presId="urn:microsoft.com/office/officeart/2005/8/layout/matrix1"/>
    <dgm:cxn modelId="{60B6F6E0-0C4E-488F-8B0D-48DE70379029}" srcId="{06F4C143-F0C3-4A10-8CEA-A9889FE4F42A}" destId="{6A729DF2-6B32-47CC-A968-8B54EA4561C8}" srcOrd="0" destOrd="0" parTransId="{B3C22480-5EE8-4E1C-A746-EB28E05D2135}" sibTransId="{6E58023D-B91E-4554-9FAC-B598EFA7A2B5}"/>
    <dgm:cxn modelId="{27B88E7F-9456-42FD-A48E-B7FABDE4D9C4}" srcId="{CF3E3DBC-14DC-40D7-A3BF-CD9D7EC1A583}" destId="{E479201A-CD9F-4C8E-9AE7-A7F3B4800D44}" srcOrd="0" destOrd="0" parTransId="{7BA574D9-E97B-41A5-A129-D0B9E88866C3}" sibTransId="{32A227C5-A8E7-4898-88D1-CDB3821CB2CF}"/>
    <dgm:cxn modelId="{422B3509-CA41-4E5C-9EDC-ED69F2CD7570}" srcId="{E49FA4F9-8DC6-47B3-A66A-111E7A0790F0}" destId="{0878AC81-8BEF-4246-B9B4-33A089221289}" srcOrd="1" destOrd="0" parTransId="{D0997F22-A3CA-42DB-806E-62D5FF97F3F3}" sibTransId="{E309E7B1-45B4-4F7B-85B0-1730D1FDC925}"/>
    <dgm:cxn modelId="{4FADB355-1890-47F0-BF7D-F8C2848E0208}" srcId="{06F4C143-F0C3-4A10-8CEA-A9889FE4F42A}" destId="{8F14D068-E011-4F40-97EC-1B1E3E6AA3B4}" srcOrd="3" destOrd="0" parTransId="{0BD5E5C3-AA8A-41EE-BD0B-52F552EAB3F8}" sibTransId="{C545DE64-7E3D-487A-8A3B-5C2C34A03DF8}"/>
    <dgm:cxn modelId="{89052A9F-4C6A-4B65-9257-8DB16B0FAEB1}" type="presOf" srcId="{6BFFB276-459E-4030-840F-C4434F85CC83}" destId="{BCA92A9F-3982-4C90-BBA5-F72694E5AF22}" srcOrd="1" destOrd="3" presId="urn:microsoft.com/office/officeart/2005/8/layout/matrix1"/>
    <dgm:cxn modelId="{3B96797F-2383-4A5F-A095-41E2E8A6B290}" srcId="{CF3E3DBC-14DC-40D7-A3BF-CD9D7EC1A583}" destId="{5890F5CE-B176-41B1-A02A-FE13E6A22782}" srcOrd="1" destOrd="0" parTransId="{1F45D83E-8A95-4C9E-B312-D995393C7C2F}" sibTransId="{DA59B27D-2A45-4D6E-859B-B0FF25E2891F}"/>
    <dgm:cxn modelId="{FE58FD3B-8094-4C8B-BC4E-213266DDC43C}" type="presOf" srcId="{77C206C8-D0C5-47F9-B770-F0D308E68EBB}" destId="{D11F0650-B5E2-4728-B361-30ABC7A6BE87}" srcOrd="0" destOrd="3" presId="urn:microsoft.com/office/officeart/2005/8/layout/matrix1"/>
    <dgm:cxn modelId="{27B76FD5-2A1E-4D15-B4AA-4560C94782A9}" type="presOf" srcId="{DA1F1A23-A9AD-4279-9992-B6241CAFCEED}" destId="{18190154-8138-479C-BEBE-16BA28D96C5B}" srcOrd="0" destOrd="1" presId="urn:microsoft.com/office/officeart/2005/8/layout/matrix1"/>
    <dgm:cxn modelId="{B683F2F9-7D57-4E9F-BDEB-0F7A343AB4DE}" type="presOf" srcId="{9DA27137-353B-46F0-A595-C2126F7E205E}" destId="{E3E57FF9-3008-44AE-AB7D-9B5A4AA024BB}" srcOrd="0" destOrd="0" presId="urn:microsoft.com/office/officeart/2005/8/layout/matrix1"/>
    <dgm:cxn modelId="{76A39EDE-F7B9-403C-AE93-8A77632724FE}" type="presOf" srcId="{E479201A-CD9F-4C8E-9AE7-A7F3B4800D44}" destId="{D11F0650-B5E2-4728-B361-30ABC7A6BE87}" srcOrd="0" destOrd="0" presId="urn:microsoft.com/office/officeart/2005/8/layout/matrix1"/>
    <dgm:cxn modelId="{E9C6CF26-4AD7-4F57-984D-A98D8BF6F6A9}" srcId="{9DA27137-353B-46F0-A595-C2126F7E205E}" destId="{B1B5401C-D09E-4A00-BDC5-CBAF62D8676A}" srcOrd="3" destOrd="0" parTransId="{A94E6DEF-7C40-4812-A0C1-74FCF0E0B6C0}" sibTransId="{B32122F3-00CD-41A9-A271-E178AA58DBFF}"/>
    <dgm:cxn modelId="{7582738E-C2E0-42AB-AE03-02C0F59F87F8}" type="presOf" srcId="{95A108C8-132B-4C3D-BD62-F527099B35E9}" destId="{EC3D6ACE-687D-462C-A92C-16134BC97287}" srcOrd="0" destOrd="3" presId="urn:microsoft.com/office/officeart/2005/8/layout/matrix1"/>
    <dgm:cxn modelId="{F581EBFC-3646-4DE6-825C-7F190A95A8AB}" srcId="{5890F5CE-B176-41B1-A02A-FE13E6A22782}" destId="{DE83968B-05B3-43C0-82F2-79FF31815B00}" srcOrd="1" destOrd="0" parTransId="{4BAC2DDB-E9DB-4926-92BF-516DEDEFBAEA}" sibTransId="{118D1033-3332-48E6-ACB2-A10D863FC765}"/>
    <dgm:cxn modelId="{C5FC754F-B655-4A3E-8884-35C90E8AB499}" type="presOf" srcId="{7F751892-F33A-4A92-86C8-4466E560701F}" destId="{CDE459D9-61AD-44B2-A99F-606CAB581BB4}" srcOrd="1" destOrd="1" presId="urn:microsoft.com/office/officeart/2005/8/layout/matrix1"/>
    <dgm:cxn modelId="{1E1A86A2-C5A6-48BF-9D50-73237FCE334B}" srcId="{E49FA4F9-8DC6-47B3-A66A-111E7A0790F0}" destId="{6BFFB276-459E-4030-840F-C4434F85CC83}" srcOrd="2" destOrd="0" parTransId="{D920AE63-A72D-4A0D-A372-7CE9054D22A6}" sibTransId="{7BF3558A-1E16-4330-B6B1-6F01772A0E95}"/>
    <dgm:cxn modelId="{74B12E26-5DF7-4F1B-98B3-43F65FF3F0EE}" srcId="{9DA27137-353B-46F0-A595-C2126F7E205E}" destId="{BFB7AE51-4605-441F-972C-6A9E40383B9F}" srcOrd="1" destOrd="0" parTransId="{7605623D-913B-4B50-A969-FC7F776016C5}" sibTransId="{A9BFE10F-3AA7-4DB0-A11F-236D55ABBC07}"/>
    <dgm:cxn modelId="{2FF10B13-DFC1-4765-910C-31832AD7E9D9}" srcId="{E479201A-CD9F-4C8E-9AE7-A7F3B4800D44}" destId="{7F751892-F33A-4A92-86C8-4466E560701F}" srcOrd="0" destOrd="0" parTransId="{9E6FA7DE-B83E-497D-85FA-00AD19DD143C}" sibTransId="{351848A4-54F6-4DA9-93D4-E6DBA6EC70CB}"/>
    <dgm:cxn modelId="{400E09A3-8A9D-400E-9D25-3E69DD922868}" srcId="{CF3E3DBC-14DC-40D7-A3BF-CD9D7EC1A583}" destId="{E49FA4F9-8DC6-47B3-A66A-111E7A0790F0}" srcOrd="2" destOrd="0" parTransId="{E48162DF-7A87-4BDA-8168-93667CC93B81}" sibTransId="{29E6175E-133F-4932-A5FA-C3C74EE01312}"/>
    <dgm:cxn modelId="{EAFFEE92-3D94-4F28-AB44-C01CA0977724}" type="presOf" srcId="{4667CF7D-C6AC-43BF-A139-B71550695DC1}" destId="{16ABA633-04C1-4F0D-99E2-DB943E56C978}" srcOrd="1" destOrd="1" presId="urn:microsoft.com/office/officeart/2005/8/layout/matrix1"/>
    <dgm:cxn modelId="{7F5A31BA-5DD5-48C4-A6E8-874C87B7C214}" type="presOf" srcId="{DE83968B-05B3-43C0-82F2-79FF31815B00}" destId="{EC3D6ACE-687D-462C-A92C-16134BC97287}" srcOrd="0" destOrd="2" presId="urn:microsoft.com/office/officeart/2005/8/layout/matrix1"/>
    <dgm:cxn modelId="{BFBFE27E-1D66-4B0A-9A28-90B69806C5E4}" type="presOf" srcId="{DA1F1A23-A9AD-4279-9992-B6241CAFCEED}" destId="{BCA92A9F-3982-4C90-BBA5-F72694E5AF22}" srcOrd="1" destOrd="1" presId="urn:microsoft.com/office/officeart/2005/8/layout/matrix1"/>
    <dgm:cxn modelId="{FD8781DF-5E50-458D-8D19-A13202E9509D}" type="presOf" srcId="{4946783D-467A-47A3-B988-F51557A4311D}" destId="{4C923572-1E0E-4913-BAE6-49E5293668BF}" srcOrd="0" destOrd="0" presId="urn:microsoft.com/office/officeart/2005/8/layout/matrix1"/>
    <dgm:cxn modelId="{58CFE3F2-E35C-4C04-BD1D-3AB8C7DE9668}" type="presOf" srcId="{CF3E3DBC-14DC-40D7-A3BF-CD9D7EC1A583}" destId="{B33F427A-E46B-488F-B976-254F1BFB87D5}" srcOrd="0" destOrd="0" presId="urn:microsoft.com/office/officeart/2005/8/layout/matrix1"/>
    <dgm:cxn modelId="{E7AC2A91-90F0-422E-9531-04FB8A73E606}" type="presOf" srcId="{5890F5CE-B176-41B1-A02A-FE13E6A22782}" destId="{EC3D6ACE-687D-462C-A92C-16134BC97287}" srcOrd="0" destOrd="0" presId="urn:microsoft.com/office/officeart/2005/8/layout/matrix1"/>
    <dgm:cxn modelId="{4F0902E2-EE98-4EB5-B5CD-72B504FD2C62}" type="presParOf" srcId="{4C923572-1E0E-4913-BAE6-49E5293668BF}" destId="{0184541C-31CD-4531-A780-82EC71DBE65A}" srcOrd="0" destOrd="0" presId="urn:microsoft.com/office/officeart/2005/8/layout/matrix1"/>
    <dgm:cxn modelId="{E5207BED-71FF-46CC-A763-DD8F765140C0}" type="presParOf" srcId="{0184541C-31CD-4531-A780-82EC71DBE65A}" destId="{D11F0650-B5E2-4728-B361-30ABC7A6BE87}" srcOrd="0" destOrd="0" presId="urn:microsoft.com/office/officeart/2005/8/layout/matrix1"/>
    <dgm:cxn modelId="{7926B244-BC8F-4873-A3F9-89EB3474E651}" type="presParOf" srcId="{0184541C-31CD-4531-A780-82EC71DBE65A}" destId="{CDE459D9-61AD-44B2-A99F-606CAB581BB4}" srcOrd="1" destOrd="0" presId="urn:microsoft.com/office/officeart/2005/8/layout/matrix1"/>
    <dgm:cxn modelId="{BE67BB3B-4F88-4C1C-9410-8769C69945B2}" type="presParOf" srcId="{0184541C-31CD-4531-A780-82EC71DBE65A}" destId="{EC3D6ACE-687D-462C-A92C-16134BC97287}" srcOrd="2" destOrd="0" presId="urn:microsoft.com/office/officeart/2005/8/layout/matrix1"/>
    <dgm:cxn modelId="{454767C0-6380-433F-BA56-B4C3BB136182}" type="presParOf" srcId="{0184541C-31CD-4531-A780-82EC71DBE65A}" destId="{49DDBEFB-6B9A-43BC-9C0B-66B165BB418B}" srcOrd="3" destOrd="0" presId="urn:microsoft.com/office/officeart/2005/8/layout/matrix1"/>
    <dgm:cxn modelId="{A815F876-6413-4741-9425-1E6CC9E2A274}" type="presParOf" srcId="{0184541C-31CD-4531-A780-82EC71DBE65A}" destId="{18190154-8138-479C-BEBE-16BA28D96C5B}" srcOrd="4" destOrd="0" presId="urn:microsoft.com/office/officeart/2005/8/layout/matrix1"/>
    <dgm:cxn modelId="{09416C07-4797-475B-990B-BCA96CA24747}" type="presParOf" srcId="{0184541C-31CD-4531-A780-82EC71DBE65A}" destId="{BCA92A9F-3982-4C90-BBA5-F72694E5AF22}" srcOrd="5" destOrd="0" presId="urn:microsoft.com/office/officeart/2005/8/layout/matrix1"/>
    <dgm:cxn modelId="{52CEAE38-79E4-47D7-AC95-E9711DC896F1}" type="presParOf" srcId="{0184541C-31CD-4531-A780-82EC71DBE65A}" destId="{E3E57FF9-3008-44AE-AB7D-9B5A4AA024BB}" srcOrd="6" destOrd="0" presId="urn:microsoft.com/office/officeart/2005/8/layout/matrix1"/>
    <dgm:cxn modelId="{C7A11DCC-FED8-46E0-985A-14114C395F49}" type="presParOf" srcId="{0184541C-31CD-4531-A780-82EC71DBE65A}" destId="{16ABA633-04C1-4F0D-99E2-DB943E56C978}" srcOrd="7" destOrd="0" presId="urn:microsoft.com/office/officeart/2005/8/layout/matrix1"/>
    <dgm:cxn modelId="{C04E110A-3EBF-4888-9364-1212304FE23D}" type="presParOf" srcId="{4C923572-1E0E-4913-BAE6-49E5293668BF}" destId="{B33F427A-E46B-488F-B976-254F1BFB87D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46783D-467A-47A3-B988-F51557A431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3E3DBC-14DC-40D7-A3BF-CD9D7EC1A583}">
      <dgm:prSet phldrT="[Tekst]" custT="1"/>
      <dgm:spPr/>
      <dgm:t>
        <a:bodyPr/>
        <a:lstStyle/>
        <a:p>
          <a:r>
            <a:rPr lang="pl-PL" sz="2000" b="1" dirty="0" smtClean="0"/>
            <a:t>PODAŻ / POPYT</a:t>
          </a:r>
          <a:endParaRPr lang="pl-PL" sz="2000" b="1" dirty="0"/>
        </a:p>
      </dgm:t>
    </dgm:pt>
    <dgm:pt modelId="{5944E8EA-98A4-4A34-919D-E71BFBD2824A}" type="parTrans" cxnId="{98E38B15-ACA9-4010-9C51-99A869ED3DCF}">
      <dgm:prSet/>
      <dgm:spPr/>
      <dgm:t>
        <a:bodyPr/>
        <a:lstStyle/>
        <a:p>
          <a:endParaRPr lang="pl-PL"/>
        </a:p>
      </dgm:t>
    </dgm:pt>
    <dgm:pt modelId="{A292A510-A01A-4EB4-9AB1-31249082BA1A}" type="sibTrans" cxnId="{98E38B15-ACA9-4010-9C51-99A869ED3DCF}">
      <dgm:prSet/>
      <dgm:spPr/>
      <dgm:t>
        <a:bodyPr/>
        <a:lstStyle/>
        <a:p>
          <a:endParaRPr lang="pl-PL"/>
        </a:p>
      </dgm:t>
    </dgm:pt>
    <dgm:pt modelId="{E479201A-CD9F-4C8E-9AE7-A7F3B4800D44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DEMOGRAFICZNE</a:t>
          </a:r>
          <a:endParaRPr lang="pl-PL" b="1" dirty="0"/>
        </a:p>
      </dgm:t>
    </dgm:pt>
    <dgm:pt modelId="{7BA574D9-E97B-41A5-A129-D0B9E88866C3}" type="parTrans" cxnId="{27B88E7F-9456-42FD-A48E-B7FABDE4D9C4}">
      <dgm:prSet/>
      <dgm:spPr/>
      <dgm:t>
        <a:bodyPr/>
        <a:lstStyle/>
        <a:p>
          <a:endParaRPr lang="pl-PL"/>
        </a:p>
      </dgm:t>
    </dgm:pt>
    <dgm:pt modelId="{32A227C5-A8E7-4898-88D1-CDB3821CB2CF}" type="sibTrans" cxnId="{27B88E7F-9456-42FD-A48E-B7FABDE4D9C4}">
      <dgm:prSet/>
      <dgm:spPr/>
      <dgm:t>
        <a:bodyPr/>
        <a:lstStyle/>
        <a:p>
          <a:endParaRPr lang="pl-PL"/>
        </a:p>
      </dgm:t>
    </dgm:pt>
    <dgm:pt modelId="{5890F5CE-B176-41B1-A02A-FE13E6A22782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GOSPODARCZE</a:t>
          </a:r>
        </a:p>
      </dgm:t>
    </dgm:pt>
    <dgm:pt modelId="{1F45D83E-8A95-4C9E-B312-D995393C7C2F}" type="parTrans" cxnId="{3B96797F-2383-4A5F-A095-41E2E8A6B290}">
      <dgm:prSet/>
      <dgm:spPr/>
      <dgm:t>
        <a:bodyPr/>
        <a:lstStyle/>
        <a:p>
          <a:endParaRPr lang="pl-PL"/>
        </a:p>
      </dgm:t>
    </dgm:pt>
    <dgm:pt modelId="{DA59B27D-2A45-4D6E-859B-B0FF25E2891F}" type="sibTrans" cxnId="{3B96797F-2383-4A5F-A095-41E2E8A6B290}">
      <dgm:prSet/>
      <dgm:spPr/>
      <dgm:t>
        <a:bodyPr/>
        <a:lstStyle/>
        <a:p>
          <a:endParaRPr lang="pl-PL"/>
        </a:p>
      </dgm:t>
    </dgm:pt>
    <dgm:pt modelId="{06F4C143-F0C3-4A10-8CEA-A9889FE4F42A}">
      <dgm:prSet phldrT="[Tekst]"/>
      <dgm:spPr/>
      <dgm:t>
        <a:bodyPr/>
        <a:lstStyle/>
        <a:p>
          <a:endParaRPr lang="pl-PL"/>
        </a:p>
      </dgm:t>
    </dgm:pt>
    <dgm:pt modelId="{E0859206-EAE7-4200-932F-4104C507F228}" type="parTrans" cxnId="{774977BB-9E60-42DB-8062-ACA3A608D61B}">
      <dgm:prSet/>
      <dgm:spPr/>
      <dgm:t>
        <a:bodyPr/>
        <a:lstStyle/>
        <a:p>
          <a:endParaRPr lang="pl-PL"/>
        </a:p>
      </dgm:t>
    </dgm:pt>
    <dgm:pt modelId="{21230884-A213-4F1E-88B3-A74DEA089024}" type="sibTrans" cxnId="{774977BB-9E60-42DB-8062-ACA3A608D61B}">
      <dgm:prSet/>
      <dgm:spPr/>
      <dgm:t>
        <a:bodyPr/>
        <a:lstStyle/>
        <a:p>
          <a:endParaRPr lang="pl-PL"/>
        </a:p>
      </dgm:t>
    </dgm:pt>
    <dgm:pt modelId="{9EE2B675-A689-413F-BF56-B4A932A56DD7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r>
            <a:rPr lang="pl-PL" smtClean="0"/>
            <a:t>Struktura ludności według płci i wieku</a:t>
          </a:r>
          <a:endParaRPr lang="pl-PL" dirty="0"/>
        </a:p>
      </dgm:t>
    </dgm:pt>
    <dgm:pt modelId="{64ECC571-8DB2-414E-B7F8-2D656AB0D81B}" type="parTrans" cxnId="{1A1166BE-9F96-47CA-BF77-D5BF6BD716BE}">
      <dgm:prSet/>
      <dgm:spPr/>
      <dgm:t>
        <a:bodyPr/>
        <a:lstStyle/>
        <a:p>
          <a:endParaRPr lang="pl-PL"/>
        </a:p>
      </dgm:t>
    </dgm:pt>
    <dgm:pt modelId="{96FA3DFA-00FF-4B5A-A43B-3F99FAAD89DE}" type="sibTrans" cxnId="{1A1166BE-9F96-47CA-BF77-D5BF6BD716BE}">
      <dgm:prSet/>
      <dgm:spPr/>
      <dgm:t>
        <a:bodyPr/>
        <a:lstStyle/>
        <a:p>
          <a:endParaRPr lang="pl-PL"/>
        </a:p>
      </dgm:t>
    </dgm:pt>
    <dgm:pt modelId="{77C206C8-D0C5-47F9-B770-F0D308E68EBB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endParaRPr lang="pl-PL" dirty="0"/>
        </a:p>
      </dgm:t>
    </dgm:pt>
    <dgm:pt modelId="{2F2E2D8C-956D-4F23-9C61-451CEF232B28}" type="parTrans" cxnId="{26EC830A-2976-4F81-9F75-AEB7205A6BA9}">
      <dgm:prSet/>
      <dgm:spPr/>
      <dgm:t>
        <a:bodyPr/>
        <a:lstStyle/>
        <a:p>
          <a:endParaRPr lang="pl-PL"/>
        </a:p>
      </dgm:t>
    </dgm:pt>
    <dgm:pt modelId="{8146CDDA-6A90-4743-9FC8-956A80306B1F}" type="sibTrans" cxnId="{26EC830A-2976-4F81-9F75-AEB7205A6BA9}">
      <dgm:prSet/>
      <dgm:spPr/>
      <dgm:t>
        <a:bodyPr/>
        <a:lstStyle/>
        <a:p>
          <a:endParaRPr lang="pl-PL"/>
        </a:p>
      </dgm:t>
    </dgm:pt>
    <dgm:pt modelId="{EFDED807-73D5-4959-B1C9-1FCCD9C26ECF}">
      <dgm:prSet phldrT="[Tekst]"/>
      <dgm:spPr/>
      <dgm:t>
        <a:bodyPr/>
        <a:lstStyle/>
        <a:p>
          <a:endParaRPr lang="pl-PL"/>
        </a:p>
      </dgm:t>
    </dgm:pt>
    <dgm:pt modelId="{959D147F-EACD-42FE-9F43-3D999705D3A6}" type="parTrans" cxnId="{5F3F1A68-0BE0-49B4-B26E-7F9E892E0B03}">
      <dgm:prSet/>
      <dgm:spPr/>
      <dgm:t>
        <a:bodyPr/>
        <a:lstStyle/>
        <a:p>
          <a:endParaRPr lang="pl-PL"/>
        </a:p>
      </dgm:t>
    </dgm:pt>
    <dgm:pt modelId="{3C534EC9-2702-4A33-845B-06227E7F9C69}" type="sibTrans" cxnId="{5F3F1A68-0BE0-49B4-B26E-7F9E892E0B03}">
      <dgm:prSet/>
      <dgm:spPr/>
      <dgm:t>
        <a:bodyPr/>
        <a:lstStyle/>
        <a:p>
          <a:endParaRPr lang="pl-PL"/>
        </a:p>
      </dgm:t>
    </dgm:pt>
    <dgm:pt modelId="{8F14D068-E011-4F40-97EC-1B1E3E6AA3B4}">
      <dgm:prSet phldrT="[Tekst]"/>
      <dgm:spPr/>
      <dgm:t>
        <a:bodyPr/>
        <a:lstStyle/>
        <a:p>
          <a:pPr algn="ctr"/>
          <a:endParaRPr lang="pl-PL" dirty="0"/>
        </a:p>
      </dgm:t>
    </dgm:pt>
    <dgm:pt modelId="{0BD5E5C3-AA8A-41EE-BD0B-52F552EAB3F8}" type="parTrans" cxnId="{4FADB355-1890-47F0-BF7D-F8C2848E0208}">
      <dgm:prSet/>
      <dgm:spPr/>
      <dgm:t>
        <a:bodyPr/>
        <a:lstStyle/>
        <a:p>
          <a:endParaRPr lang="pl-PL"/>
        </a:p>
      </dgm:t>
    </dgm:pt>
    <dgm:pt modelId="{C545DE64-7E3D-487A-8A3B-5C2C34A03DF8}" type="sibTrans" cxnId="{4FADB355-1890-47F0-BF7D-F8C2848E0208}">
      <dgm:prSet/>
      <dgm:spPr/>
      <dgm:t>
        <a:bodyPr/>
        <a:lstStyle/>
        <a:p>
          <a:endParaRPr lang="pl-PL"/>
        </a:p>
      </dgm:t>
    </dgm:pt>
    <dgm:pt modelId="{6E74744F-0957-4EE4-9402-43107349F3B0}">
      <dgm:prSet phldrT="[Tekst]"/>
      <dgm:spPr/>
      <dgm:t>
        <a:bodyPr/>
        <a:lstStyle/>
        <a:p>
          <a:endParaRPr lang="pl-PL"/>
        </a:p>
      </dgm:t>
    </dgm:pt>
    <dgm:pt modelId="{460E82DC-1DAF-44EB-B580-D3B191C0FEB2}" type="parTrans" cxnId="{ECD9F7BC-F564-473F-B330-C2F6CB529BDA}">
      <dgm:prSet/>
      <dgm:spPr/>
      <dgm:t>
        <a:bodyPr/>
        <a:lstStyle/>
        <a:p>
          <a:endParaRPr lang="pl-PL"/>
        </a:p>
      </dgm:t>
    </dgm:pt>
    <dgm:pt modelId="{FE4C2963-8BD9-4816-B17C-BA499165CABB}" type="sibTrans" cxnId="{ECD9F7BC-F564-473F-B330-C2F6CB529BDA}">
      <dgm:prSet/>
      <dgm:spPr/>
      <dgm:t>
        <a:bodyPr/>
        <a:lstStyle/>
        <a:p>
          <a:endParaRPr lang="pl-PL"/>
        </a:p>
      </dgm:t>
    </dgm:pt>
    <dgm:pt modelId="{6A729DF2-6B32-47CC-A968-8B54EA4561C8}">
      <dgm:prSet phldrT="[Tekst]"/>
      <dgm:spPr/>
      <dgm:t>
        <a:bodyPr/>
        <a:lstStyle/>
        <a:p>
          <a:pPr algn="ctr"/>
          <a:endParaRPr lang="pl-PL" dirty="0"/>
        </a:p>
      </dgm:t>
    </dgm:pt>
    <dgm:pt modelId="{B3C22480-5EE8-4E1C-A746-EB28E05D2135}" type="parTrans" cxnId="{60B6F6E0-0C4E-488F-8B0D-48DE70379029}">
      <dgm:prSet/>
      <dgm:spPr/>
      <dgm:t>
        <a:bodyPr/>
        <a:lstStyle/>
        <a:p>
          <a:endParaRPr lang="pl-PL"/>
        </a:p>
      </dgm:t>
    </dgm:pt>
    <dgm:pt modelId="{6E58023D-B91E-4554-9FAC-B598EFA7A2B5}" type="sibTrans" cxnId="{60B6F6E0-0C4E-488F-8B0D-48DE70379029}">
      <dgm:prSet/>
      <dgm:spPr/>
      <dgm:t>
        <a:bodyPr/>
        <a:lstStyle/>
        <a:p>
          <a:endParaRPr lang="pl-PL"/>
        </a:p>
      </dgm:t>
    </dgm:pt>
    <dgm:pt modelId="{E49FA4F9-8DC6-47B3-A66A-111E7A0790F0}">
      <dgm:prSet phldrT="[Tekst]"/>
      <dgm:spPr/>
      <dgm:t>
        <a:bodyPr anchor="t"/>
        <a:lstStyle/>
        <a:p>
          <a:pPr algn="ctr"/>
          <a:r>
            <a:rPr lang="pl-PL" b="1" dirty="0" smtClean="0"/>
            <a:t>SPOŁECZNE</a:t>
          </a:r>
          <a:endParaRPr lang="pl-PL" b="1" dirty="0"/>
        </a:p>
      </dgm:t>
    </dgm:pt>
    <dgm:pt modelId="{E48162DF-7A87-4BDA-8168-93667CC93B81}" type="parTrans" cxnId="{400E09A3-8A9D-400E-9D25-3E69DD922868}">
      <dgm:prSet/>
      <dgm:spPr/>
      <dgm:t>
        <a:bodyPr/>
        <a:lstStyle/>
        <a:p>
          <a:endParaRPr lang="pl-PL"/>
        </a:p>
      </dgm:t>
    </dgm:pt>
    <dgm:pt modelId="{29E6175E-133F-4932-A5FA-C3C74EE01312}" type="sibTrans" cxnId="{400E09A3-8A9D-400E-9D25-3E69DD922868}">
      <dgm:prSet/>
      <dgm:spPr/>
      <dgm:t>
        <a:bodyPr/>
        <a:lstStyle/>
        <a:p>
          <a:endParaRPr lang="pl-PL"/>
        </a:p>
      </dgm:t>
    </dgm:pt>
    <dgm:pt modelId="{DA1F1A23-A9AD-4279-9992-B6241CAFCEED}">
      <dgm:prSet phldrT="[Tekst]"/>
      <dgm:spPr/>
      <dgm:t>
        <a:bodyPr anchor="t"/>
        <a:lstStyle/>
        <a:p>
          <a:pPr algn="l"/>
          <a:r>
            <a:rPr lang="pl-PL" b="1" dirty="0" smtClean="0"/>
            <a:t>Niski poziom aktywności zawodowej ludności</a:t>
          </a:r>
          <a:endParaRPr lang="pl-PL" b="1" dirty="0"/>
        </a:p>
      </dgm:t>
    </dgm:pt>
    <dgm:pt modelId="{03ED18B1-182B-4988-A12D-F6B6F162348E}" type="parTrans" cxnId="{1AF212E9-15FF-4CEC-BD7A-F87999D3445A}">
      <dgm:prSet/>
      <dgm:spPr/>
      <dgm:t>
        <a:bodyPr/>
        <a:lstStyle/>
        <a:p>
          <a:endParaRPr lang="pl-PL"/>
        </a:p>
      </dgm:t>
    </dgm:pt>
    <dgm:pt modelId="{77D8F960-2844-452A-8BAF-014A378BE883}" type="sibTrans" cxnId="{1AF212E9-15FF-4CEC-BD7A-F87999D3445A}">
      <dgm:prSet/>
      <dgm:spPr/>
      <dgm:t>
        <a:bodyPr/>
        <a:lstStyle/>
        <a:p>
          <a:endParaRPr lang="pl-PL"/>
        </a:p>
      </dgm:t>
    </dgm:pt>
    <dgm:pt modelId="{5555DDCF-D8A3-477D-8A0E-1FAF3DC0DF86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Struktura gospodarki regionalnej</a:t>
          </a:r>
        </a:p>
      </dgm:t>
    </dgm:pt>
    <dgm:pt modelId="{2BED017E-297C-4443-99D2-C846A673ABCB}" type="parTrans" cxnId="{DE273AD4-134F-4197-94CD-1A0494902A3E}">
      <dgm:prSet/>
      <dgm:spPr/>
      <dgm:t>
        <a:bodyPr/>
        <a:lstStyle/>
        <a:p>
          <a:endParaRPr lang="pl-PL"/>
        </a:p>
      </dgm:t>
    </dgm:pt>
    <dgm:pt modelId="{0DB12ADD-0B86-4466-8169-21D21F3838B7}" type="sibTrans" cxnId="{DE273AD4-134F-4197-94CD-1A0494902A3E}">
      <dgm:prSet/>
      <dgm:spPr/>
      <dgm:t>
        <a:bodyPr/>
        <a:lstStyle/>
        <a:p>
          <a:endParaRPr lang="pl-PL"/>
        </a:p>
      </dgm:t>
    </dgm:pt>
    <dgm:pt modelId="{DE83968B-05B3-43C0-82F2-79FF31815B00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Eksport</a:t>
          </a:r>
        </a:p>
      </dgm:t>
    </dgm:pt>
    <dgm:pt modelId="{4BAC2DDB-E9DB-4926-92BF-516DEDEFBAEA}" type="parTrans" cxnId="{F581EBFC-3646-4DE6-825C-7F190A95A8AB}">
      <dgm:prSet/>
      <dgm:spPr/>
      <dgm:t>
        <a:bodyPr/>
        <a:lstStyle/>
        <a:p>
          <a:endParaRPr lang="pl-PL"/>
        </a:p>
      </dgm:t>
    </dgm:pt>
    <dgm:pt modelId="{118D1033-3332-48E6-ACB2-A10D863FC765}" type="sibTrans" cxnId="{F581EBFC-3646-4DE6-825C-7F190A95A8AB}">
      <dgm:prSet/>
      <dgm:spPr/>
      <dgm:t>
        <a:bodyPr/>
        <a:lstStyle/>
        <a:p>
          <a:endParaRPr lang="pl-PL"/>
        </a:p>
      </dgm:t>
    </dgm:pt>
    <dgm:pt modelId="{95A108C8-132B-4C3D-BD62-F527099B35E9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PKB</a:t>
          </a:r>
        </a:p>
        <a:p>
          <a:pPr algn="l"/>
          <a:endParaRPr lang="pl-PL" dirty="0" smtClean="0"/>
        </a:p>
      </dgm:t>
    </dgm:pt>
    <dgm:pt modelId="{0876334E-6FBA-4F8A-BBB9-D5565CDBC769}" type="parTrans" cxnId="{56CF6073-9257-41FE-876F-E6222412EBCB}">
      <dgm:prSet/>
      <dgm:spPr/>
      <dgm:t>
        <a:bodyPr/>
        <a:lstStyle/>
        <a:p>
          <a:endParaRPr lang="pl-PL"/>
        </a:p>
      </dgm:t>
    </dgm:pt>
    <dgm:pt modelId="{DFB4217B-7EAF-4244-91B9-D891D17DA5AC}" type="sibTrans" cxnId="{56CF6073-9257-41FE-876F-E6222412EBCB}">
      <dgm:prSet/>
      <dgm:spPr/>
      <dgm:t>
        <a:bodyPr/>
        <a:lstStyle/>
        <a:p>
          <a:endParaRPr lang="pl-PL"/>
        </a:p>
      </dgm:t>
    </dgm:pt>
    <dgm:pt modelId="{9DA27137-353B-46F0-A595-C2126F7E205E}">
      <dgm:prSet/>
      <dgm:spPr>
        <a:solidFill>
          <a:schemeClr val="accent1"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INSTYTUCJONALNO- PRAWNE</a:t>
          </a:r>
        </a:p>
      </dgm:t>
    </dgm:pt>
    <dgm:pt modelId="{A9B5F304-2B62-4F16-938E-867591ACC822}" type="parTrans" cxnId="{35E676B1-9C3C-4B4E-87B1-0AD92213F399}">
      <dgm:prSet/>
      <dgm:spPr/>
      <dgm:t>
        <a:bodyPr/>
        <a:lstStyle/>
        <a:p>
          <a:endParaRPr lang="pl-PL"/>
        </a:p>
      </dgm:t>
    </dgm:pt>
    <dgm:pt modelId="{74ADC4DA-4DFD-43F7-9AA2-8765F3CE6E2C}" type="sibTrans" cxnId="{35E676B1-9C3C-4B4E-87B1-0AD92213F399}">
      <dgm:prSet/>
      <dgm:spPr/>
      <dgm:t>
        <a:bodyPr/>
        <a:lstStyle/>
        <a:p>
          <a:endParaRPr lang="pl-PL"/>
        </a:p>
      </dgm:t>
    </dgm:pt>
    <dgm:pt modelId="{4667CF7D-C6AC-43BF-A139-B71550695DC1}">
      <dgm:prSet/>
      <dgm:spPr>
        <a:solidFill>
          <a:schemeClr val="accent1">
            <a:alpha val="31000"/>
          </a:schemeClr>
        </a:solidFill>
      </dgm:spPr>
      <dgm:t>
        <a:bodyPr/>
        <a:lstStyle/>
        <a:p>
          <a:r>
            <a:rPr lang="pl-PL" smtClean="0"/>
            <a:t>Programy innowacji i  rozwoju </a:t>
          </a:r>
          <a:endParaRPr lang="pl-PL" dirty="0"/>
        </a:p>
      </dgm:t>
    </dgm:pt>
    <dgm:pt modelId="{B31B614C-115A-4371-8237-6000B11265C6}" type="parTrans" cxnId="{9ADCB4F4-094A-4346-A636-63B07A9D9D82}">
      <dgm:prSet/>
      <dgm:spPr/>
      <dgm:t>
        <a:bodyPr/>
        <a:lstStyle/>
        <a:p>
          <a:endParaRPr lang="pl-PL"/>
        </a:p>
      </dgm:t>
    </dgm:pt>
    <dgm:pt modelId="{71E8F72A-80EF-46A3-A918-E63D259AD03D}" type="sibTrans" cxnId="{9ADCB4F4-094A-4346-A636-63B07A9D9D82}">
      <dgm:prSet/>
      <dgm:spPr/>
      <dgm:t>
        <a:bodyPr/>
        <a:lstStyle/>
        <a:p>
          <a:endParaRPr lang="pl-PL"/>
        </a:p>
      </dgm:t>
    </dgm:pt>
    <dgm:pt modelId="{B1B5401C-D09E-4A00-BDC5-CBAF62D8676A}">
      <dgm:prSet/>
      <dgm:spPr>
        <a:solidFill>
          <a:schemeClr val="accent1">
            <a:alpha val="31000"/>
          </a:schemeClr>
        </a:solidFill>
      </dgm:spPr>
      <dgm:t>
        <a:bodyPr/>
        <a:lstStyle/>
        <a:p>
          <a:endParaRPr lang="pl-PL" dirty="0"/>
        </a:p>
      </dgm:t>
    </dgm:pt>
    <dgm:pt modelId="{A94E6DEF-7C40-4812-A0C1-74FCF0E0B6C0}" type="parTrans" cxnId="{E9C6CF26-4AD7-4F57-984D-A98D8BF6F6A9}">
      <dgm:prSet/>
      <dgm:spPr/>
      <dgm:t>
        <a:bodyPr/>
        <a:lstStyle/>
        <a:p>
          <a:endParaRPr lang="pl-PL"/>
        </a:p>
      </dgm:t>
    </dgm:pt>
    <dgm:pt modelId="{B32122F3-00CD-41A9-A271-E178AA58DBFF}" type="sibTrans" cxnId="{E9C6CF26-4AD7-4F57-984D-A98D8BF6F6A9}">
      <dgm:prSet/>
      <dgm:spPr/>
      <dgm:t>
        <a:bodyPr/>
        <a:lstStyle/>
        <a:p>
          <a:endParaRPr lang="pl-PL"/>
        </a:p>
      </dgm:t>
    </dgm:pt>
    <dgm:pt modelId="{D2E5BBD9-4107-4D14-875D-A9B6A1B08A20}">
      <dgm:prSet phldrT="[Tekst]"/>
      <dgm:spPr/>
      <dgm:t>
        <a:bodyPr anchor="t"/>
        <a:lstStyle/>
        <a:p>
          <a:pPr algn="l"/>
          <a:r>
            <a:rPr lang="pl-PL" b="1" dirty="0" smtClean="0"/>
            <a:t>Dominacja w strukturze pracujących osób z wykształceniem zasadniczym zawodowym oraz policealnym i średnim zawodowym </a:t>
          </a:r>
          <a:endParaRPr lang="pl-PL" b="1" dirty="0"/>
        </a:p>
      </dgm:t>
    </dgm:pt>
    <dgm:pt modelId="{2397ED4C-5326-4CF1-903D-FCE233E0C0E5}" type="parTrans" cxnId="{2CE22A09-A4E1-470B-A7AF-3965C04E4810}">
      <dgm:prSet/>
      <dgm:spPr/>
      <dgm:t>
        <a:bodyPr/>
        <a:lstStyle/>
        <a:p>
          <a:endParaRPr lang="pl-PL"/>
        </a:p>
      </dgm:t>
    </dgm:pt>
    <dgm:pt modelId="{65F9B2B2-C87B-4187-BABC-FADE89A31E88}" type="sibTrans" cxnId="{2CE22A09-A4E1-470B-A7AF-3965C04E4810}">
      <dgm:prSet/>
      <dgm:spPr/>
      <dgm:t>
        <a:bodyPr/>
        <a:lstStyle/>
        <a:p>
          <a:endParaRPr lang="pl-PL"/>
        </a:p>
      </dgm:t>
    </dgm:pt>
    <dgm:pt modelId="{3B954A58-A02D-4B34-989E-C19CC81D4E92}">
      <dgm:prSet phldrT="[Tekst]"/>
      <dgm:spPr/>
      <dgm:t>
        <a:bodyPr/>
        <a:lstStyle/>
        <a:p>
          <a:pPr algn="l"/>
          <a:r>
            <a:rPr lang="pl-PL" b="1" dirty="0" smtClean="0"/>
            <a:t>Spadek bezrobocia</a:t>
          </a:r>
          <a:endParaRPr lang="pl-PL" b="1" dirty="0"/>
        </a:p>
      </dgm:t>
    </dgm:pt>
    <dgm:pt modelId="{135D9C06-B4D3-477C-AC4C-19143CF3FE2D}" type="parTrans" cxnId="{EE2BEC68-29C9-4FA6-A9AD-BD1CBC75EA53}">
      <dgm:prSet/>
      <dgm:spPr/>
      <dgm:t>
        <a:bodyPr/>
        <a:lstStyle/>
        <a:p>
          <a:endParaRPr lang="pl-PL"/>
        </a:p>
      </dgm:t>
    </dgm:pt>
    <dgm:pt modelId="{852FD218-6D5F-4DC3-B05E-27B8A723BEE5}" type="sibTrans" cxnId="{EE2BEC68-29C9-4FA6-A9AD-BD1CBC75EA53}">
      <dgm:prSet/>
      <dgm:spPr/>
      <dgm:t>
        <a:bodyPr/>
        <a:lstStyle/>
        <a:p>
          <a:endParaRPr lang="pl-PL"/>
        </a:p>
      </dgm:t>
    </dgm:pt>
    <dgm:pt modelId="{069A1F52-9822-4C88-B6C1-2BA1D46A12F9}">
      <dgm:prSet phldrT="[Tekst]"/>
      <dgm:spPr/>
      <dgm:t>
        <a:bodyPr anchor="t"/>
        <a:lstStyle/>
        <a:p>
          <a:pPr algn="l"/>
          <a:r>
            <a:rPr lang="pl-PL" b="1" dirty="0" smtClean="0"/>
            <a:t>Lokalne bezrobocie</a:t>
          </a:r>
          <a:endParaRPr lang="pl-PL" b="1" dirty="0"/>
        </a:p>
      </dgm:t>
    </dgm:pt>
    <dgm:pt modelId="{AC29C5DD-1951-4E88-86C2-5B6AC2B96A3F}" type="parTrans" cxnId="{D23830FE-C393-4315-9932-A7A7F8E5C0AA}">
      <dgm:prSet/>
      <dgm:spPr/>
      <dgm:t>
        <a:bodyPr/>
        <a:lstStyle/>
        <a:p>
          <a:endParaRPr lang="pl-PL"/>
        </a:p>
      </dgm:t>
    </dgm:pt>
    <dgm:pt modelId="{4B09BB39-F6F4-4BE2-8918-B999EDCDC5F3}" type="sibTrans" cxnId="{D23830FE-C393-4315-9932-A7A7F8E5C0AA}">
      <dgm:prSet/>
      <dgm:spPr/>
      <dgm:t>
        <a:bodyPr/>
        <a:lstStyle/>
        <a:p>
          <a:endParaRPr lang="pl-PL"/>
        </a:p>
      </dgm:t>
    </dgm:pt>
    <dgm:pt modelId="{1C45627F-0187-492D-858E-5C3EF1332A14}">
      <dgm:prSet phldrT="[Tekst]"/>
      <dgm:spPr/>
      <dgm:t>
        <a:bodyPr/>
        <a:lstStyle/>
        <a:p>
          <a:pPr algn="l"/>
          <a:r>
            <a:rPr lang="pl-PL" b="1" dirty="0" smtClean="0"/>
            <a:t>Niski udział osób z wyższym wykształceniem w strukturze bezrobocia </a:t>
          </a:r>
          <a:endParaRPr lang="pl-PL" b="1" dirty="0"/>
        </a:p>
      </dgm:t>
    </dgm:pt>
    <dgm:pt modelId="{E0568EA4-B746-424A-8A75-43F5053E5AA7}" type="parTrans" cxnId="{200C4202-3B39-41FC-926D-BEAE39535E7F}">
      <dgm:prSet/>
      <dgm:spPr/>
      <dgm:t>
        <a:bodyPr/>
        <a:lstStyle/>
        <a:p>
          <a:endParaRPr lang="pl-PL"/>
        </a:p>
      </dgm:t>
    </dgm:pt>
    <dgm:pt modelId="{DF1CDE5B-78E0-47BD-A526-55A116491147}" type="sibTrans" cxnId="{200C4202-3B39-41FC-926D-BEAE39535E7F}">
      <dgm:prSet/>
      <dgm:spPr/>
      <dgm:t>
        <a:bodyPr/>
        <a:lstStyle/>
        <a:p>
          <a:endParaRPr lang="pl-PL"/>
        </a:p>
      </dgm:t>
    </dgm:pt>
    <dgm:pt modelId="{76240DD8-B878-4CE3-8EBE-46BEB558F3B2}">
      <dgm:prSet/>
      <dgm:spPr>
        <a:solidFill>
          <a:schemeClr val="accent1">
            <a:alpha val="31000"/>
          </a:schemeClr>
        </a:solidFill>
      </dgm:spPr>
      <dgm:t>
        <a:bodyPr/>
        <a:lstStyle/>
        <a:p>
          <a:r>
            <a:rPr lang="pl-PL" dirty="0" smtClean="0"/>
            <a:t>Migracje ludności</a:t>
          </a:r>
          <a:endParaRPr lang="pl-PL" dirty="0"/>
        </a:p>
      </dgm:t>
    </dgm:pt>
    <dgm:pt modelId="{BA2A7758-01EE-481E-8A34-9CF9EECF34CA}" type="parTrans" cxnId="{D2BB62B2-C297-43F3-83B2-E3609A605FE4}">
      <dgm:prSet/>
      <dgm:spPr/>
      <dgm:t>
        <a:bodyPr/>
        <a:lstStyle/>
        <a:p>
          <a:endParaRPr lang="pl-PL"/>
        </a:p>
      </dgm:t>
    </dgm:pt>
    <dgm:pt modelId="{C1F10A60-78F1-47EF-AA4C-563BC68C282C}" type="sibTrans" cxnId="{D2BB62B2-C297-43F3-83B2-E3609A605FE4}">
      <dgm:prSet/>
      <dgm:spPr/>
      <dgm:t>
        <a:bodyPr/>
        <a:lstStyle/>
        <a:p>
          <a:endParaRPr lang="pl-PL"/>
        </a:p>
      </dgm:t>
    </dgm:pt>
    <dgm:pt modelId="{48832279-CC95-4BFB-8E27-916193C68F5E}">
      <dgm:prSet/>
      <dgm:spPr>
        <a:solidFill>
          <a:schemeClr val="accent1">
            <a:alpha val="31000"/>
          </a:schemeClr>
        </a:solidFill>
      </dgm:spPr>
      <dgm:t>
        <a:bodyPr/>
        <a:lstStyle/>
        <a:p>
          <a:r>
            <a:rPr lang="pl-PL" dirty="0" smtClean="0"/>
            <a:t>Normy prawne</a:t>
          </a:r>
          <a:endParaRPr lang="pl-PL" dirty="0"/>
        </a:p>
      </dgm:t>
    </dgm:pt>
    <dgm:pt modelId="{C149A9A1-4418-4F9A-ACBF-CE2A8ABACC45}" type="parTrans" cxnId="{2A692E26-E53D-4286-A1B8-4D8039471570}">
      <dgm:prSet/>
      <dgm:spPr/>
      <dgm:t>
        <a:bodyPr/>
        <a:lstStyle/>
        <a:p>
          <a:endParaRPr lang="pl-PL"/>
        </a:p>
      </dgm:t>
    </dgm:pt>
    <dgm:pt modelId="{684FE091-D1EB-4E81-AF60-762764224D74}" type="sibTrans" cxnId="{2A692E26-E53D-4286-A1B8-4D8039471570}">
      <dgm:prSet/>
      <dgm:spPr/>
      <dgm:t>
        <a:bodyPr/>
        <a:lstStyle/>
        <a:p>
          <a:endParaRPr lang="pl-PL"/>
        </a:p>
      </dgm:t>
    </dgm:pt>
    <dgm:pt modelId="{4C923572-1E0E-4913-BAE6-49E5293668BF}" type="pres">
      <dgm:prSet presAssocID="{4946783D-467A-47A3-B988-F51557A431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84541C-31CD-4531-A780-82EC71DBE65A}" type="pres">
      <dgm:prSet presAssocID="{4946783D-467A-47A3-B988-F51557A4311D}" presName="matrix" presStyleCnt="0"/>
      <dgm:spPr/>
    </dgm:pt>
    <dgm:pt modelId="{D11F0650-B5E2-4728-B361-30ABC7A6BE87}" type="pres">
      <dgm:prSet presAssocID="{4946783D-467A-47A3-B988-F51557A4311D}" presName="tile1" presStyleLbl="node1" presStyleIdx="0" presStyleCnt="4"/>
      <dgm:spPr/>
      <dgm:t>
        <a:bodyPr/>
        <a:lstStyle/>
        <a:p>
          <a:endParaRPr lang="pl-PL"/>
        </a:p>
      </dgm:t>
    </dgm:pt>
    <dgm:pt modelId="{CDE459D9-61AD-44B2-A99F-606CAB581BB4}" type="pres">
      <dgm:prSet presAssocID="{4946783D-467A-47A3-B988-F51557A431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D6ACE-687D-462C-A92C-16134BC97287}" type="pres">
      <dgm:prSet presAssocID="{4946783D-467A-47A3-B988-F51557A4311D}" presName="tile2" presStyleLbl="node1" presStyleIdx="1" presStyleCnt="4"/>
      <dgm:spPr/>
      <dgm:t>
        <a:bodyPr/>
        <a:lstStyle/>
        <a:p>
          <a:endParaRPr lang="pl-PL"/>
        </a:p>
      </dgm:t>
    </dgm:pt>
    <dgm:pt modelId="{49DDBEFB-6B9A-43BC-9C0B-66B165BB418B}" type="pres">
      <dgm:prSet presAssocID="{4946783D-467A-47A3-B988-F51557A431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90154-8138-479C-BEBE-16BA28D96C5B}" type="pres">
      <dgm:prSet presAssocID="{4946783D-467A-47A3-B988-F51557A4311D}" presName="tile3" presStyleLbl="node1" presStyleIdx="2" presStyleCnt="4"/>
      <dgm:spPr/>
      <dgm:t>
        <a:bodyPr/>
        <a:lstStyle/>
        <a:p>
          <a:endParaRPr lang="pl-PL"/>
        </a:p>
      </dgm:t>
    </dgm:pt>
    <dgm:pt modelId="{BCA92A9F-3982-4C90-BBA5-F72694E5AF22}" type="pres">
      <dgm:prSet presAssocID="{4946783D-467A-47A3-B988-F51557A431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E57FF9-3008-44AE-AB7D-9B5A4AA024BB}" type="pres">
      <dgm:prSet presAssocID="{4946783D-467A-47A3-B988-F51557A4311D}" presName="tile4" presStyleLbl="node1" presStyleIdx="3" presStyleCnt="4"/>
      <dgm:spPr/>
      <dgm:t>
        <a:bodyPr/>
        <a:lstStyle/>
        <a:p>
          <a:endParaRPr lang="pl-PL"/>
        </a:p>
      </dgm:t>
    </dgm:pt>
    <dgm:pt modelId="{16ABA633-04C1-4F0D-99E2-DB943E56C978}" type="pres">
      <dgm:prSet presAssocID="{4946783D-467A-47A3-B988-F51557A431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3F427A-E46B-488F-B976-254F1BFB87D5}" type="pres">
      <dgm:prSet presAssocID="{4946783D-467A-47A3-B988-F51557A431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A2EB429D-3996-48CD-A483-D2D8A4560FF9}" type="presOf" srcId="{76240DD8-B878-4CE3-8EBE-46BEB558F3B2}" destId="{CDE459D9-61AD-44B2-A99F-606CAB581BB4}" srcOrd="1" destOrd="2" presId="urn:microsoft.com/office/officeart/2005/8/layout/matrix1"/>
    <dgm:cxn modelId="{796946DE-F599-4802-84E9-9E5A011C9534}" type="presOf" srcId="{1C45627F-0187-492D-858E-5C3EF1332A14}" destId="{BCA92A9F-3982-4C90-BBA5-F72694E5AF22}" srcOrd="1" destOrd="4" presId="urn:microsoft.com/office/officeart/2005/8/layout/matrix1"/>
    <dgm:cxn modelId="{1A1166BE-9F96-47CA-BF77-D5BF6BD716BE}" srcId="{E479201A-CD9F-4C8E-9AE7-A7F3B4800D44}" destId="{9EE2B675-A689-413F-BF56-B4A932A56DD7}" srcOrd="0" destOrd="0" parTransId="{64ECC571-8DB2-414E-B7F8-2D656AB0D81B}" sibTransId="{96FA3DFA-00FF-4B5A-A43B-3F99FAAD89DE}"/>
    <dgm:cxn modelId="{663F6772-CDE4-49F6-A387-1BD503EFE67E}" type="presOf" srcId="{3B954A58-A02D-4B34-989E-C19CC81D4E92}" destId="{18190154-8138-479C-BEBE-16BA28D96C5B}" srcOrd="0" destOrd="2" presId="urn:microsoft.com/office/officeart/2005/8/layout/matrix1"/>
    <dgm:cxn modelId="{558B6444-36C7-4085-B056-BCDCA6513786}" type="presOf" srcId="{5890F5CE-B176-41B1-A02A-FE13E6A22782}" destId="{EC3D6ACE-687D-462C-A92C-16134BC97287}" srcOrd="0" destOrd="0" presId="urn:microsoft.com/office/officeart/2005/8/layout/matrix1"/>
    <dgm:cxn modelId="{98E38B15-ACA9-4010-9C51-99A869ED3DCF}" srcId="{4946783D-467A-47A3-B988-F51557A4311D}" destId="{CF3E3DBC-14DC-40D7-A3BF-CD9D7EC1A583}" srcOrd="0" destOrd="0" parTransId="{5944E8EA-98A4-4A34-919D-E71BFBD2824A}" sibTransId="{A292A510-A01A-4EB4-9AB1-31249082BA1A}"/>
    <dgm:cxn modelId="{200C4202-3B39-41FC-926D-BEAE39535E7F}" srcId="{E49FA4F9-8DC6-47B3-A66A-111E7A0790F0}" destId="{1C45627F-0187-492D-858E-5C3EF1332A14}" srcOrd="3" destOrd="0" parTransId="{E0568EA4-B746-424A-8A75-43F5053E5AA7}" sibTransId="{DF1CDE5B-78E0-47BD-A526-55A116491147}"/>
    <dgm:cxn modelId="{A635F346-938F-48BE-8DB1-F9BB5C113F1D}" type="presOf" srcId="{E479201A-CD9F-4C8E-9AE7-A7F3B4800D44}" destId="{CDE459D9-61AD-44B2-A99F-606CAB581BB4}" srcOrd="1" destOrd="0" presId="urn:microsoft.com/office/officeart/2005/8/layout/matrix1"/>
    <dgm:cxn modelId="{D2BB62B2-C297-43F3-83B2-E3609A605FE4}" srcId="{E479201A-CD9F-4C8E-9AE7-A7F3B4800D44}" destId="{76240DD8-B878-4CE3-8EBE-46BEB558F3B2}" srcOrd="1" destOrd="0" parTransId="{BA2A7758-01EE-481E-8A34-9CF9EECF34CA}" sibTransId="{C1F10A60-78F1-47EF-AA4C-563BC68C282C}"/>
    <dgm:cxn modelId="{2CE22A09-A4E1-470B-A7AF-3965C04E4810}" srcId="{E49FA4F9-8DC6-47B3-A66A-111E7A0790F0}" destId="{D2E5BBD9-4107-4D14-875D-A9B6A1B08A20}" srcOrd="2" destOrd="0" parTransId="{2397ED4C-5326-4CF1-903D-FCE233E0C0E5}" sibTransId="{65F9B2B2-C87B-4187-BABC-FADE89A31E88}"/>
    <dgm:cxn modelId="{CA98D697-F683-404D-AC3A-478CE82368C3}" type="presOf" srcId="{9EE2B675-A689-413F-BF56-B4A932A56DD7}" destId="{D11F0650-B5E2-4728-B361-30ABC7A6BE87}" srcOrd="0" destOrd="1" presId="urn:microsoft.com/office/officeart/2005/8/layout/matrix1"/>
    <dgm:cxn modelId="{56CF6073-9257-41FE-876F-E6222412EBCB}" srcId="{5890F5CE-B176-41B1-A02A-FE13E6A22782}" destId="{95A108C8-132B-4C3D-BD62-F527099B35E9}" srcOrd="2" destOrd="0" parTransId="{0876334E-6FBA-4F8A-BBB9-D5565CDBC769}" sibTransId="{DFB4217B-7EAF-4244-91B9-D891D17DA5AC}"/>
    <dgm:cxn modelId="{FA225E7B-51D8-4E46-95A5-38C45C68EB02}" type="presOf" srcId="{5890F5CE-B176-41B1-A02A-FE13E6A22782}" destId="{49DDBEFB-6B9A-43BC-9C0B-66B165BB418B}" srcOrd="1" destOrd="0" presId="urn:microsoft.com/office/officeart/2005/8/layout/matrix1"/>
    <dgm:cxn modelId="{A5A723E8-C335-474F-914D-E514BE547E47}" type="presOf" srcId="{4667CF7D-C6AC-43BF-A139-B71550695DC1}" destId="{16ABA633-04C1-4F0D-99E2-DB943E56C978}" srcOrd="1" destOrd="1" presId="urn:microsoft.com/office/officeart/2005/8/layout/matrix1"/>
    <dgm:cxn modelId="{35E676B1-9C3C-4B4E-87B1-0AD92213F399}" srcId="{CF3E3DBC-14DC-40D7-A3BF-CD9D7EC1A583}" destId="{9DA27137-353B-46F0-A595-C2126F7E205E}" srcOrd="3" destOrd="0" parTransId="{A9B5F304-2B62-4F16-938E-867591ACC822}" sibTransId="{74ADC4DA-4DFD-43F7-9AA2-8765F3CE6E2C}"/>
    <dgm:cxn modelId="{9B0994EC-FC03-434C-9FB9-978761806C6B}" type="presOf" srcId="{5555DDCF-D8A3-477D-8A0E-1FAF3DC0DF86}" destId="{EC3D6ACE-687D-462C-A92C-16134BC97287}" srcOrd="0" destOrd="1" presId="urn:microsoft.com/office/officeart/2005/8/layout/matrix1"/>
    <dgm:cxn modelId="{267F51FB-999C-456D-A2B4-CB9A38F69516}" type="presOf" srcId="{48832279-CC95-4BFB-8E27-916193C68F5E}" destId="{E3E57FF9-3008-44AE-AB7D-9B5A4AA024BB}" srcOrd="0" destOrd="2" presId="urn:microsoft.com/office/officeart/2005/8/layout/matrix1"/>
    <dgm:cxn modelId="{56781D5D-3F8B-447F-80FA-5E27441EC440}" type="presOf" srcId="{069A1F52-9822-4C88-B6C1-2BA1D46A12F9}" destId="{18190154-8138-479C-BEBE-16BA28D96C5B}" srcOrd="0" destOrd="5" presId="urn:microsoft.com/office/officeart/2005/8/layout/matrix1"/>
    <dgm:cxn modelId="{B398370E-AC43-4213-8888-5BEF9DCAC8FF}" type="presOf" srcId="{95A108C8-132B-4C3D-BD62-F527099B35E9}" destId="{49DDBEFB-6B9A-43BC-9C0B-66B165BB418B}" srcOrd="1" destOrd="3" presId="urn:microsoft.com/office/officeart/2005/8/layout/matrix1"/>
    <dgm:cxn modelId="{26EC830A-2976-4F81-9F75-AEB7205A6BA9}" srcId="{E479201A-CD9F-4C8E-9AE7-A7F3B4800D44}" destId="{77C206C8-D0C5-47F9-B770-F0D308E68EBB}" srcOrd="2" destOrd="0" parTransId="{2F2E2D8C-956D-4F23-9C61-451CEF232B28}" sibTransId="{8146CDDA-6A90-4743-9FC8-956A80306B1F}"/>
    <dgm:cxn modelId="{A8999F89-67CC-4A9A-A3A7-9A9A3AEFBD3C}" type="presOf" srcId="{9EE2B675-A689-413F-BF56-B4A932A56DD7}" destId="{CDE459D9-61AD-44B2-A99F-606CAB581BB4}" srcOrd="1" destOrd="1" presId="urn:microsoft.com/office/officeart/2005/8/layout/matrix1"/>
    <dgm:cxn modelId="{04F0594C-0F69-44E8-82D6-03751A304FC7}" type="presOf" srcId="{DE83968B-05B3-43C0-82F2-79FF31815B00}" destId="{49DDBEFB-6B9A-43BC-9C0B-66B165BB418B}" srcOrd="1" destOrd="2" presId="urn:microsoft.com/office/officeart/2005/8/layout/matrix1"/>
    <dgm:cxn modelId="{EE2BEC68-29C9-4FA6-A9AD-BD1CBC75EA53}" srcId="{E49FA4F9-8DC6-47B3-A66A-111E7A0790F0}" destId="{3B954A58-A02D-4B34-989E-C19CC81D4E92}" srcOrd="1" destOrd="0" parTransId="{135D9C06-B4D3-477C-AC4C-19143CF3FE2D}" sibTransId="{852FD218-6D5F-4DC3-B05E-27B8A723BEE5}"/>
    <dgm:cxn modelId="{ECE4C59B-7FB3-4FE4-90FE-11704E33DD3B}" type="presOf" srcId="{E49FA4F9-8DC6-47B3-A66A-111E7A0790F0}" destId="{BCA92A9F-3982-4C90-BBA5-F72694E5AF22}" srcOrd="1" destOrd="0" presId="urn:microsoft.com/office/officeart/2005/8/layout/matrix1"/>
    <dgm:cxn modelId="{9ADCB4F4-094A-4346-A636-63B07A9D9D82}" srcId="{9DA27137-353B-46F0-A595-C2126F7E205E}" destId="{4667CF7D-C6AC-43BF-A139-B71550695DC1}" srcOrd="0" destOrd="0" parTransId="{B31B614C-115A-4371-8237-6000B11265C6}" sibTransId="{71E8F72A-80EF-46A3-A918-E63D259AD03D}"/>
    <dgm:cxn modelId="{609FD61F-914B-4DB0-BD4A-9067485001D1}" type="presOf" srcId="{D2E5BBD9-4107-4D14-875D-A9B6A1B08A20}" destId="{18190154-8138-479C-BEBE-16BA28D96C5B}" srcOrd="0" destOrd="3" presId="urn:microsoft.com/office/officeart/2005/8/layout/matrix1"/>
    <dgm:cxn modelId="{C8B9E1BB-F644-4BAD-9936-950D950FFA8C}" type="presOf" srcId="{D2E5BBD9-4107-4D14-875D-A9B6A1B08A20}" destId="{BCA92A9F-3982-4C90-BBA5-F72694E5AF22}" srcOrd="1" destOrd="3" presId="urn:microsoft.com/office/officeart/2005/8/layout/matrix1"/>
    <dgm:cxn modelId="{EB042193-F7F3-456A-8411-59341ED3CBB1}" type="presOf" srcId="{E49FA4F9-8DC6-47B3-A66A-111E7A0790F0}" destId="{18190154-8138-479C-BEBE-16BA28D96C5B}" srcOrd="0" destOrd="0" presId="urn:microsoft.com/office/officeart/2005/8/layout/matrix1"/>
    <dgm:cxn modelId="{D23830FE-C393-4315-9932-A7A7F8E5C0AA}" srcId="{E49FA4F9-8DC6-47B3-A66A-111E7A0790F0}" destId="{069A1F52-9822-4C88-B6C1-2BA1D46A12F9}" srcOrd="4" destOrd="0" parTransId="{AC29C5DD-1951-4E88-86C2-5B6AC2B96A3F}" sibTransId="{4B09BB39-F6F4-4BE2-8918-B999EDCDC5F3}"/>
    <dgm:cxn modelId="{30FC95CD-F6E3-4566-B4C4-3BB953B69DA6}" type="presOf" srcId="{76240DD8-B878-4CE3-8EBE-46BEB558F3B2}" destId="{D11F0650-B5E2-4728-B361-30ABC7A6BE87}" srcOrd="0" destOrd="2" presId="urn:microsoft.com/office/officeart/2005/8/layout/matrix1"/>
    <dgm:cxn modelId="{0901C95C-BAE1-4B81-8C9B-D4CC9A54C03E}" type="presOf" srcId="{77C206C8-D0C5-47F9-B770-F0D308E68EBB}" destId="{D11F0650-B5E2-4728-B361-30ABC7A6BE87}" srcOrd="0" destOrd="3" presId="urn:microsoft.com/office/officeart/2005/8/layout/matrix1"/>
    <dgm:cxn modelId="{774977BB-9E60-42DB-8062-ACA3A608D61B}" srcId="{4946783D-467A-47A3-B988-F51557A4311D}" destId="{06F4C143-F0C3-4A10-8CEA-A9889FE4F42A}" srcOrd="1" destOrd="0" parTransId="{E0859206-EAE7-4200-932F-4104C507F228}" sibTransId="{21230884-A213-4F1E-88B3-A74DEA089024}"/>
    <dgm:cxn modelId="{DE273AD4-134F-4197-94CD-1A0494902A3E}" srcId="{5890F5CE-B176-41B1-A02A-FE13E6A22782}" destId="{5555DDCF-D8A3-477D-8A0E-1FAF3DC0DF86}" srcOrd="0" destOrd="0" parTransId="{2BED017E-297C-4443-99D2-C846A673ABCB}" sibTransId="{0DB12ADD-0B86-4466-8169-21D21F3838B7}"/>
    <dgm:cxn modelId="{1AF212E9-15FF-4CEC-BD7A-F87999D3445A}" srcId="{E49FA4F9-8DC6-47B3-A66A-111E7A0790F0}" destId="{DA1F1A23-A9AD-4279-9992-B6241CAFCEED}" srcOrd="0" destOrd="0" parTransId="{03ED18B1-182B-4988-A12D-F6B6F162348E}" sibTransId="{77D8F960-2844-452A-8BAF-014A378BE883}"/>
    <dgm:cxn modelId="{ECD9F7BC-F564-473F-B330-C2F6CB529BDA}" srcId="{06F4C143-F0C3-4A10-8CEA-A9889FE4F42A}" destId="{6E74744F-0957-4EE4-9402-43107349F3B0}" srcOrd="1" destOrd="0" parTransId="{460E82DC-1DAF-44EB-B580-D3B191C0FEB2}" sibTransId="{FE4C2963-8BD9-4816-B17C-BA499165CABB}"/>
    <dgm:cxn modelId="{06F0DB64-C8B2-4D5D-8D73-F2AD8D06D36A}" type="presOf" srcId="{9DA27137-353B-46F0-A595-C2126F7E205E}" destId="{E3E57FF9-3008-44AE-AB7D-9B5A4AA024BB}" srcOrd="0" destOrd="0" presId="urn:microsoft.com/office/officeart/2005/8/layout/matrix1"/>
    <dgm:cxn modelId="{980AA4BC-69C1-49D1-8558-8402B0AFFCA3}" type="presOf" srcId="{1C45627F-0187-492D-858E-5C3EF1332A14}" destId="{18190154-8138-479C-BEBE-16BA28D96C5B}" srcOrd="0" destOrd="4" presId="urn:microsoft.com/office/officeart/2005/8/layout/matrix1"/>
    <dgm:cxn modelId="{5F3F1A68-0BE0-49B4-B26E-7F9E892E0B03}" srcId="{06F4C143-F0C3-4A10-8CEA-A9889FE4F42A}" destId="{EFDED807-73D5-4959-B1C9-1FCCD9C26ECF}" srcOrd="2" destOrd="0" parTransId="{959D147F-EACD-42FE-9F43-3D999705D3A6}" sibTransId="{3C534EC9-2702-4A33-845B-06227E7F9C69}"/>
    <dgm:cxn modelId="{700FE1DF-F002-429E-9660-3545A48C575A}" type="presOf" srcId="{DE83968B-05B3-43C0-82F2-79FF31815B00}" destId="{EC3D6ACE-687D-462C-A92C-16134BC97287}" srcOrd="0" destOrd="2" presId="urn:microsoft.com/office/officeart/2005/8/layout/matrix1"/>
    <dgm:cxn modelId="{27B88E7F-9456-42FD-A48E-B7FABDE4D9C4}" srcId="{CF3E3DBC-14DC-40D7-A3BF-CD9D7EC1A583}" destId="{E479201A-CD9F-4C8E-9AE7-A7F3B4800D44}" srcOrd="0" destOrd="0" parTransId="{7BA574D9-E97B-41A5-A129-D0B9E88866C3}" sibTransId="{32A227C5-A8E7-4898-88D1-CDB3821CB2CF}"/>
    <dgm:cxn modelId="{BFD59254-E678-4A2B-884E-6EEF85B4FABC}" type="presOf" srcId="{DA1F1A23-A9AD-4279-9992-B6241CAFCEED}" destId="{18190154-8138-479C-BEBE-16BA28D96C5B}" srcOrd="0" destOrd="1" presId="urn:microsoft.com/office/officeart/2005/8/layout/matrix1"/>
    <dgm:cxn modelId="{60B6F6E0-0C4E-488F-8B0D-48DE70379029}" srcId="{06F4C143-F0C3-4A10-8CEA-A9889FE4F42A}" destId="{6A729DF2-6B32-47CC-A968-8B54EA4561C8}" srcOrd="0" destOrd="0" parTransId="{B3C22480-5EE8-4E1C-A746-EB28E05D2135}" sibTransId="{6E58023D-B91E-4554-9FAC-B598EFA7A2B5}"/>
    <dgm:cxn modelId="{AEABEA90-7D4C-4FFB-8F7A-B8669C8B9B57}" type="presOf" srcId="{77C206C8-D0C5-47F9-B770-F0D308E68EBB}" destId="{CDE459D9-61AD-44B2-A99F-606CAB581BB4}" srcOrd="1" destOrd="3" presId="urn:microsoft.com/office/officeart/2005/8/layout/matrix1"/>
    <dgm:cxn modelId="{4FADB355-1890-47F0-BF7D-F8C2848E0208}" srcId="{06F4C143-F0C3-4A10-8CEA-A9889FE4F42A}" destId="{8F14D068-E011-4F40-97EC-1B1E3E6AA3B4}" srcOrd="3" destOrd="0" parTransId="{0BD5E5C3-AA8A-41EE-BD0B-52F552EAB3F8}" sibTransId="{C545DE64-7E3D-487A-8A3B-5C2C34A03DF8}"/>
    <dgm:cxn modelId="{3B96797F-2383-4A5F-A095-41E2E8A6B290}" srcId="{CF3E3DBC-14DC-40D7-A3BF-CD9D7EC1A583}" destId="{5890F5CE-B176-41B1-A02A-FE13E6A22782}" srcOrd="1" destOrd="0" parTransId="{1F45D83E-8A95-4C9E-B312-D995393C7C2F}" sibTransId="{DA59B27D-2A45-4D6E-859B-B0FF25E2891F}"/>
    <dgm:cxn modelId="{99EB8776-BE79-451B-8214-46ADA55DA080}" type="presOf" srcId="{3B954A58-A02D-4B34-989E-C19CC81D4E92}" destId="{BCA92A9F-3982-4C90-BBA5-F72694E5AF22}" srcOrd="1" destOrd="2" presId="urn:microsoft.com/office/officeart/2005/8/layout/matrix1"/>
    <dgm:cxn modelId="{FE99B77E-AE9B-4384-8BE4-EE450ADAD123}" type="presOf" srcId="{069A1F52-9822-4C88-B6C1-2BA1D46A12F9}" destId="{BCA92A9F-3982-4C90-BBA5-F72694E5AF22}" srcOrd="1" destOrd="5" presId="urn:microsoft.com/office/officeart/2005/8/layout/matrix1"/>
    <dgm:cxn modelId="{E9C6CF26-4AD7-4F57-984D-A98D8BF6F6A9}" srcId="{9DA27137-353B-46F0-A595-C2126F7E205E}" destId="{B1B5401C-D09E-4A00-BDC5-CBAF62D8676A}" srcOrd="2" destOrd="0" parTransId="{A94E6DEF-7C40-4812-A0C1-74FCF0E0B6C0}" sibTransId="{B32122F3-00CD-41A9-A271-E178AA58DBFF}"/>
    <dgm:cxn modelId="{AC59C736-72BA-4E8E-8EA7-4A27B8131B7C}" type="presOf" srcId="{CF3E3DBC-14DC-40D7-A3BF-CD9D7EC1A583}" destId="{B33F427A-E46B-488F-B976-254F1BFB87D5}" srcOrd="0" destOrd="0" presId="urn:microsoft.com/office/officeart/2005/8/layout/matrix1"/>
    <dgm:cxn modelId="{F581EBFC-3646-4DE6-825C-7F190A95A8AB}" srcId="{5890F5CE-B176-41B1-A02A-FE13E6A22782}" destId="{DE83968B-05B3-43C0-82F2-79FF31815B00}" srcOrd="1" destOrd="0" parTransId="{4BAC2DDB-E9DB-4926-92BF-516DEDEFBAEA}" sibTransId="{118D1033-3332-48E6-ACB2-A10D863FC765}"/>
    <dgm:cxn modelId="{F44A5837-73DA-49F8-927E-DD45BB5AFD65}" type="presOf" srcId="{4667CF7D-C6AC-43BF-A139-B71550695DC1}" destId="{E3E57FF9-3008-44AE-AB7D-9B5A4AA024BB}" srcOrd="0" destOrd="1" presId="urn:microsoft.com/office/officeart/2005/8/layout/matrix1"/>
    <dgm:cxn modelId="{BFB4B48E-85D0-4E87-883F-C5A3F01A19B8}" type="presOf" srcId="{9DA27137-353B-46F0-A595-C2126F7E205E}" destId="{16ABA633-04C1-4F0D-99E2-DB943E56C978}" srcOrd="1" destOrd="0" presId="urn:microsoft.com/office/officeart/2005/8/layout/matrix1"/>
    <dgm:cxn modelId="{45423535-2CA6-4B54-99F5-B4C53FD279E4}" type="presOf" srcId="{DA1F1A23-A9AD-4279-9992-B6241CAFCEED}" destId="{BCA92A9F-3982-4C90-BBA5-F72694E5AF22}" srcOrd="1" destOrd="1" presId="urn:microsoft.com/office/officeart/2005/8/layout/matrix1"/>
    <dgm:cxn modelId="{49CEDC26-A4EE-493B-9732-8C198A594041}" type="presOf" srcId="{48832279-CC95-4BFB-8E27-916193C68F5E}" destId="{16ABA633-04C1-4F0D-99E2-DB943E56C978}" srcOrd="1" destOrd="2" presId="urn:microsoft.com/office/officeart/2005/8/layout/matrix1"/>
    <dgm:cxn modelId="{3EE25BAF-7C04-4B01-82FC-B5C71B0C98CD}" type="presOf" srcId="{5555DDCF-D8A3-477D-8A0E-1FAF3DC0DF86}" destId="{49DDBEFB-6B9A-43BC-9C0B-66B165BB418B}" srcOrd="1" destOrd="1" presId="urn:microsoft.com/office/officeart/2005/8/layout/matrix1"/>
    <dgm:cxn modelId="{400E09A3-8A9D-400E-9D25-3E69DD922868}" srcId="{CF3E3DBC-14DC-40D7-A3BF-CD9D7EC1A583}" destId="{E49FA4F9-8DC6-47B3-A66A-111E7A0790F0}" srcOrd="2" destOrd="0" parTransId="{E48162DF-7A87-4BDA-8168-93667CC93B81}" sibTransId="{29E6175E-133F-4932-A5FA-C3C74EE01312}"/>
    <dgm:cxn modelId="{1A62BF87-5690-4A29-964B-3CBA8E84CA5F}" type="presOf" srcId="{4946783D-467A-47A3-B988-F51557A4311D}" destId="{4C923572-1E0E-4913-BAE6-49E5293668BF}" srcOrd="0" destOrd="0" presId="urn:microsoft.com/office/officeart/2005/8/layout/matrix1"/>
    <dgm:cxn modelId="{FF4F5B5C-5DC5-4D61-B2C6-08F8CBA8C08A}" type="presOf" srcId="{95A108C8-132B-4C3D-BD62-F527099B35E9}" destId="{EC3D6ACE-687D-462C-A92C-16134BC97287}" srcOrd="0" destOrd="3" presId="urn:microsoft.com/office/officeart/2005/8/layout/matrix1"/>
    <dgm:cxn modelId="{9D6D2048-5495-4F37-941B-4BE6367288F6}" type="presOf" srcId="{B1B5401C-D09E-4A00-BDC5-CBAF62D8676A}" destId="{16ABA633-04C1-4F0D-99E2-DB943E56C978}" srcOrd="1" destOrd="3" presId="urn:microsoft.com/office/officeart/2005/8/layout/matrix1"/>
    <dgm:cxn modelId="{2A692E26-E53D-4286-A1B8-4D8039471570}" srcId="{9DA27137-353B-46F0-A595-C2126F7E205E}" destId="{48832279-CC95-4BFB-8E27-916193C68F5E}" srcOrd="1" destOrd="0" parTransId="{C149A9A1-4418-4F9A-ACBF-CE2A8ABACC45}" sibTransId="{684FE091-D1EB-4E81-AF60-762764224D74}"/>
    <dgm:cxn modelId="{B111BCBE-B3DB-447B-9849-5DC023123931}" type="presOf" srcId="{B1B5401C-D09E-4A00-BDC5-CBAF62D8676A}" destId="{E3E57FF9-3008-44AE-AB7D-9B5A4AA024BB}" srcOrd="0" destOrd="3" presId="urn:microsoft.com/office/officeart/2005/8/layout/matrix1"/>
    <dgm:cxn modelId="{22BE93BC-A2B5-4E90-897C-4EEC9AB9E3EB}" type="presOf" srcId="{E479201A-CD9F-4C8E-9AE7-A7F3B4800D44}" destId="{D11F0650-B5E2-4728-B361-30ABC7A6BE87}" srcOrd="0" destOrd="0" presId="urn:microsoft.com/office/officeart/2005/8/layout/matrix1"/>
    <dgm:cxn modelId="{6DE16072-B091-44E2-8B39-21410841BFA0}" type="presParOf" srcId="{4C923572-1E0E-4913-BAE6-49E5293668BF}" destId="{0184541C-31CD-4531-A780-82EC71DBE65A}" srcOrd="0" destOrd="0" presId="urn:microsoft.com/office/officeart/2005/8/layout/matrix1"/>
    <dgm:cxn modelId="{F6A4E516-03FC-4D93-9F71-9E27D504B2DD}" type="presParOf" srcId="{0184541C-31CD-4531-A780-82EC71DBE65A}" destId="{D11F0650-B5E2-4728-B361-30ABC7A6BE87}" srcOrd="0" destOrd="0" presId="urn:microsoft.com/office/officeart/2005/8/layout/matrix1"/>
    <dgm:cxn modelId="{56B2FFE0-A310-460B-B6B5-6DB7AF951AFA}" type="presParOf" srcId="{0184541C-31CD-4531-A780-82EC71DBE65A}" destId="{CDE459D9-61AD-44B2-A99F-606CAB581BB4}" srcOrd="1" destOrd="0" presId="urn:microsoft.com/office/officeart/2005/8/layout/matrix1"/>
    <dgm:cxn modelId="{37DE816C-B913-4DAB-A145-FFF7ADB6A6F8}" type="presParOf" srcId="{0184541C-31CD-4531-A780-82EC71DBE65A}" destId="{EC3D6ACE-687D-462C-A92C-16134BC97287}" srcOrd="2" destOrd="0" presId="urn:microsoft.com/office/officeart/2005/8/layout/matrix1"/>
    <dgm:cxn modelId="{0C951696-B8B3-41B1-AADF-453114F83132}" type="presParOf" srcId="{0184541C-31CD-4531-A780-82EC71DBE65A}" destId="{49DDBEFB-6B9A-43BC-9C0B-66B165BB418B}" srcOrd="3" destOrd="0" presId="urn:microsoft.com/office/officeart/2005/8/layout/matrix1"/>
    <dgm:cxn modelId="{93409050-8D20-48E7-AAB2-C5A3278A34E3}" type="presParOf" srcId="{0184541C-31CD-4531-A780-82EC71DBE65A}" destId="{18190154-8138-479C-BEBE-16BA28D96C5B}" srcOrd="4" destOrd="0" presId="urn:microsoft.com/office/officeart/2005/8/layout/matrix1"/>
    <dgm:cxn modelId="{709F22BD-5D7D-4C08-9FE0-121CB887ED5E}" type="presParOf" srcId="{0184541C-31CD-4531-A780-82EC71DBE65A}" destId="{BCA92A9F-3982-4C90-BBA5-F72694E5AF22}" srcOrd="5" destOrd="0" presId="urn:microsoft.com/office/officeart/2005/8/layout/matrix1"/>
    <dgm:cxn modelId="{09AF778D-1DFF-43EB-BE37-D6B435221970}" type="presParOf" srcId="{0184541C-31CD-4531-A780-82EC71DBE65A}" destId="{E3E57FF9-3008-44AE-AB7D-9B5A4AA024BB}" srcOrd="6" destOrd="0" presId="urn:microsoft.com/office/officeart/2005/8/layout/matrix1"/>
    <dgm:cxn modelId="{A989573A-3CFD-46E5-AB5C-73238D67B037}" type="presParOf" srcId="{0184541C-31CD-4531-A780-82EC71DBE65A}" destId="{16ABA633-04C1-4F0D-99E2-DB943E56C978}" srcOrd="7" destOrd="0" presId="urn:microsoft.com/office/officeart/2005/8/layout/matrix1"/>
    <dgm:cxn modelId="{F86DB70F-6232-4279-86D1-77C7606570BC}" type="presParOf" srcId="{4C923572-1E0E-4913-BAE6-49E5293668BF}" destId="{B33F427A-E46B-488F-B976-254F1BFB87D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46783D-467A-47A3-B988-F51557A431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3E3DBC-14DC-40D7-A3BF-CD9D7EC1A583}">
      <dgm:prSet phldrT="[Tekst]" custT="1"/>
      <dgm:spPr/>
      <dgm:t>
        <a:bodyPr/>
        <a:lstStyle/>
        <a:p>
          <a:r>
            <a:rPr lang="pl-PL" sz="2000" b="1" dirty="0" smtClean="0"/>
            <a:t>PODAŻ / POPYT</a:t>
          </a:r>
          <a:endParaRPr lang="pl-PL" sz="2000" b="1" dirty="0"/>
        </a:p>
      </dgm:t>
    </dgm:pt>
    <dgm:pt modelId="{5944E8EA-98A4-4A34-919D-E71BFBD2824A}" type="parTrans" cxnId="{98E38B15-ACA9-4010-9C51-99A869ED3DCF}">
      <dgm:prSet/>
      <dgm:spPr/>
      <dgm:t>
        <a:bodyPr/>
        <a:lstStyle/>
        <a:p>
          <a:endParaRPr lang="pl-PL"/>
        </a:p>
      </dgm:t>
    </dgm:pt>
    <dgm:pt modelId="{A292A510-A01A-4EB4-9AB1-31249082BA1A}" type="sibTrans" cxnId="{98E38B15-ACA9-4010-9C51-99A869ED3DCF}">
      <dgm:prSet/>
      <dgm:spPr/>
      <dgm:t>
        <a:bodyPr/>
        <a:lstStyle/>
        <a:p>
          <a:endParaRPr lang="pl-PL"/>
        </a:p>
      </dgm:t>
    </dgm:pt>
    <dgm:pt modelId="{E479201A-CD9F-4C8E-9AE7-A7F3B4800D44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DEMOGRAFICZNE</a:t>
          </a:r>
          <a:endParaRPr lang="pl-PL" b="1" dirty="0"/>
        </a:p>
      </dgm:t>
    </dgm:pt>
    <dgm:pt modelId="{7BA574D9-E97B-41A5-A129-D0B9E88866C3}" type="parTrans" cxnId="{27B88E7F-9456-42FD-A48E-B7FABDE4D9C4}">
      <dgm:prSet/>
      <dgm:spPr/>
      <dgm:t>
        <a:bodyPr/>
        <a:lstStyle/>
        <a:p>
          <a:endParaRPr lang="pl-PL"/>
        </a:p>
      </dgm:t>
    </dgm:pt>
    <dgm:pt modelId="{32A227C5-A8E7-4898-88D1-CDB3821CB2CF}" type="sibTrans" cxnId="{27B88E7F-9456-42FD-A48E-B7FABDE4D9C4}">
      <dgm:prSet/>
      <dgm:spPr/>
      <dgm:t>
        <a:bodyPr/>
        <a:lstStyle/>
        <a:p>
          <a:endParaRPr lang="pl-PL"/>
        </a:p>
      </dgm:t>
    </dgm:pt>
    <dgm:pt modelId="{5890F5CE-B176-41B1-A02A-FE13E6A22782}">
      <dgm:prSet phldrT="[Tekst]"/>
      <dgm:spPr/>
      <dgm:t>
        <a:bodyPr/>
        <a:lstStyle/>
        <a:p>
          <a:pPr algn="ctr"/>
          <a:r>
            <a:rPr lang="pl-PL" b="1" dirty="0" smtClean="0"/>
            <a:t>GOSPODARCZE</a:t>
          </a:r>
        </a:p>
      </dgm:t>
    </dgm:pt>
    <dgm:pt modelId="{1F45D83E-8A95-4C9E-B312-D995393C7C2F}" type="parTrans" cxnId="{3B96797F-2383-4A5F-A095-41E2E8A6B290}">
      <dgm:prSet/>
      <dgm:spPr/>
      <dgm:t>
        <a:bodyPr/>
        <a:lstStyle/>
        <a:p>
          <a:endParaRPr lang="pl-PL"/>
        </a:p>
      </dgm:t>
    </dgm:pt>
    <dgm:pt modelId="{DA59B27D-2A45-4D6E-859B-B0FF25E2891F}" type="sibTrans" cxnId="{3B96797F-2383-4A5F-A095-41E2E8A6B290}">
      <dgm:prSet/>
      <dgm:spPr/>
      <dgm:t>
        <a:bodyPr/>
        <a:lstStyle/>
        <a:p>
          <a:endParaRPr lang="pl-PL"/>
        </a:p>
      </dgm:t>
    </dgm:pt>
    <dgm:pt modelId="{06F4C143-F0C3-4A10-8CEA-A9889FE4F42A}">
      <dgm:prSet phldrT="[Tekst]"/>
      <dgm:spPr/>
      <dgm:t>
        <a:bodyPr/>
        <a:lstStyle/>
        <a:p>
          <a:endParaRPr lang="pl-PL"/>
        </a:p>
      </dgm:t>
    </dgm:pt>
    <dgm:pt modelId="{E0859206-EAE7-4200-932F-4104C507F228}" type="parTrans" cxnId="{774977BB-9E60-42DB-8062-ACA3A608D61B}">
      <dgm:prSet/>
      <dgm:spPr/>
      <dgm:t>
        <a:bodyPr/>
        <a:lstStyle/>
        <a:p>
          <a:endParaRPr lang="pl-PL"/>
        </a:p>
      </dgm:t>
    </dgm:pt>
    <dgm:pt modelId="{21230884-A213-4F1E-88B3-A74DEA089024}" type="sibTrans" cxnId="{774977BB-9E60-42DB-8062-ACA3A608D61B}">
      <dgm:prSet/>
      <dgm:spPr/>
      <dgm:t>
        <a:bodyPr/>
        <a:lstStyle/>
        <a:p>
          <a:endParaRPr lang="pl-PL"/>
        </a:p>
      </dgm:t>
    </dgm:pt>
    <dgm:pt modelId="{9EE2B675-A689-413F-BF56-B4A932A56DD7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Struktura ludności według płci i wieku</a:t>
          </a:r>
          <a:endParaRPr lang="pl-PL" dirty="0"/>
        </a:p>
      </dgm:t>
    </dgm:pt>
    <dgm:pt modelId="{64ECC571-8DB2-414E-B7F8-2D656AB0D81B}" type="parTrans" cxnId="{1A1166BE-9F96-47CA-BF77-D5BF6BD716BE}">
      <dgm:prSet/>
      <dgm:spPr/>
      <dgm:t>
        <a:bodyPr/>
        <a:lstStyle/>
        <a:p>
          <a:endParaRPr lang="pl-PL"/>
        </a:p>
      </dgm:t>
    </dgm:pt>
    <dgm:pt modelId="{96FA3DFA-00FF-4B5A-A43B-3F99FAAD89DE}" type="sibTrans" cxnId="{1A1166BE-9F96-47CA-BF77-D5BF6BD716BE}">
      <dgm:prSet/>
      <dgm:spPr/>
      <dgm:t>
        <a:bodyPr/>
        <a:lstStyle/>
        <a:p>
          <a:endParaRPr lang="pl-PL"/>
        </a:p>
      </dgm:t>
    </dgm:pt>
    <dgm:pt modelId="{77C206C8-D0C5-47F9-B770-F0D308E68EBB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endParaRPr lang="pl-PL" dirty="0"/>
        </a:p>
      </dgm:t>
    </dgm:pt>
    <dgm:pt modelId="{2F2E2D8C-956D-4F23-9C61-451CEF232B28}" type="parTrans" cxnId="{26EC830A-2976-4F81-9F75-AEB7205A6BA9}">
      <dgm:prSet/>
      <dgm:spPr/>
      <dgm:t>
        <a:bodyPr/>
        <a:lstStyle/>
        <a:p>
          <a:endParaRPr lang="pl-PL"/>
        </a:p>
      </dgm:t>
    </dgm:pt>
    <dgm:pt modelId="{8146CDDA-6A90-4743-9FC8-956A80306B1F}" type="sibTrans" cxnId="{26EC830A-2976-4F81-9F75-AEB7205A6BA9}">
      <dgm:prSet/>
      <dgm:spPr/>
      <dgm:t>
        <a:bodyPr/>
        <a:lstStyle/>
        <a:p>
          <a:endParaRPr lang="pl-PL"/>
        </a:p>
      </dgm:t>
    </dgm:pt>
    <dgm:pt modelId="{EFDED807-73D5-4959-B1C9-1FCCD9C26ECF}">
      <dgm:prSet phldrT="[Tekst]"/>
      <dgm:spPr/>
      <dgm:t>
        <a:bodyPr/>
        <a:lstStyle/>
        <a:p>
          <a:endParaRPr lang="pl-PL"/>
        </a:p>
      </dgm:t>
    </dgm:pt>
    <dgm:pt modelId="{959D147F-EACD-42FE-9F43-3D999705D3A6}" type="parTrans" cxnId="{5F3F1A68-0BE0-49B4-B26E-7F9E892E0B03}">
      <dgm:prSet/>
      <dgm:spPr/>
      <dgm:t>
        <a:bodyPr/>
        <a:lstStyle/>
        <a:p>
          <a:endParaRPr lang="pl-PL"/>
        </a:p>
      </dgm:t>
    </dgm:pt>
    <dgm:pt modelId="{3C534EC9-2702-4A33-845B-06227E7F9C69}" type="sibTrans" cxnId="{5F3F1A68-0BE0-49B4-B26E-7F9E892E0B03}">
      <dgm:prSet/>
      <dgm:spPr/>
      <dgm:t>
        <a:bodyPr/>
        <a:lstStyle/>
        <a:p>
          <a:endParaRPr lang="pl-PL"/>
        </a:p>
      </dgm:t>
    </dgm:pt>
    <dgm:pt modelId="{8F14D068-E011-4F40-97EC-1B1E3E6AA3B4}">
      <dgm:prSet phldrT="[Tekst]"/>
      <dgm:spPr/>
      <dgm:t>
        <a:bodyPr/>
        <a:lstStyle/>
        <a:p>
          <a:pPr algn="ctr"/>
          <a:endParaRPr lang="pl-PL" dirty="0"/>
        </a:p>
      </dgm:t>
    </dgm:pt>
    <dgm:pt modelId="{0BD5E5C3-AA8A-41EE-BD0B-52F552EAB3F8}" type="parTrans" cxnId="{4FADB355-1890-47F0-BF7D-F8C2848E0208}">
      <dgm:prSet/>
      <dgm:spPr/>
      <dgm:t>
        <a:bodyPr/>
        <a:lstStyle/>
        <a:p>
          <a:endParaRPr lang="pl-PL"/>
        </a:p>
      </dgm:t>
    </dgm:pt>
    <dgm:pt modelId="{C545DE64-7E3D-487A-8A3B-5C2C34A03DF8}" type="sibTrans" cxnId="{4FADB355-1890-47F0-BF7D-F8C2848E0208}">
      <dgm:prSet/>
      <dgm:spPr/>
      <dgm:t>
        <a:bodyPr/>
        <a:lstStyle/>
        <a:p>
          <a:endParaRPr lang="pl-PL"/>
        </a:p>
      </dgm:t>
    </dgm:pt>
    <dgm:pt modelId="{6E74744F-0957-4EE4-9402-43107349F3B0}">
      <dgm:prSet phldrT="[Tekst]"/>
      <dgm:spPr/>
      <dgm:t>
        <a:bodyPr/>
        <a:lstStyle/>
        <a:p>
          <a:endParaRPr lang="pl-PL"/>
        </a:p>
      </dgm:t>
    </dgm:pt>
    <dgm:pt modelId="{460E82DC-1DAF-44EB-B580-D3B191C0FEB2}" type="parTrans" cxnId="{ECD9F7BC-F564-473F-B330-C2F6CB529BDA}">
      <dgm:prSet/>
      <dgm:spPr/>
      <dgm:t>
        <a:bodyPr/>
        <a:lstStyle/>
        <a:p>
          <a:endParaRPr lang="pl-PL"/>
        </a:p>
      </dgm:t>
    </dgm:pt>
    <dgm:pt modelId="{FE4C2963-8BD9-4816-B17C-BA499165CABB}" type="sibTrans" cxnId="{ECD9F7BC-F564-473F-B330-C2F6CB529BDA}">
      <dgm:prSet/>
      <dgm:spPr/>
      <dgm:t>
        <a:bodyPr/>
        <a:lstStyle/>
        <a:p>
          <a:endParaRPr lang="pl-PL"/>
        </a:p>
      </dgm:t>
    </dgm:pt>
    <dgm:pt modelId="{6A729DF2-6B32-47CC-A968-8B54EA4561C8}">
      <dgm:prSet phldrT="[Tekst]"/>
      <dgm:spPr/>
      <dgm:t>
        <a:bodyPr/>
        <a:lstStyle/>
        <a:p>
          <a:pPr algn="ctr"/>
          <a:endParaRPr lang="pl-PL" dirty="0"/>
        </a:p>
      </dgm:t>
    </dgm:pt>
    <dgm:pt modelId="{B3C22480-5EE8-4E1C-A746-EB28E05D2135}" type="parTrans" cxnId="{60B6F6E0-0C4E-488F-8B0D-48DE70379029}">
      <dgm:prSet/>
      <dgm:spPr/>
      <dgm:t>
        <a:bodyPr/>
        <a:lstStyle/>
        <a:p>
          <a:endParaRPr lang="pl-PL"/>
        </a:p>
      </dgm:t>
    </dgm:pt>
    <dgm:pt modelId="{6E58023D-B91E-4554-9FAC-B598EFA7A2B5}" type="sibTrans" cxnId="{60B6F6E0-0C4E-488F-8B0D-48DE70379029}">
      <dgm:prSet/>
      <dgm:spPr/>
      <dgm:t>
        <a:bodyPr/>
        <a:lstStyle/>
        <a:p>
          <a:endParaRPr lang="pl-PL"/>
        </a:p>
      </dgm:t>
    </dgm:pt>
    <dgm:pt modelId="{E49FA4F9-8DC6-47B3-A66A-111E7A0790F0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SPOŁECZNE</a:t>
          </a:r>
          <a:endParaRPr lang="pl-PL" b="1" dirty="0"/>
        </a:p>
      </dgm:t>
    </dgm:pt>
    <dgm:pt modelId="{E48162DF-7A87-4BDA-8168-93667CC93B81}" type="parTrans" cxnId="{400E09A3-8A9D-400E-9D25-3E69DD922868}">
      <dgm:prSet/>
      <dgm:spPr/>
      <dgm:t>
        <a:bodyPr/>
        <a:lstStyle/>
        <a:p>
          <a:endParaRPr lang="pl-PL"/>
        </a:p>
      </dgm:t>
    </dgm:pt>
    <dgm:pt modelId="{29E6175E-133F-4932-A5FA-C3C74EE01312}" type="sibTrans" cxnId="{400E09A3-8A9D-400E-9D25-3E69DD922868}">
      <dgm:prSet/>
      <dgm:spPr/>
      <dgm:t>
        <a:bodyPr/>
        <a:lstStyle/>
        <a:p>
          <a:endParaRPr lang="pl-PL"/>
        </a:p>
      </dgm:t>
    </dgm:pt>
    <dgm:pt modelId="{DA1F1A23-A9AD-4279-9992-B6241CAFCEED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Aktywność zawodowa</a:t>
          </a:r>
          <a:endParaRPr lang="pl-PL" dirty="0"/>
        </a:p>
      </dgm:t>
    </dgm:pt>
    <dgm:pt modelId="{03ED18B1-182B-4988-A12D-F6B6F162348E}" type="parTrans" cxnId="{1AF212E9-15FF-4CEC-BD7A-F87999D3445A}">
      <dgm:prSet/>
      <dgm:spPr/>
      <dgm:t>
        <a:bodyPr/>
        <a:lstStyle/>
        <a:p>
          <a:endParaRPr lang="pl-PL"/>
        </a:p>
      </dgm:t>
    </dgm:pt>
    <dgm:pt modelId="{77D8F960-2844-452A-8BAF-014A378BE883}" type="sibTrans" cxnId="{1AF212E9-15FF-4CEC-BD7A-F87999D3445A}">
      <dgm:prSet/>
      <dgm:spPr/>
      <dgm:t>
        <a:bodyPr/>
        <a:lstStyle/>
        <a:p>
          <a:endParaRPr lang="pl-PL"/>
        </a:p>
      </dgm:t>
    </dgm:pt>
    <dgm:pt modelId="{0878AC81-8BEF-4246-B9B4-33A089221289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Edukacja</a:t>
          </a:r>
          <a:endParaRPr lang="pl-PL" dirty="0"/>
        </a:p>
      </dgm:t>
    </dgm:pt>
    <dgm:pt modelId="{D0997F22-A3CA-42DB-806E-62D5FF97F3F3}" type="parTrans" cxnId="{422B3509-CA41-4E5C-9EDC-ED69F2CD7570}">
      <dgm:prSet/>
      <dgm:spPr/>
      <dgm:t>
        <a:bodyPr/>
        <a:lstStyle/>
        <a:p>
          <a:endParaRPr lang="pl-PL"/>
        </a:p>
      </dgm:t>
    </dgm:pt>
    <dgm:pt modelId="{E309E7B1-45B4-4F7B-85B0-1730D1FDC925}" type="sibTrans" cxnId="{422B3509-CA41-4E5C-9EDC-ED69F2CD7570}">
      <dgm:prSet/>
      <dgm:spPr/>
      <dgm:t>
        <a:bodyPr/>
        <a:lstStyle/>
        <a:p>
          <a:endParaRPr lang="pl-PL"/>
        </a:p>
      </dgm:t>
    </dgm:pt>
    <dgm:pt modelId="{6BFFB276-459E-4030-840F-C4434F85CC83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Bezrobocie</a:t>
          </a:r>
          <a:endParaRPr lang="pl-PL" dirty="0"/>
        </a:p>
      </dgm:t>
    </dgm:pt>
    <dgm:pt modelId="{D920AE63-A72D-4A0D-A372-7CE9054D22A6}" type="parTrans" cxnId="{1E1A86A2-C5A6-48BF-9D50-73237FCE334B}">
      <dgm:prSet/>
      <dgm:spPr/>
      <dgm:t>
        <a:bodyPr/>
        <a:lstStyle/>
        <a:p>
          <a:endParaRPr lang="pl-PL"/>
        </a:p>
      </dgm:t>
    </dgm:pt>
    <dgm:pt modelId="{7BF3558A-1E16-4330-B6B1-6F01772A0E95}" type="sibTrans" cxnId="{1E1A86A2-C5A6-48BF-9D50-73237FCE334B}">
      <dgm:prSet/>
      <dgm:spPr/>
      <dgm:t>
        <a:bodyPr/>
        <a:lstStyle/>
        <a:p>
          <a:endParaRPr lang="pl-PL"/>
        </a:p>
      </dgm:t>
    </dgm:pt>
    <dgm:pt modelId="{95A108C8-132B-4C3D-BD62-F527099B35E9}">
      <dgm:prSet phldrT="[Tekst]"/>
      <dgm:spPr/>
      <dgm:t>
        <a:bodyPr/>
        <a:lstStyle/>
        <a:p>
          <a:pPr algn="l"/>
          <a:r>
            <a:rPr lang="pl-PL" b="1" dirty="0" smtClean="0"/>
            <a:t>Silne umacnianie się przemysłu </a:t>
          </a:r>
        </a:p>
      </dgm:t>
    </dgm:pt>
    <dgm:pt modelId="{0876334E-6FBA-4F8A-BBB9-D5565CDBC769}" type="parTrans" cxnId="{56CF6073-9257-41FE-876F-E6222412EBCB}">
      <dgm:prSet/>
      <dgm:spPr/>
      <dgm:t>
        <a:bodyPr/>
        <a:lstStyle/>
        <a:p>
          <a:endParaRPr lang="pl-PL"/>
        </a:p>
      </dgm:t>
    </dgm:pt>
    <dgm:pt modelId="{DFB4217B-7EAF-4244-91B9-D891D17DA5AC}" type="sibTrans" cxnId="{56CF6073-9257-41FE-876F-E6222412EBCB}">
      <dgm:prSet/>
      <dgm:spPr/>
      <dgm:t>
        <a:bodyPr/>
        <a:lstStyle/>
        <a:p>
          <a:endParaRPr lang="pl-PL"/>
        </a:p>
      </dgm:t>
    </dgm:pt>
    <dgm:pt modelId="{9DA27137-353B-46F0-A595-C2126F7E205E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INSTYTUCJONALNO- PRAWNE</a:t>
          </a:r>
        </a:p>
      </dgm:t>
    </dgm:pt>
    <dgm:pt modelId="{A9B5F304-2B62-4F16-938E-867591ACC822}" type="parTrans" cxnId="{35E676B1-9C3C-4B4E-87B1-0AD92213F399}">
      <dgm:prSet/>
      <dgm:spPr/>
      <dgm:t>
        <a:bodyPr/>
        <a:lstStyle/>
        <a:p>
          <a:endParaRPr lang="pl-PL"/>
        </a:p>
      </dgm:t>
    </dgm:pt>
    <dgm:pt modelId="{74ADC4DA-4DFD-43F7-9AA2-8765F3CE6E2C}" type="sibTrans" cxnId="{35E676B1-9C3C-4B4E-87B1-0AD92213F399}">
      <dgm:prSet/>
      <dgm:spPr/>
      <dgm:t>
        <a:bodyPr/>
        <a:lstStyle/>
        <a:p>
          <a:endParaRPr lang="pl-PL"/>
        </a:p>
      </dgm:t>
    </dgm:pt>
    <dgm:pt modelId="{4667CF7D-C6AC-43BF-A139-B71550695DC1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r>
            <a:rPr lang="pl-PL" smtClean="0"/>
            <a:t>Programy innowacji i  rozwoju </a:t>
          </a:r>
          <a:endParaRPr lang="pl-PL" dirty="0"/>
        </a:p>
      </dgm:t>
    </dgm:pt>
    <dgm:pt modelId="{B31B614C-115A-4371-8237-6000B11265C6}" type="parTrans" cxnId="{9ADCB4F4-094A-4346-A636-63B07A9D9D82}">
      <dgm:prSet/>
      <dgm:spPr/>
      <dgm:t>
        <a:bodyPr/>
        <a:lstStyle/>
        <a:p>
          <a:endParaRPr lang="pl-PL"/>
        </a:p>
      </dgm:t>
    </dgm:pt>
    <dgm:pt modelId="{71E8F72A-80EF-46A3-A918-E63D259AD03D}" type="sibTrans" cxnId="{9ADCB4F4-094A-4346-A636-63B07A9D9D82}">
      <dgm:prSet/>
      <dgm:spPr/>
      <dgm:t>
        <a:bodyPr/>
        <a:lstStyle/>
        <a:p>
          <a:endParaRPr lang="pl-PL"/>
        </a:p>
      </dgm:t>
    </dgm:pt>
    <dgm:pt modelId="{629B68A7-E753-4D28-A151-F87E0D5585A8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endParaRPr lang="pl-PL" dirty="0"/>
        </a:p>
      </dgm:t>
    </dgm:pt>
    <dgm:pt modelId="{BE7E6077-5392-468B-AC62-664EDDEE8F6A}" type="parTrans" cxnId="{D2B16D72-AB83-4582-8881-49F1DF62CD49}">
      <dgm:prSet/>
      <dgm:spPr/>
      <dgm:t>
        <a:bodyPr/>
        <a:lstStyle/>
        <a:p>
          <a:endParaRPr lang="pl-PL"/>
        </a:p>
      </dgm:t>
    </dgm:pt>
    <dgm:pt modelId="{C0B41948-2A13-4671-8961-EE157F9A510E}" type="sibTrans" cxnId="{D2B16D72-AB83-4582-8881-49F1DF62CD49}">
      <dgm:prSet/>
      <dgm:spPr/>
      <dgm:t>
        <a:bodyPr/>
        <a:lstStyle/>
        <a:p>
          <a:endParaRPr lang="pl-PL"/>
        </a:p>
      </dgm:t>
    </dgm:pt>
    <dgm:pt modelId="{B1B5401C-D09E-4A00-BDC5-CBAF62D8676A}">
      <dgm:prSet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endParaRPr lang="pl-PL" dirty="0"/>
        </a:p>
      </dgm:t>
    </dgm:pt>
    <dgm:pt modelId="{A94E6DEF-7C40-4812-A0C1-74FCF0E0B6C0}" type="parTrans" cxnId="{E9C6CF26-4AD7-4F57-984D-A98D8BF6F6A9}">
      <dgm:prSet/>
      <dgm:spPr/>
      <dgm:t>
        <a:bodyPr/>
        <a:lstStyle/>
        <a:p>
          <a:endParaRPr lang="pl-PL"/>
        </a:p>
      </dgm:t>
    </dgm:pt>
    <dgm:pt modelId="{B32122F3-00CD-41A9-A271-E178AA58DBFF}" type="sibTrans" cxnId="{E9C6CF26-4AD7-4F57-984D-A98D8BF6F6A9}">
      <dgm:prSet/>
      <dgm:spPr/>
      <dgm:t>
        <a:bodyPr/>
        <a:lstStyle/>
        <a:p>
          <a:endParaRPr lang="pl-PL"/>
        </a:p>
      </dgm:t>
    </dgm:pt>
    <dgm:pt modelId="{E3CBC44A-F5FE-44BD-9DC5-682967C77008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Migracje ludności</a:t>
          </a:r>
          <a:endParaRPr lang="pl-PL" dirty="0"/>
        </a:p>
      </dgm:t>
    </dgm:pt>
    <dgm:pt modelId="{DB7763D9-C667-443C-BEF1-2D155DB3502B}" type="parTrans" cxnId="{5CF94593-96F6-42A6-A1E6-D01BC6262A9E}">
      <dgm:prSet/>
      <dgm:spPr/>
    </dgm:pt>
    <dgm:pt modelId="{D396D636-688A-44C9-8AE6-D91EABE5C646}" type="sibTrans" cxnId="{5CF94593-96F6-42A6-A1E6-D01BC6262A9E}">
      <dgm:prSet/>
      <dgm:spPr/>
    </dgm:pt>
    <dgm:pt modelId="{97D80CE3-F455-4354-BE03-BBD430E73579}">
      <dgm:prSet/>
      <dgm:spPr/>
      <dgm:t>
        <a:bodyPr/>
        <a:lstStyle/>
        <a:p>
          <a:r>
            <a:rPr lang="pl-PL" b="1" i="0" dirty="0" smtClean="0"/>
            <a:t>Eksport motorem rozwoju gospo</a:t>
          </a:r>
          <a:r>
            <a:rPr lang="pl-PL" i="0" dirty="0" smtClean="0"/>
            <a:t>darki regionu</a:t>
          </a:r>
        </a:p>
      </dgm:t>
    </dgm:pt>
    <dgm:pt modelId="{4DA7F85C-BA65-4DFC-887C-82AB570870C6}" type="parTrans" cxnId="{86224316-DAB3-484F-B71C-A399EF11C79B}">
      <dgm:prSet/>
      <dgm:spPr/>
      <dgm:t>
        <a:bodyPr/>
        <a:lstStyle/>
        <a:p>
          <a:endParaRPr lang="pl-PL"/>
        </a:p>
      </dgm:t>
    </dgm:pt>
    <dgm:pt modelId="{33CCC23F-0913-431C-A3A0-82BBAADBC8B3}" type="sibTrans" cxnId="{86224316-DAB3-484F-B71C-A399EF11C79B}">
      <dgm:prSet/>
      <dgm:spPr/>
      <dgm:t>
        <a:bodyPr/>
        <a:lstStyle/>
        <a:p>
          <a:endParaRPr lang="pl-PL"/>
        </a:p>
      </dgm:t>
    </dgm:pt>
    <dgm:pt modelId="{8715C6F8-827D-4AEE-BA8F-AE9854EFA9BC}">
      <dgm:prSet/>
      <dgm:spPr/>
      <dgm:t>
        <a:bodyPr/>
        <a:lstStyle/>
        <a:p>
          <a:r>
            <a:rPr lang="pl-PL" b="1" i="0" dirty="0" smtClean="0"/>
            <a:t>Branże kluczowe, strategiczne, niszowe i schyłkowe</a:t>
          </a:r>
        </a:p>
      </dgm:t>
    </dgm:pt>
    <dgm:pt modelId="{583898A9-43A6-412A-91C9-B89ACC64A639}" type="parTrans" cxnId="{69C16D91-B639-42C5-BF6E-11D80840A8D7}">
      <dgm:prSet/>
      <dgm:spPr/>
      <dgm:t>
        <a:bodyPr/>
        <a:lstStyle/>
        <a:p>
          <a:endParaRPr lang="pl-PL"/>
        </a:p>
      </dgm:t>
    </dgm:pt>
    <dgm:pt modelId="{C2AF8595-D271-4FB7-B981-53C9D565DA8B}" type="sibTrans" cxnId="{69C16D91-B639-42C5-BF6E-11D80840A8D7}">
      <dgm:prSet/>
      <dgm:spPr/>
      <dgm:t>
        <a:bodyPr/>
        <a:lstStyle/>
        <a:p>
          <a:endParaRPr lang="pl-PL"/>
        </a:p>
      </dgm:t>
    </dgm:pt>
    <dgm:pt modelId="{021AD344-C69B-430B-BCEE-DC9036FD13BE}">
      <dgm:prSet/>
      <dgm:spPr/>
      <dgm:t>
        <a:bodyPr/>
        <a:lstStyle/>
        <a:p>
          <a:r>
            <a:rPr lang="pl-PL" dirty="0" smtClean="0"/>
            <a:t>Normy prawne</a:t>
          </a:r>
          <a:endParaRPr lang="pl-PL" dirty="0"/>
        </a:p>
      </dgm:t>
    </dgm:pt>
    <dgm:pt modelId="{CCB5B392-894A-4FDD-8FAF-EE7A76DEE4B4}" type="parTrans" cxnId="{678CE55A-71A6-4DF0-810C-778544942555}">
      <dgm:prSet/>
      <dgm:spPr/>
      <dgm:t>
        <a:bodyPr/>
        <a:lstStyle/>
        <a:p>
          <a:endParaRPr lang="pl-PL"/>
        </a:p>
      </dgm:t>
    </dgm:pt>
    <dgm:pt modelId="{49317803-B84E-46EA-8DEA-2EC5F71D7826}" type="sibTrans" cxnId="{678CE55A-71A6-4DF0-810C-778544942555}">
      <dgm:prSet/>
      <dgm:spPr/>
      <dgm:t>
        <a:bodyPr/>
        <a:lstStyle/>
        <a:p>
          <a:endParaRPr lang="pl-PL"/>
        </a:p>
      </dgm:t>
    </dgm:pt>
    <dgm:pt modelId="{9D19A368-78FD-491F-9B8D-5414B0D6B0F5}">
      <dgm:prSet phldrT="[Tekst]"/>
      <dgm:spPr/>
      <dgm:t>
        <a:bodyPr/>
        <a:lstStyle/>
        <a:p>
          <a:pPr algn="l"/>
          <a:r>
            <a:rPr lang="pl-PL" b="1" i="0" dirty="0" smtClean="0"/>
            <a:t>Rosnący udział przemysłu w tworzeniu </a:t>
          </a:r>
          <a:br>
            <a:rPr lang="pl-PL" b="1" i="0" dirty="0" smtClean="0"/>
          </a:br>
          <a:r>
            <a:rPr lang="pl-PL" b="1" i="0" dirty="0" smtClean="0"/>
            <a:t>wartości dodanej brutto</a:t>
          </a:r>
        </a:p>
      </dgm:t>
    </dgm:pt>
    <dgm:pt modelId="{90902931-5867-4940-AECA-84614E13B19B}" type="parTrans" cxnId="{1394C689-E169-4901-A0CF-D58BE75F1DAA}">
      <dgm:prSet/>
      <dgm:spPr/>
    </dgm:pt>
    <dgm:pt modelId="{AA3318D4-DD1D-4316-AEA8-F849F614E51C}" type="sibTrans" cxnId="{1394C689-E169-4901-A0CF-D58BE75F1DAA}">
      <dgm:prSet/>
      <dgm:spPr/>
    </dgm:pt>
    <dgm:pt modelId="{4C923572-1E0E-4913-BAE6-49E5293668BF}" type="pres">
      <dgm:prSet presAssocID="{4946783D-467A-47A3-B988-F51557A431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84541C-31CD-4531-A780-82EC71DBE65A}" type="pres">
      <dgm:prSet presAssocID="{4946783D-467A-47A3-B988-F51557A4311D}" presName="matrix" presStyleCnt="0"/>
      <dgm:spPr/>
    </dgm:pt>
    <dgm:pt modelId="{D11F0650-B5E2-4728-B361-30ABC7A6BE87}" type="pres">
      <dgm:prSet presAssocID="{4946783D-467A-47A3-B988-F51557A4311D}" presName="tile1" presStyleLbl="node1" presStyleIdx="0" presStyleCnt="4"/>
      <dgm:spPr/>
      <dgm:t>
        <a:bodyPr/>
        <a:lstStyle/>
        <a:p>
          <a:endParaRPr lang="pl-PL"/>
        </a:p>
      </dgm:t>
    </dgm:pt>
    <dgm:pt modelId="{CDE459D9-61AD-44B2-A99F-606CAB581BB4}" type="pres">
      <dgm:prSet presAssocID="{4946783D-467A-47A3-B988-F51557A431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D6ACE-687D-462C-A92C-16134BC97287}" type="pres">
      <dgm:prSet presAssocID="{4946783D-467A-47A3-B988-F51557A4311D}" presName="tile2" presStyleLbl="node1" presStyleIdx="1" presStyleCnt="4"/>
      <dgm:spPr/>
      <dgm:t>
        <a:bodyPr/>
        <a:lstStyle/>
        <a:p>
          <a:endParaRPr lang="pl-PL"/>
        </a:p>
      </dgm:t>
    </dgm:pt>
    <dgm:pt modelId="{49DDBEFB-6B9A-43BC-9C0B-66B165BB418B}" type="pres">
      <dgm:prSet presAssocID="{4946783D-467A-47A3-B988-F51557A431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90154-8138-479C-BEBE-16BA28D96C5B}" type="pres">
      <dgm:prSet presAssocID="{4946783D-467A-47A3-B988-F51557A4311D}" presName="tile3" presStyleLbl="node1" presStyleIdx="2" presStyleCnt="4"/>
      <dgm:spPr/>
      <dgm:t>
        <a:bodyPr/>
        <a:lstStyle/>
        <a:p>
          <a:endParaRPr lang="pl-PL"/>
        </a:p>
      </dgm:t>
    </dgm:pt>
    <dgm:pt modelId="{BCA92A9F-3982-4C90-BBA5-F72694E5AF22}" type="pres">
      <dgm:prSet presAssocID="{4946783D-467A-47A3-B988-F51557A431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E57FF9-3008-44AE-AB7D-9B5A4AA024BB}" type="pres">
      <dgm:prSet presAssocID="{4946783D-467A-47A3-B988-F51557A4311D}" presName="tile4" presStyleLbl="node1" presStyleIdx="3" presStyleCnt="4"/>
      <dgm:spPr/>
      <dgm:t>
        <a:bodyPr/>
        <a:lstStyle/>
        <a:p>
          <a:endParaRPr lang="pl-PL"/>
        </a:p>
      </dgm:t>
    </dgm:pt>
    <dgm:pt modelId="{16ABA633-04C1-4F0D-99E2-DB943E56C978}" type="pres">
      <dgm:prSet presAssocID="{4946783D-467A-47A3-B988-F51557A431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3F427A-E46B-488F-B976-254F1BFB87D5}" type="pres">
      <dgm:prSet presAssocID="{4946783D-467A-47A3-B988-F51557A431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85BC0026-0B2B-40C4-A3FB-54327183740C}" type="presOf" srcId="{E479201A-CD9F-4C8E-9AE7-A7F3B4800D44}" destId="{CDE459D9-61AD-44B2-A99F-606CAB581BB4}" srcOrd="1" destOrd="0" presId="urn:microsoft.com/office/officeart/2005/8/layout/matrix1"/>
    <dgm:cxn modelId="{0960D4E7-C8F1-4F5B-ABF6-CC8C60DC93F4}" type="presOf" srcId="{6BFFB276-459E-4030-840F-C4434F85CC83}" destId="{BCA92A9F-3982-4C90-BBA5-F72694E5AF22}" srcOrd="1" destOrd="3" presId="urn:microsoft.com/office/officeart/2005/8/layout/matrix1"/>
    <dgm:cxn modelId="{86224316-DAB3-484F-B71C-A399EF11C79B}" srcId="{5890F5CE-B176-41B1-A02A-FE13E6A22782}" destId="{97D80CE3-F455-4354-BE03-BBD430E73579}" srcOrd="2" destOrd="0" parTransId="{4DA7F85C-BA65-4DFC-887C-82AB570870C6}" sibTransId="{33CCC23F-0913-431C-A3A0-82BBAADBC8B3}"/>
    <dgm:cxn modelId="{4AE8F3C8-477F-4A12-A981-CA6B3FAB80D1}" type="presOf" srcId="{8715C6F8-827D-4AEE-BA8F-AE9854EFA9BC}" destId="{EC3D6ACE-687D-462C-A92C-16134BC97287}" srcOrd="0" destOrd="4" presId="urn:microsoft.com/office/officeart/2005/8/layout/matrix1"/>
    <dgm:cxn modelId="{1A1166BE-9F96-47CA-BF77-D5BF6BD716BE}" srcId="{E479201A-CD9F-4C8E-9AE7-A7F3B4800D44}" destId="{9EE2B675-A689-413F-BF56-B4A932A56DD7}" srcOrd="0" destOrd="0" parTransId="{64ECC571-8DB2-414E-B7F8-2D656AB0D81B}" sibTransId="{96FA3DFA-00FF-4B5A-A43B-3F99FAAD89DE}"/>
    <dgm:cxn modelId="{B11FF09E-6145-4388-B52F-4EB5A258CC2A}" type="presOf" srcId="{0878AC81-8BEF-4246-B9B4-33A089221289}" destId="{18190154-8138-479C-BEBE-16BA28D96C5B}" srcOrd="0" destOrd="2" presId="urn:microsoft.com/office/officeart/2005/8/layout/matrix1"/>
    <dgm:cxn modelId="{286B291A-9489-4FC1-9073-717906796BE9}" type="presOf" srcId="{6BFFB276-459E-4030-840F-C4434F85CC83}" destId="{18190154-8138-479C-BEBE-16BA28D96C5B}" srcOrd="0" destOrd="3" presId="urn:microsoft.com/office/officeart/2005/8/layout/matrix1"/>
    <dgm:cxn modelId="{09B203C8-B258-4D48-87E5-75DE4EC711FB}" type="presOf" srcId="{E3CBC44A-F5FE-44BD-9DC5-682967C77008}" destId="{CDE459D9-61AD-44B2-A99F-606CAB581BB4}" srcOrd="1" destOrd="2" presId="urn:microsoft.com/office/officeart/2005/8/layout/matrix1"/>
    <dgm:cxn modelId="{55C35BF9-2A8D-4E76-A999-3F04DE82A2B3}" type="presOf" srcId="{629B68A7-E753-4D28-A151-F87E0D5585A8}" destId="{16ABA633-04C1-4F0D-99E2-DB943E56C978}" srcOrd="1" destOrd="3" presId="urn:microsoft.com/office/officeart/2005/8/layout/matrix1"/>
    <dgm:cxn modelId="{98E38B15-ACA9-4010-9C51-99A869ED3DCF}" srcId="{4946783D-467A-47A3-B988-F51557A4311D}" destId="{CF3E3DBC-14DC-40D7-A3BF-CD9D7EC1A583}" srcOrd="0" destOrd="0" parTransId="{5944E8EA-98A4-4A34-919D-E71BFBD2824A}" sibTransId="{A292A510-A01A-4EB4-9AB1-31249082BA1A}"/>
    <dgm:cxn modelId="{4C9E0AF7-30BE-41DB-97A9-B7B2E6845D70}" type="presOf" srcId="{9EE2B675-A689-413F-BF56-B4A932A56DD7}" destId="{D11F0650-B5E2-4728-B361-30ABC7A6BE87}" srcOrd="0" destOrd="1" presId="urn:microsoft.com/office/officeart/2005/8/layout/matrix1"/>
    <dgm:cxn modelId="{4409906F-989F-437D-AF95-C034501994EE}" type="presOf" srcId="{4667CF7D-C6AC-43BF-A139-B71550695DC1}" destId="{E3E57FF9-3008-44AE-AB7D-9B5A4AA024BB}" srcOrd="0" destOrd="1" presId="urn:microsoft.com/office/officeart/2005/8/layout/matrix1"/>
    <dgm:cxn modelId="{A08C4157-8DCD-488A-89AE-3996BFBC600F}" type="presOf" srcId="{0878AC81-8BEF-4246-B9B4-33A089221289}" destId="{BCA92A9F-3982-4C90-BBA5-F72694E5AF22}" srcOrd="1" destOrd="2" presId="urn:microsoft.com/office/officeart/2005/8/layout/matrix1"/>
    <dgm:cxn modelId="{97970449-2DFA-4AD6-BD6C-FEA920C90523}" type="presOf" srcId="{CF3E3DBC-14DC-40D7-A3BF-CD9D7EC1A583}" destId="{B33F427A-E46B-488F-B976-254F1BFB87D5}" srcOrd="0" destOrd="0" presId="urn:microsoft.com/office/officeart/2005/8/layout/matrix1"/>
    <dgm:cxn modelId="{5A3A2DB3-FC8E-4037-AE89-8541B64BD3F2}" type="presOf" srcId="{77C206C8-D0C5-47F9-B770-F0D308E68EBB}" destId="{CDE459D9-61AD-44B2-A99F-606CAB581BB4}" srcOrd="1" destOrd="3" presId="urn:microsoft.com/office/officeart/2005/8/layout/matrix1"/>
    <dgm:cxn modelId="{56CF6073-9257-41FE-876F-E6222412EBCB}" srcId="{5890F5CE-B176-41B1-A02A-FE13E6A22782}" destId="{95A108C8-132B-4C3D-BD62-F527099B35E9}" srcOrd="0" destOrd="0" parTransId="{0876334E-6FBA-4F8A-BBB9-D5565CDBC769}" sibTransId="{DFB4217B-7EAF-4244-91B9-D891D17DA5AC}"/>
    <dgm:cxn modelId="{6377B977-10E9-4664-8FFF-FDCECBACC664}" type="presOf" srcId="{9D19A368-78FD-491F-9B8D-5414B0D6B0F5}" destId="{49DDBEFB-6B9A-43BC-9C0B-66B165BB418B}" srcOrd="1" destOrd="2" presId="urn:microsoft.com/office/officeart/2005/8/layout/matrix1"/>
    <dgm:cxn modelId="{35E676B1-9C3C-4B4E-87B1-0AD92213F399}" srcId="{CF3E3DBC-14DC-40D7-A3BF-CD9D7EC1A583}" destId="{9DA27137-353B-46F0-A595-C2126F7E205E}" srcOrd="3" destOrd="0" parTransId="{A9B5F304-2B62-4F16-938E-867591ACC822}" sibTransId="{74ADC4DA-4DFD-43F7-9AA2-8765F3CE6E2C}"/>
    <dgm:cxn modelId="{D2B16D72-AB83-4582-8881-49F1DF62CD49}" srcId="{9DA27137-353B-46F0-A595-C2126F7E205E}" destId="{629B68A7-E753-4D28-A151-F87E0D5585A8}" srcOrd="2" destOrd="0" parTransId="{BE7E6077-5392-468B-AC62-664EDDEE8F6A}" sibTransId="{C0B41948-2A13-4671-8961-EE157F9A510E}"/>
    <dgm:cxn modelId="{16F7208C-E258-448B-BDAE-F8559F7888D1}" type="presOf" srcId="{97D80CE3-F455-4354-BE03-BBD430E73579}" destId="{49DDBEFB-6B9A-43BC-9C0B-66B165BB418B}" srcOrd="1" destOrd="3" presId="urn:microsoft.com/office/officeart/2005/8/layout/matrix1"/>
    <dgm:cxn modelId="{1394C689-E169-4901-A0CF-D58BE75F1DAA}" srcId="{5890F5CE-B176-41B1-A02A-FE13E6A22782}" destId="{9D19A368-78FD-491F-9B8D-5414B0D6B0F5}" srcOrd="1" destOrd="0" parTransId="{90902931-5867-4940-AECA-84614E13B19B}" sibTransId="{AA3318D4-DD1D-4316-AEA8-F849F614E51C}"/>
    <dgm:cxn modelId="{03C89AE2-E643-4B49-8ABE-45561C7B6DE3}" type="presOf" srcId="{021AD344-C69B-430B-BCEE-DC9036FD13BE}" destId="{E3E57FF9-3008-44AE-AB7D-9B5A4AA024BB}" srcOrd="0" destOrd="2" presId="urn:microsoft.com/office/officeart/2005/8/layout/matrix1"/>
    <dgm:cxn modelId="{C29E578B-ED45-44F1-95B2-A75FD4A66957}" type="presOf" srcId="{4667CF7D-C6AC-43BF-A139-B71550695DC1}" destId="{16ABA633-04C1-4F0D-99E2-DB943E56C978}" srcOrd="1" destOrd="1" presId="urn:microsoft.com/office/officeart/2005/8/layout/matrix1"/>
    <dgm:cxn modelId="{26EC830A-2976-4F81-9F75-AEB7205A6BA9}" srcId="{E479201A-CD9F-4C8E-9AE7-A7F3B4800D44}" destId="{77C206C8-D0C5-47F9-B770-F0D308E68EBB}" srcOrd="2" destOrd="0" parTransId="{2F2E2D8C-956D-4F23-9C61-451CEF232B28}" sibTransId="{8146CDDA-6A90-4743-9FC8-956A80306B1F}"/>
    <dgm:cxn modelId="{82D8C00C-10E6-4949-B946-9A1223CBCCF0}" type="presOf" srcId="{DA1F1A23-A9AD-4279-9992-B6241CAFCEED}" destId="{BCA92A9F-3982-4C90-BBA5-F72694E5AF22}" srcOrd="1" destOrd="1" presId="urn:microsoft.com/office/officeart/2005/8/layout/matrix1"/>
    <dgm:cxn modelId="{FAC81D89-D031-4909-8951-C058DE66F82E}" type="presOf" srcId="{5890F5CE-B176-41B1-A02A-FE13E6A22782}" destId="{EC3D6ACE-687D-462C-A92C-16134BC97287}" srcOrd="0" destOrd="0" presId="urn:microsoft.com/office/officeart/2005/8/layout/matrix1"/>
    <dgm:cxn modelId="{F30FB830-465B-40E4-819C-F26FC7FEA25F}" type="presOf" srcId="{E479201A-CD9F-4C8E-9AE7-A7F3B4800D44}" destId="{D11F0650-B5E2-4728-B361-30ABC7A6BE87}" srcOrd="0" destOrd="0" presId="urn:microsoft.com/office/officeart/2005/8/layout/matrix1"/>
    <dgm:cxn modelId="{901F9C85-B35B-4F71-BF87-A4B40E3391D8}" type="presOf" srcId="{629B68A7-E753-4D28-A151-F87E0D5585A8}" destId="{E3E57FF9-3008-44AE-AB7D-9B5A4AA024BB}" srcOrd="0" destOrd="3" presId="urn:microsoft.com/office/officeart/2005/8/layout/matrix1"/>
    <dgm:cxn modelId="{EC1088B9-C9AD-4992-8824-032D355290EE}" type="presOf" srcId="{021AD344-C69B-430B-BCEE-DC9036FD13BE}" destId="{16ABA633-04C1-4F0D-99E2-DB943E56C978}" srcOrd="1" destOrd="2" presId="urn:microsoft.com/office/officeart/2005/8/layout/matrix1"/>
    <dgm:cxn modelId="{FA07A8B3-2FA3-42E9-9435-EFFFC09E8161}" type="presOf" srcId="{B1B5401C-D09E-4A00-BDC5-CBAF62D8676A}" destId="{E3E57FF9-3008-44AE-AB7D-9B5A4AA024BB}" srcOrd="0" destOrd="4" presId="urn:microsoft.com/office/officeart/2005/8/layout/matrix1"/>
    <dgm:cxn modelId="{69C16D91-B639-42C5-BF6E-11D80840A8D7}" srcId="{5890F5CE-B176-41B1-A02A-FE13E6A22782}" destId="{8715C6F8-827D-4AEE-BA8F-AE9854EFA9BC}" srcOrd="3" destOrd="0" parTransId="{583898A9-43A6-412A-91C9-B89ACC64A639}" sibTransId="{C2AF8595-D271-4FB7-B981-53C9D565DA8B}"/>
    <dgm:cxn modelId="{41EA57D5-46F9-4FCB-8D6F-2DF3ACAA17E5}" type="presOf" srcId="{4946783D-467A-47A3-B988-F51557A4311D}" destId="{4C923572-1E0E-4913-BAE6-49E5293668BF}" srcOrd="0" destOrd="0" presId="urn:microsoft.com/office/officeart/2005/8/layout/matrix1"/>
    <dgm:cxn modelId="{9ADCB4F4-094A-4346-A636-63B07A9D9D82}" srcId="{9DA27137-353B-46F0-A595-C2126F7E205E}" destId="{4667CF7D-C6AC-43BF-A139-B71550695DC1}" srcOrd="0" destOrd="0" parTransId="{B31B614C-115A-4371-8237-6000B11265C6}" sibTransId="{71E8F72A-80EF-46A3-A918-E63D259AD03D}"/>
    <dgm:cxn modelId="{B7CCBA9A-2D5D-4C3A-8B29-7E43315EF913}" type="presOf" srcId="{77C206C8-D0C5-47F9-B770-F0D308E68EBB}" destId="{D11F0650-B5E2-4728-B361-30ABC7A6BE87}" srcOrd="0" destOrd="3" presId="urn:microsoft.com/office/officeart/2005/8/layout/matrix1"/>
    <dgm:cxn modelId="{7ECF7FB9-5F57-423C-8183-EC1BF81C684B}" type="presOf" srcId="{95A108C8-132B-4C3D-BD62-F527099B35E9}" destId="{49DDBEFB-6B9A-43BC-9C0B-66B165BB418B}" srcOrd="1" destOrd="1" presId="urn:microsoft.com/office/officeart/2005/8/layout/matrix1"/>
    <dgm:cxn modelId="{774977BB-9E60-42DB-8062-ACA3A608D61B}" srcId="{4946783D-467A-47A3-B988-F51557A4311D}" destId="{06F4C143-F0C3-4A10-8CEA-A9889FE4F42A}" srcOrd="1" destOrd="0" parTransId="{E0859206-EAE7-4200-932F-4104C507F228}" sibTransId="{21230884-A213-4F1E-88B3-A74DEA089024}"/>
    <dgm:cxn modelId="{63700FD0-7E63-4021-8C6B-4F3335A92679}" type="presOf" srcId="{B1B5401C-D09E-4A00-BDC5-CBAF62D8676A}" destId="{16ABA633-04C1-4F0D-99E2-DB943E56C978}" srcOrd="1" destOrd="4" presId="urn:microsoft.com/office/officeart/2005/8/layout/matrix1"/>
    <dgm:cxn modelId="{ACA2BB8A-C181-4863-9F2A-C19FD9CB0B08}" type="presOf" srcId="{97D80CE3-F455-4354-BE03-BBD430E73579}" destId="{EC3D6ACE-687D-462C-A92C-16134BC97287}" srcOrd="0" destOrd="3" presId="urn:microsoft.com/office/officeart/2005/8/layout/matrix1"/>
    <dgm:cxn modelId="{1AF212E9-15FF-4CEC-BD7A-F87999D3445A}" srcId="{E49FA4F9-8DC6-47B3-A66A-111E7A0790F0}" destId="{DA1F1A23-A9AD-4279-9992-B6241CAFCEED}" srcOrd="0" destOrd="0" parTransId="{03ED18B1-182B-4988-A12D-F6B6F162348E}" sibTransId="{77D8F960-2844-452A-8BAF-014A378BE883}"/>
    <dgm:cxn modelId="{ECD9F7BC-F564-473F-B330-C2F6CB529BDA}" srcId="{06F4C143-F0C3-4A10-8CEA-A9889FE4F42A}" destId="{6E74744F-0957-4EE4-9402-43107349F3B0}" srcOrd="1" destOrd="0" parTransId="{460E82DC-1DAF-44EB-B580-D3B191C0FEB2}" sibTransId="{FE4C2963-8BD9-4816-B17C-BA499165CABB}"/>
    <dgm:cxn modelId="{1E80C355-8EA0-4AA8-9650-75880458E2E0}" type="presOf" srcId="{9EE2B675-A689-413F-BF56-B4A932A56DD7}" destId="{CDE459D9-61AD-44B2-A99F-606CAB581BB4}" srcOrd="1" destOrd="1" presId="urn:microsoft.com/office/officeart/2005/8/layout/matrix1"/>
    <dgm:cxn modelId="{D9B2C604-3A35-457D-AA58-18ABFA648645}" type="presOf" srcId="{9DA27137-353B-46F0-A595-C2126F7E205E}" destId="{16ABA633-04C1-4F0D-99E2-DB943E56C978}" srcOrd="1" destOrd="0" presId="urn:microsoft.com/office/officeart/2005/8/layout/matrix1"/>
    <dgm:cxn modelId="{5F3F1A68-0BE0-49B4-B26E-7F9E892E0B03}" srcId="{06F4C143-F0C3-4A10-8CEA-A9889FE4F42A}" destId="{EFDED807-73D5-4959-B1C9-1FCCD9C26ECF}" srcOrd="2" destOrd="0" parTransId="{959D147F-EACD-42FE-9F43-3D999705D3A6}" sibTransId="{3C534EC9-2702-4A33-845B-06227E7F9C69}"/>
    <dgm:cxn modelId="{60B6F6E0-0C4E-488F-8B0D-48DE70379029}" srcId="{06F4C143-F0C3-4A10-8CEA-A9889FE4F42A}" destId="{6A729DF2-6B32-47CC-A968-8B54EA4561C8}" srcOrd="0" destOrd="0" parTransId="{B3C22480-5EE8-4E1C-A746-EB28E05D2135}" sibTransId="{6E58023D-B91E-4554-9FAC-B598EFA7A2B5}"/>
    <dgm:cxn modelId="{27B88E7F-9456-42FD-A48E-B7FABDE4D9C4}" srcId="{CF3E3DBC-14DC-40D7-A3BF-CD9D7EC1A583}" destId="{E479201A-CD9F-4C8E-9AE7-A7F3B4800D44}" srcOrd="0" destOrd="0" parTransId="{7BA574D9-E97B-41A5-A129-D0B9E88866C3}" sibTransId="{32A227C5-A8E7-4898-88D1-CDB3821CB2CF}"/>
    <dgm:cxn modelId="{422B3509-CA41-4E5C-9EDC-ED69F2CD7570}" srcId="{E49FA4F9-8DC6-47B3-A66A-111E7A0790F0}" destId="{0878AC81-8BEF-4246-B9B4-33A089221289}" srcOrd="1" destOrd="0" parTransId="{D0997F22-A3CA-42DB-806E-62D5FF97F3F3}" sibTransId="{E309E7B1-45B4-4F7B-85B0-1730D1FDC925}"/>
    <dgm:cxn modelId="{D2E8F6CA-46F6-4E66-8598-7EBED13ADA31}" type="presOf" srcId="{5890F5CE-B176-41B1-A02A-FE13E6A22782}" destId="{49DDBEFB-6B9A-43BC-9C0B-66B165BB418B}" srcOrd="1" destOrd="0" presId="urn:microsoft.com/office/officeart/2005/8/layout/matrix1"/>
    <dgm:cxn modelId="{4FADB355-1890-47F0-BF7D-F8C2848E0208}" srcId="{06F4C143-F0C3-4A10-8CEA-A9889FE4F42A}" destId="{8F14D068-E011-4F40-97EC-1B1E3E6AA3B4}" srcOrd="3" destOrd="0" parTransId="{0BD5E5C3-AA8A-41EE-BD0B-52F552EAB3F8}" sibTransId="{C545DE64-7E3D-487A-8A3B-5C2C34A03DF8}"/>
    <dgm:cxn modelId="{3B96797F-2383-4A5F-A095-41E2E8A6B290}" srcId="{CF3E3DBC-14DC-40D7-A3BF-CD9D7EC1A583}" destId="{5890F5CE-B176-41B1-A02A-FE13E6A22782}" srcOrd="1" destOrd="0" parTransId="{1F45D83E-8A95-4C9E-B312-D995393C7C2F}" sibTransId="{DA59B27D-2A45-4D6E-859B-B0FF25E2891F}"/>
    <dgm:cxn modelId="{678CE55A-71A6-4DF0-810C-778544942555}" srcId="{9DA27137-353B-46F0-A595-C2126F7E205E}" destId="{021AD344-C69B-430B-BCEE-DC9036FD13BE}" srcOrd="1" destOrd="0" parTransId="{CCB5B392-894A-4FDD-8FAF-EE7A76DEE4B4}" sibTransId="{49317803-B84E-46EA-8DEA-2EC5F71D7826}"/>
    <dgm:cxn modelId="{7D9C4A13-0181-40CC-8AB6-1079AA16089D}" type="presOf" srcId="{E49FA4F9-8DC6-47B3-A66A-111E7A0790F0}" destId="{BCA92A9F-3982-4C90-BBA5-F72694E5AF22}" srcOrd="1" destOrd="0" presId="urn:microsoft.com/office/officeart/2005/8/layout/matrix1"/>
    <dgm:cxn modelId="{E9C6CF26-4AD7-4F57-984D-A98D8BF6F6A9}" srcId="{9DA27137-353B-46F0-A595-C2126F7E205E}" destId="{B1B5401C-D09E-4A00-BDC5-CBAF62D8676A}" srcOrd="3" destOrd="0" parTransId="{A94E6DEF-7C40-4812-A0C1-74FCF0E0B6C0}" sibTransId="{B32122F3-00CD-41A9-A271-E178AA58DBFF}"/>
    <dgm:cxn modelId="{1E1A86A2-C5A6-48BF-9D50-73237FCE334B}" srcId="{E49FA4F9-8DC6-47B3-A66A-111E7A0790F0}" destId="{6BFFB276-459E-4030-840F-C4434F85CC83}" srcOrd="2" destOrd="0" parTransId="{D920AE63-A72D-4A0D-A372-7CE9054D22A6}" sibTransId="{7BF3558A-1E16-4330-B6B1-6F01772A0E95}"/>
    <dgm:cxn modelId="{B540CD0D-42D6-4430-A052-C6136EBCA460}" type="presOf" srcId="{8715C6F8-827D-4AEE-BA8F-AE9854EFA9BC}" destId="{49DDBEFB-6B9A-43BC-9C0B-66B165BB418B}" srcOrd="1" destOrd="4" presId="urn:microsoft.com/office/officeart/2005/8/layout/matrix1"/>
    <dgm:cxn modelId="{400E09A3-8A9D-400E-9D25-3E69DD922868}" srcId="{CF3E3DBC-14DC-40D7-A3BF-CD9D7EC1A583}" destId="{E49FA4F9-8DC6-47B3-A66A-111E7A0790F0}" srcOrd="2" destOrd="0" parTransId="{E48162DF-7A87-4BDA-8168-93667CC93B81}" sibTransId="{29E6175E-133F-4932-A5FA-C3C74EE01312}"/>
    <dgm:cxn modelId="{4F9D248D-6581-41B7-A742-3E90FA521502}" type="presOf" srcId="{9D19A368-78FD-491F-9B8D-5414B0D6B0F5}" destId="{EC3D6ACE-687D-462C-A92C-16134BC97287}" srcOrd="0" destOrd="2" presId="urn:microsoft.com/office/officeart/2005/8/layout/matrix1"/>
    <dgm:cxn modelId="{8042EA37-39AB-4E2C-80ED-94896EE92713}" type="presOf" srcId="{E49FA4F9-8DC6-47B3-A66A-111E7A0790F0}" destId="{18190154-8138-479C-BEBE-16BA28D96C5B}" srcOrd="0" destOrd="0" presId="urn:microsoft.com/office/officeart/2005/8/layout/matrix1"/>
    <dgm:cxn modelId="{1718CAD8-5A7F-4019-B52A-59B36C3BD4D1}" type="presOf" srcId="{E3CBC44A-F5FE-44BD-9DC5-682967C77008}" destId="{D11F0650-B5E2-4728-B361-30ABC7A6BE87}" srcOrd="0" destOrd="2" presId="urn:microsoft.com/office/officeart/2005/8/layout/matrix1"/>
    <dgm:cxn modelId="{688F534B-5527-487D-9BF2-5F4A4962D715}" type="presOf" srcId="{DA1F1A23-A9AD-4279-9992-B6241CAFCEED}" destId="{18190154-8138-479C-BEBE-16BA28D96C5B}" srcOrd="0" destOrd="1" presId="urn:microsoft.com/office/officeart/2005/8/layout/matrix1"/>
    <dgm:cxn modelId="{F52033E4-82BC-4135-9456-CD4CC47390C2}" type="presOf" srcId="{9DA27137-353B-46F0-A595-C2126F7E205E}" destId="{E3E57FF9-3008-44AE-AB7D-9B5A4AA024BB}" srcOrd="0" destOrd="0" presId="urn:microsoft.com/office/officeart/2005/8/layout/matrix1"/>
    <dgm:cxn modelId="{5CF94593-96F6-42A6-A1E6-D01BC6262A9E}" srcId="{E479201A-CD9F-4C8E-9AE7-A7F3B4800D44}" destId="{E3CBC44A-F5FE-44BD-9DC5-682967C77008}" srcOrd="1" destOrd="0" parTransId="{DB7763D9-C667-443C-BEF1-2D155DB3502B}" sibTransId="{D396D636-688A-44C9-8AE6-D91EABE5C646}"/>
    <dgm:cxn modelId="{EBBD548C-4F38-43BE-B062-524F898694BE}" type="presOf" srcId="{95A108C8-132B-4C3D-BD62-F527099B35E9}" destId="{EC3D6ACE-687D-462C-A92C-16134BC97287}" srcOrd="0" destOrd="1" presId="urn:microsoft.com/office/officeart/2005/8/layout/matrix1"/>
    <dgm:cxn modelId="{E3D4A0E4-DD69-45BC-9330-5C847C64F503}" type="presParOf" srcId="{4C923572-1E0E-4913-BAE6-49E5293668BF}" destId="{0184541C-31CD-4531-A780-82EC71DBE65A}" srcOrd="0" destOrd="0" presId="urn:microsoft.com/office/officeart/2005/8/layout/matrix1"/>
    <dgm:cxn modelId="{B0F7E980-1932-42F6-8526-6246695C0CF4}" type="presParOf" srcId="{0184541C-31CD-4531-A780-82EC71DBE65A}" destId="{D11F0650-B5E2-4728-B361-30ABC7A6BE87}" srcOrd="0" destOrd="0" presId="urn:microsoft.com/office/officeart/2005/8/layout/matrix1"/>
    <dgm:cxn modelId="{4FA13AC6-792C-4093-93A5-09AC046F853B}" type="presParOf" srcId="{0184541C-31CD-4531-A780-82EC71DBE65A}" destId="{CDE459D9-61AD-44B2-A99F-606CAB581BB4}" srcOrd="1" destOrd="0" presId="urn:microsoft.com/office/officeart/2005/8/layout/matrix1"/>
    <dgm:cxn modelId="{F3528B87-C73E-40DF-8FE3-AB375B6D6B90}" type="presParOf" srcId="{0184541C-31CD-4531-A780-82EC71DBE65A}" destId="{EC3D6ACE-687D-462C-A92C-16134BC97287}" srcOrd="2" destOrd="0" presId="urn:microsoft.com/office/officeart/2005/8/layout/matrix1"/>
    <dgm:cxn modelId="{034ED02F-9726-4E90-BD3A-0CDC960931B1}" type="presParOf" srcId="{0184541C-31CD-4531-A780-82EC71DBE65A}" destId="{49DDBEFB-6B9A-43BC-9C0B-66B165BB418B}" srcOrd="3" destOrd="0" presId="urn:microsoft.com/office/officeart/2005/8/layout/matrix1"/>
    <dgm:cxn modelId="{D6562E2B-2D0B-4055-8E6A-B4D05FD0B56B}" type="presParOf" srcId="{0184541C-31CD-4531-A780-82EC71DBE65A}" destId="{18190154-8138-479C-BEBE-16BA28D96C5B}" srcOrd="4" destOrd="0" presId="urn:microsoft.com/office/officeart/2005/8/layout/matrix1"/>
    <dgm:cxn modelId="{E099F9F2-9714-4B6D-BE1A-2A493B290F52}" type="presParOf" srcId="{0184541C-31CD-4531-A780-82EC71DBE65A}" destId="{BCA92A9F-3982-4C90-BBA5-F72694E5AF22}" srcOrd="5" destOrd="0" presId="urn:microsoft.com/office/officeart/2005/8/layout/matrix1"/>
    <dgm:cxn modelId="{4DA6CB4D-4D7B-4E81-8DDC-01C9A25847C7}" type="presParOf" srcId="{0184541C-31CD-4531-A780-82EC71DBE65A}" destId="{E3E57FF9-3008-44AE-AB7D-9B5A4AA024BB}" srcOrd="6" destOrd="0" presId="urn:microsoft.com/office/officeart/2005/8/layout/matrix1"/>
    <dgm:cxn modelId="{03735886-16D7-45C0-9210-C92FA6262EEB}" type="presParOf" srcId="{0184541C-31CD-4531-A780-82EC71DBE65A}" destId="{16ABA633-04C1-4F0D-99E2-DB943E56C978}" srcOrd="7" destOrd="0" presId="urn:microsoft.com/office/officeart/2005/8/layout/matrix1"/>
    <dgm:cxn modelId="{470F6748-AEDA-4864-99E4-2B83ED7E36FC}" type="presParOf" srcId="{4C923572-1E0E-4913-BAE6-49E5293668BF}" destId="{B33F427A-E46B-488F-B976-254F1BFB87D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946783D-467A-47A3-B988-F51557A4311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3E3DBC-14DC-40D7-A3BF-CD9D7EC1A583}">
      <dgm:prSet phldrT="[Tekst]" custT="1"/>
      <dgm:spPr/>
      <dgm:t>
        <a:bodyPr/>
        <a:lstStyle/>
        <a:p>
          <a:r>
            <a:rPr lang="pl-PL" sz="2000" b="1" dirty="0" smtClean="0"/>
            <a:t>PODAŻ / POPYT</a:t>
          </a:r>
          <a:endParaRPr lang="pl-PL" sz="2000" b="1" dirty="0"/>
        </a:p>
      </dgm:t>
    </dgm:pt>
    <dgm:pt modelId="{5944E8EA-98A4-4A34-919D-E71BFBD2824A}" type="parTrans" cxnId="{98E38B15-ACA9-4010-9C51-99A869ED3DCF}">
      <dgm:prSet/>
      <dgm:spPr/>
      <dgm:t>
        <a:bodyPr/>
        <a:lstStyle/>
        <a:p>
          <a:endParaRPr lang="pl-PL"/>
        </a:p>
      </dgm:t>
    </dgm:pt>
    <dgm:pt modelId="{A292A510-A01A-4EB4-9AB1-31249082BA1A}" type="sibTrans" cxnId="{98E38B15-ACA9-4010-9C51-99A869ED3DCF}">
      <dgm:prSet/>
      <dgm:spPr/>
      <dgm:t>
        <a:bodyPr/>
        <a:lstStyle/>
        <a:p>
          <a:endParaRPr lang="pl-PL"/>
        </a:p>
      </dgm:t>
    </dgm:pt>
    <dgm:pt modelId="{E479201A-CD9F-4C8E-9AE7-A7F3B4800D44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DEMOGRAFICZNE</a:t>
          </a:r>
          <a:endParaRPr lang="pl-PL" b="1" dirty="0"/>
        </a:p>
      </dgm:t>
    </dgm:pt>
    <dgm:pt modelId="{7BA574D9-E97B-41A5-A129-D0B9E88866C3}" type="parTrans" cxnId="{27B88E7F-9456-42FD-A48E-B7FABDE4D9C4}">
      <dgm:prSet/>
      <dgm:spPr/>
      <dgm:t>
        <a:bodyPr/>
        <a:lstStyle/>
        <a:p>
          <a:endParaRPr lang="pl-PL"/>
        </a:p>
      </dgm:t>
    </dgm:pt>
    <dgm:pt modelId="{32A227C5-A8E7-4898-88D1-CDB3821CB2CF}" type="sibTrans" cxnId="{27B88E7F-9456-42FD-A48E-B7FABDE4D9C4}">
      <dgm:prSet/>
      <dgm:spPr/>
      <dgm:t>
        <a:bodyPr/>
        <a:lstStyle/>
        <a:p>
          <a:endParaRPr lang="pl-PL"/>
        </a:p>
      </dgm:t>
    </dgm:pt>
    <dgm:pt modelId="{5890F5CE-B176-41B1-A02A-FE13E6A22782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GOSPODARCZE</a:t>
          </a:r>
        </a:p>
      </dgm:t>
    </dgm:pt>
    <dgm:pt modelId="{1F45D83E-8A95-4C9E-B312-D995393C7C2F}" type="parTrans" cxnId="{3B96797F-2383-4A5F-A095-41E2E8A6B290}">
      <dgm:prSet/>
      <dgm:spPr/>
      <dgm:t>
        <a:bodyPr/>
        <a:lstStyle/>
        <a:p>
          <a:endParaRPr lang="pl-PL"/>
        </a:p>
      </dgm:t>
    </dgm:pt>
    <dgm:pt modelId="{DA59B27D-2A45-4D6E-859B-B0FF25E2891F}" type="sibTrans" cxnId="{3B96797F-2383-4A5F-A095-41E2E8A6B290}">
      <dgm:prSet/>
      <dgm:spPr/>
      <dgm:t>
        <a:bodyPr/>
        <a:lstStyle/>
        <a:p>
          <a:endParaRPr lang="pl-PL"/>
        </a:p>
      </dgm:t>
    </dgm:pt>
    <dgm:pt modelId="{06F4C143-F0C3-4A10-8CEA-A9889FE4F42A}">
      <dgm:prSet phldrT="[Tekst]"/>
      <dgm:spPr/>
      <dgm:t>
        <a:bodyPr/>
        <a:lstStyle/>
        <a:p>
          <a:endParaRPr lang="pl-PL"/>
        </a:p>
      </dgm:t>
    </dgm:pt>
    <dgm:pt modelId="{E0859206-EAE7-4200-932F-4104C507F228}" type="parTrans" cxnId="{774977BB-9E60-42DB-8062-ACA3A608D61B}">
      <dgm:prSet/>
      <dgm:spPr/>
      <dgm:t>
        <a:bodyPr/>
        <a:lstStyle/>
        <a:p>
          <a:endParaRPr lang="pl-PL"/>
        </a:p>
      </dgm:t>
    </dgm:pt>
    <dgm:pt modelId="{21230884-A213-4F1E-88B3-A74DEA089024}" type="sibTrans" cxnId="{774977BB-9E60-42DB-8062-ACA3A608D61B}">
      <dgm:prSet/>
      <dgm:spPr/>
      <dgm:t>
        <a:bodyPr/>
        <a:lstStyle/>
        <a:p>
          <a:endParaRPr lang="pl-PL"/>
        </a:p>
      </dgm:t>
    </dgm:pt>
    <dgm:pt modelId="{9EE2B675-A689-413F-BF56-B4A932A56DD7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Struktura ludności według płci i wieku</a:t>
          </a:r>
          <a:endParaRPr lang="pl-PL" dirty="0"/>
        </a:p>
      </dgm:t>
    </dgm:pt>
    <dgm:pt modelId="{64ECC571-8DB2-414E-B7F8-2D656AB0D81B}" type="parTrans" cxnId="{1A1166BE-9F96-47CA-BF77-D5BF6BD716BE}">
      <dgm:prSet/>
      <dgm:spPr/>
      <dgm:t>
        <a:bodyPr/>
        <a:lstStyle/>
        <a:p>
          <a:endParaRPr lang="pl-PL"/>
        </a:p>
      </dgm:t>
    </dgm:pt>
    <dgm:pt modelId="{96FA3DFA-00FF-4B5A-A43B-3F99FAAD89DE}" type="sibTrans" cxnId="{1A1166BE-9F96-47CA-BF77-D5BF6BD716BE}">
      <dgm:prSet/>
      <dgm:spPr/>
      <dgm:t>
        <a:bodyPr/>
        <a:lstStyle/>
        <a:p>
          <a:endParaRPr lang="pl-PL"/>
        </a:p>
      </dgm:t>
    </dgm:pt>
    <dgm:pt modelId="{77C206C8-D0C5-47F9-B770-F0D308E68EBB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endParaRPr lang="pl-PL" dirty="0"/>
        </a:p>
      </dgm:t>
    </dgm:pt>
    <dgm:pt modelId="{2F2E2D8C-956D-4F23-9C61-451CEF232B28}" type="parTrans" cxnId="{26EC830A-2976-4F81-9F75-AEB7205A6BA9}">
      <dgm:prSet/>
      <dgm:spPr/>
      <dgm:t>
        <a:bodyPr/>
        <a:lstStyle/>
        <a:p>
          <a:endParaRPr lang="pl-PL"/>
        </a:p>
      </dgm:t>
    </dgm:pt>
    <dgm:pt modelId="{8146CDDA-6A90-4743-9FC8-956A80306B1F}" type="sibTrans" cxnId="{26EC830A-2976-4F81-9F75-AEB7205A6BA9}">
      <dgm:prSet/>
      <dgm:spPr/>
      <dgm:t>
        <a:bodyPr/>
        <a:lstStyle/>
        <a:p>
          <a:endParaRPr lang="pl-PL"/>
        </a:p>
      </dgm:t>
    </dgm:pt>
    <dgm:pt modelId="{EFDED807-73D5-4959-B1C9-1FCCD9C26ECF}">
      <dgm:prSet phldrT="[Tekst]"/>
      <dgm:spPr/>
      <dgm:t>
        <a:bodyPr/>
        <a:lstStyle/>
        <a:p>
          <a:endParaRPr lang="pl-PL"/>
        </a:p>
      </dgm:t>
    </dgm:pt>
    <dgm:pt modelId="{959D147F-EACD-42FE-9F43-3D999705D3A6}" type="parTrans" cxnId="{5F3F1A68-0BE0-49B4-B26E-7F9E892E0B03}">
      <dgm:prSet/>
      <dgm:spPr/>
      <dgm:t>
        <a:bodyPr/>
        <a:lstStyle/>
        <a:p>
          <a:endParaRPr lang="pl-PL"/>
        </a:p>
      </dgm:t>
    </dgm:pt>
    <dgm:pt modelId="{3C534EC9-2702-4A33-845B-06227E7F9C69}" type="sibTrans" cxnId="{5F3F1A68-0BE0-49B4-B26E-7F9E892E0B03}">
      <dgm:prSet/>
      <dgm:spPr/>
      <dgm:t>
        <a:bodyPr/>
        <a:lstStyle/>
        <a:p>
          <a:endParaRPr lang="pl-PL"/>
        </a:p>
      </dgm:t>
    </dgm:pt>
    <dgm:pt modelId="{8F14D068-E011-4F40-97EC-1B1E3E6AA3B4}">
      <dgm:prSet phldrT="[Tekst]"/>
      <dgm:spPr/>
      <dgm:t>
        <a:bodyPr/>
        <a:lstStyle/>
        <a:p>
          <a:pPr algn="ctr"/>
          <a:endParaRPr lang="pl-PL" dirty="0"/>
        </a:p>
      </dgm:t>
    </dgm:pt>
    <dgm:pt modelId="{0BD5E5C3-AA8A-41EE-BD0B-52F552EAB3F8}" type="parTrans" cxnId="{4FADB355-1890-47F0-BF7D-F8C2848E0208}">
      <dgm:prSet/>
      <dgm:spPr/>
      <dgm:t>
        <a:bodyPr/>
        <a:lstStyle/>
        <a:p>
          <a:endParaRPr lang="pl-PL"/>
        </a:p>
      </dgm:t>
    </dgm:pt>
    <dgm:pt modelId="{C545DE64-7E3D-487A-8A3B-5C2C34A03DF8}" type="sibTrans" cxnId="{4FADB355-1890-47F0-BF7D-F8C2848E0208}">
      <dgm:prSet/>
      <dgm:spPr/>
      <dgm:t>
        <a:bodyPr/>
        <a:lstStyle/>
        <a:p>
          <a:endParaRPr lang="pl-PL"/>
        </a:p>
      </dgm:t>
    </dgm:pt>
    <dgm:pt modelId="{6E74744F-0957-4EE4-9402-43107349F3B0}">
      <dgm:prSet phldrT="[Tekst]"/>
      <dgm:spPr/>
      <dgm:t>
        <a:bodyPr/>
        <a:lstStyle/>
        <a:p>
          <a:endParaRPr lang="pl-PL"/>
        </a:p>
      </dgm:t>
    </dgm:pt>
    <dgm:pt modelId="{460E82DC-1DAF-44EB-B580-D3B191C0FEB2}" type="parTrans" cxnId="{ECD9F7BC-F564-473F-B330-C2F6CB529BDA}">
      <dgm:prSet/>
      <dgm:spPr/>
      <dgm:t>
        <a:bodyPr/>
        <a:lstStyle/>
        <a:p>
          <a:endParaRPr lang="pl-PL"/>
        </a:p>
      </dgm:t>
    </dgm:pt>
    <dgm:pt modelId="{FE4C2963-8BD9-4816-B17C-BA499165CABB}" type="sibTrans" cxnId="{ECD9F7BC-F564-473F-B330-C2F6CB529BDA}">
      <dgm:prSet/>
      <dgm:spPr/>
      <dgm:t>
        <a:bodyPr/>
        <a:lstStyle/>
        <a:p>
          <a:endParaRPr lang="pl-PL"/>
        </a:p>
      </dgm:t>
    </dgm:pt>
    <dgm:pt modelId="{6A729DF2-6B32-47CC-A968-8B54EA4561C8}">
      <dgm:prSet phldrT="[Tekst]"/>
      <dgm:spPr/>
      <dgm:t>
        <a:bodyPr/>
        <a:lstStyle/>
        <a:p>
          <a:pPr algn="ctr"/>
          <a:endParaRPr lang="pl-PL" dirty="0"/>
        </a:p>
      </dgm:t>
    </dgm:pt>
    <dgm:pt modelId="{B3C22480-5EE8-4E1C-A746-EB28E05D2135}" type="parTrans" cxnId="{60B6F6E0-0C4E-488F-8B0D-48DE70379029}">
      <dgm:prSet/>
      <dgm:spPr/>
      <dgm:t>
        <a:bodyPr/>
        <a:lstStyle/>
        <a:p>
          <a:endParaRPr lang="pl-PL"/>
        </a:p>
      </dgm:t>
    </dgm:pt>
    <dgm:pt modelId="{6E58023D-B91E-4554-9FAC-B598EFA7A2B5}" type="sibTrans" cxnId="{60B6F6E0-0C4E-488F-8B0D-48DE70379029}">
      <dgm:prSet/>
      <dgm:spPr/>
      <dgm:t>
        <a:bodyPr/>
        <a:lstStyle/>
        <a:p>
          <a:endParaRPr lang="pl-PL"/>
        </a:p>
      </dgm:t>
    </dgm:pt>
    <dgm:pt modelId="{E49FA4F9-8DC6-47B3-A66A-111E7A0790F0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ctr"/>
          <a:r>
            <a:rPr lang="pl-PL" b="1" dirty="0" smtClean="0"/>
            <a:t>SPOŁECZNE</a:t>
          </a:r>
          <a:endParaRPr lang="pl-PL" b="1" dirty="0"/>
        </a:p>
      </dgm:t>
    </dgm:pt>
    <dgm:pt modelId="{E48162DF-7A87-4BDA-8168-93667CC93B81}" type="parTrans" cxnId="{400E09A3-8A9D-400E-9D25-3E69DD922868}">
      <dgm:prSet/>
      <dgm:spPr/>
      <dgm:t>
        <a:bodyPr/>
        <a:lstStyle/>
        <a:p>
          <a:endParaRPr lang="pl-PL"/>
        </a:p>
      </dgm:t>
    </dgm:pt>
    <dgm:pt modelId="{29E6175E-133F-4932-A5FA-C3C74EE01312}" type="sibTrans" cxnId="{400E09A3-8A9D-400E-9D25-3E69DD922868}">
      <dgm:prSet/>
      <dgm:spPr/>
      <dgm:t>
        <a:bodyPr/>
        <a:lstStyle/>
        <a:p>
          <a:endParaRPr lang="pl-PL"/>
        </a:p>
      </dgm:t>
    </dgm:pt>
    <dgm:pt modelId="{DA1F1A23-A9AD-4279-9992-B6241CAFCEED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Aktywność zawodowa</a:t>
          </a:r>
          <a:endParaRPr lang="pl-PL" dirty="0"/>
        </a:p>
      </dgm:t>
    </dgm:pt>
    <dgm:pt modelId="{03ED18B1-182B-4988-A12D-F6B6F162348E}" type="parTrans" cxnId="{1AF212E9-15FF-4CEC-BD7A-F87999D3445A}">
      <dgm:prSet/>
      <dgm:spPr/>
      <dgm:t>
        <a:bodyPr/>
        <a:lstStyle/>
        <a:p>
          <a:endParaRPr lang="pl-PL"/>
        </a:p>
      </dgm:t>
    </dgm:pt>
    <dgm:pt modelId="{77D8F960-2844-452A-8BAF-014A378BE883}" type="sibTrans" cxnId="{1AF212E9-15FF-4CEC-BD7A-F87999D3445A}">
      <dgm:prSet/>
      <dgm:spPr/>
      <dgm:t>
        <a:bodyPr/>
        <a:lstStyle/>
        <a:p>
          <a:endParaRPr lang="pl-PL"/>
        </a:p>
      </dgm:t>
    </dgm:pt>
    <dgm:pt modelId="{0878AC81-8BEF-4246-B9B4-33A089221289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Edukacja</a:t>
          </a:r>
          <a:endParaRPr lang="pl-PL" dirty="0"/>
        </a:p>
      </dgm:t>
    </dgm:pt>
    <dgm:pt modelId="{D0997F22-A3CA-42DB-806E-62D5FF97F3F3}" type="parTrans" cxnId="{422B3509-CA41-4E5C-9EDC-ED69F2CD7570}">
      <dgm:prSet/>
      <dgm:spPr/>
      <dgm:t>
        <a:bodyPr/>
        <a:lstStyle/>
        <a:p>
          <a:endParaRPr lang="pl-PL"/>
        </a:p>
      </dgm:t>
    </dgm:pt>
    <dgm:pt modelId="{E309E7B1-45B4-4F7B-85B0-1730D1FDC925}" type="sibTrans" cxnId="{422B3509-CA41-4E5C-9EDC-ED69F2CD7570}">
      <dgm:prSet/>
      <dgm:spPr/>
      <dgm:t>
        <a:bodyPr/>
        <a:lstStyle/>
        <a:p>
          <a:endParaRPr lang="pl-PL"/>
        </a:p>
      </dgm:t>
    </dgm:pt>
    <dgm:pt modelId="{6BFFB276-459E-4030-840F-C4434F85CC83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Bezrobocie</a:t>
          </a:r>
          <a:endParaRPr lang="pl-PL" dirty="0"/>
        </a:p>
      </dgm:t>
    </dgm:pt>
    <dgm:pt modelId="{D920AE63-A72D-4A0D-A372-7CE9054D22A6}" type="parTrans" cxnId="{1E1A86A2-C5A6-48BF-9D50-73237FCE334B}">
      <dgm:prSet/>
      <dgm:spPr/>
      <dgm:t>
        <a:bodyPr/>
        <a:lstStyle/>
        <a:p>
          <a:endParaRPr lang="pl-PL"/>
        </a:p>
      </dgm:t>
    </dgm:pt>
    <dgm:pt modelId="{7BF3558A-1E16-4330-B6B1-6F01772A0E95}" type="sibTrans" cxnId="{1E1A86A2-C5A6-48BF-9D50-73237FCE334B}">
      <dgm:prSet/>
      <dgm:spPr/>
      <dgm:t>
        <a:bodyPr/>
        <a:lstStyle/>
        <a:p>
          <a:endParaRPr lang="pl-PL"/>
        </a:p>
      </dgm:t>
    </dgm:pt>
    <dgm:pt modelId="{5555DDCF-D8A3-477D-8A0E-1FAF3DC0DF86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Sytuacja gospodarcza regionu</a:t>
          </a:r>
        </a:p>
      </dgm:t>
    </dgm:pt>
    <dgm:pt modelId="{2BED017E-297C-4443-99D2-C846A673ABCB}" type="parTrans" cxnId="{DE273AD4-134F-4197-94CD-1A0494902A3E}">
      <dgm:prSet/>
      <dgm:spPr/>
      <dgm:t>
        <a:bodyPr/>
        <a:lstStyle/>
        <a:p>
          <a:endParaRPr lang="pl-PL"/>
        </a:p>
      </dgm:t>
    </dgm:pt>
    <dgm:pt modelId="{0DB12ADD-0B86-4466-8169-21D21F3838B7}" type="sibTrans" cxnId="{DE273AD4-134F-4197-94CD-1A0494902A3E}">
      <dgm:prSet/>
      <dgm:spPr/>
      <dgm:t>
        <a:bodyPr/>
        <a:lstStyle/>
        <a:p>
          <a:endParaRPr lang="pl-PL"/>
        </a:p>
      </dgm:t>
    </dgm:pt>
    <dgm:pt modelId="{95A108C8-132B-4C3D-BD62-F527099B35E9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PKB</a:t>
          </a:r>
        </a:p>
        <a:p>
          <a:pPr algn="l"/>
          <a:endParaRPr lang="pl-PL" dirty="0" smtClean="0"/>
        </a:p>
      </dgm:t>
    </dgm:pt>
    <dgm:pt modelId="{0876334E-6FBA-4F8A-BBB9-D5565CDBC769}" type="parTrans" cxnId="{56CF6073-9257-41FE-876F-E6222412EBCB}">
      <dgm:prSet/>
      <dgm:spPr/>
      <dgm:t>
        <a:bodyPr/>
        <a:lstStyle/>
        <a:p>
          <a:endParaRPr lang="pl-PL"/>
        </a:p>
      </dgm:t>
    </dgm:pt>
    <dgm:pt modelId="{DFB4217B-7EAF-4244-91B9-D891D17DA5AC}" type="sibTrans" cxnId="{56CF6073-9257-41FE-876F-E6222412EBCB}">
      <dgm:prSet/>
      <dgm:spPr/>
      <dgm:t>
        <a:bodyPr/>
        <a:lstStyle/>
        <a:p>
          <a:endParaRPr lang="pl-PL"/>
        </a:p>
      </dgm:t>
    </dgm:pt>
    <dgm:pt modelId="{9DA27137-353B-46F0-A595-C2126F7E205E}">
      <dgm:prSet/>
      <dgm:spPr/>
      <dgm:t>
        <a:bodyPr/>
        <a:lstStyle/>
        <a:p>
          <a:pPr algn="ctr"/>
          <a:r>
            <a:rPr lang="pl-PL" sz="1400" b="1" dirty="0" smtClean="0"/>
            <a:t>INSTYTUCJONALNO- PRAWNE</a:t>
          </a:r>
        </a:p>
      </dgm:t>
    </dgm:pt>
    <dgm:pt modelId="{A9B5F304-2B62-4F16-938E-867591ACC822}" type="parTrans" cxnId="{35E676B1-9C3C-4B4E-87B1-0AD92213F399}">
      <dgm:prSet/>
      <dgm:spPr/>
      <dgm:t>
        <a:bodyPr/>
        <a:lstStyle/>
        <a:p>
          <a:endParaRPr lang="pl-PL"/>
        </a:p>
      </dgm:t>
    </dgm:pt>
    <dgm:pt modelId="{74ADC4DA-4DFD-43F7-9AA2-8765F3CE6E2C}" type="sibTrans" cxnId="{35E676B1-9C3C-4B4E-87B1-0AD92213F399}">
      <dgm:prSet/>
      <dgm:spPr/>
      <dgm:t>
        <a:bodyPr/>
        <a:lstStyle/>
        <a:p>
          <a:endParaRPr lang="pl-PL"/>
        </a:p>
      </dgm:t>
    </dgm:pt>
    <dgm:pt modelId="{4667CF7D-C6AC-43BF-A139-B71550695DC1}">
      <dgm:prSet custT="1"/>
      <dgm:spPr/>
      <dgm:t>
        <a:bodyPr/>
        <a:lstStyle/>
        <a:p>
          <a:r>
            <a:rPr lang="pl-PL" sz="1400" b="1" dirty="0" smtClean="0"/>
            <a:t>Wsparcie wybranych branż gospodarki</a:t>
          </a:r>
          <a:endParaRPr lang="pl-PL" sz="1400" b="1" dirty="0"/>
        </a:p>
      </dgm:t>
    </dgm:pt>
    <dgm:pt modelId="{B31B614C-115A-4371-8237-6000B11265C6}" type="parTrans" cxnId="{9ADCB4F4-094A-4346-A636-63B07A9D9D82}">
      <dgm:prSet/>
      <dgm:spPr/>
      <dgm:t>
        <a:bodyPr/>
        <a:lstStyle/>
        <a:p>
          <a:endParaRPr lang="pl-PL"/>
        </a:p>
      </dgm:t>
    </dgm:pt>
    <dgm:pt modelId="{71E8F72A-80EF-46A3-A918-E63D259AD03D}" type="sibTrans" cxnId="{9ADCB4F4-094A-4346-A636-63B07A9D9D82}">
      <dgm:prSet/>
      <dgm:spPr/>
      <dgm:t>
        <a:bodyPr/>
        <a:lstStyle/>
        <a:p>
          <a:endParaRPr lang="pl-PL"/>
        </a:p>
      </dgm:t>
    </dgm:pt>
    <dgm:pt modelId="{629B68A7-E753-4D28-A151-F87E0D5585A8}">
      <dgm:prSet custT="1"/>
      <dgm:spPr/>
      <dgm:t>
        <a:bodyPr/>
        <a:lstStyle/>
        <a:p>
          <a:r>
            <a:rPr lang="pl-PL" sz="1400" b="1" smtClean="0"/>
            <a:t>Ulgi podatkowe dla inwestorów w specjalnych strefach ekonomicznych</a:t>
          </a:r>
          <a:endParaRPr lang="pl-PL" sz="1400" b="1" dirty="0"/>
        </a:p>
      </dgm:t>
    </dgm:pt>
    <dgm:pt modelId="{BE7E6077-5392-468B-AC62-664EDDEE8F6A}" type="parTrans" cxnId="{D2B16D72-AB83-4582-8881-49F1DF62CD49}">
      <dgm:prSet/>
      <dgm:spPr/>
      <dgm:t>
        <a:bodyPr/>
        <a:lstStyle/>
        <a:p>
          <a:endParaRPr lang="pl-PL"/>
        </a:p>
      </dgm:t>
    </dgm:pt>
    <dgm:pt modelId="{C0B41948-2A13-4671-8961-EE157F9A510E}" type="sibTrans" cxnId="{D2B16D72-AB83-4582-8881-49F1DF62CD49}">
      <dgm:prSet/>
      <dgm:spPr/>
      <dgm:t>
        <a:bodyPr/>
        <a:lstStyle/>
        <a:p>
          <a:endParaRPr lang="pl-PL"/>
        </a:p>
      </dgm:t>
    </dgm:pt>
    <dgm:pt modelId="{B1B5401C-D09E-4A00-BDC5-CBAF62D8676A}">
      <dgm:prSet/>
      <dgm:spPr/>
      <dgm:t>
        <a:bodyPr/>
        <a:lstStyle/>
        <a:p>
          <a:endParaRPr lang="pl-PL" sz="1100" dirty="0"/>
        </a:p>
      </dgm:t>
    </dgm:pt>
    <dgm:pt modelId="{A94E6DEF-7C40-4812-A0C1-74FCF0E0B6C0}" type="parTrans" cxnId="{E9C6CF26-4AD7-4F57-984D-A98D8BF6F6A9}">
      <dgm:prSet/>
      <dgm:spPr/>
      <dgm:t>
        <a:bodyPr/>
        <a:lstStyle/>
        <a:p>
          <a:endParaRPr lang="pl-PL"/>
        </a:p>
      </dgm:t>
    </dgm:pt>
    <dgm:pt modelId="{B32122F3-00CD-41A9-A271-E178AA58DBFF}" type="sibTrans" cxnId="{E9C6CF26-4AD7-4F57-984D-A98D8BF6F6A9}">
      <dgm:prSet/>
      <dgm:spPr/>
      <dgm:t>
        <a:bodyPr/>
        <a:lstStyle/>
        <a:p>
          <a:endParaRPr lang="pl-PL"/>
        </a:p>
      </dgm:t>
    </dgm:pt>
    <dgm:pt modelId="{E3CBC44A-F5FE-44BD-9DC5-682967C77008}">
      <dgm:prSet phldrT="[Tekst]"/>
      <dgm:spPr>
        <a:solidFill>
          <a:schemeClr val="accent1"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Migracje ludności</a:t>
          </a:r>
          <a:endParaRPr lang="pl-PL" dirty="0"/>
        </a:p>
      </dgm:t>
    </dgm:pt>
    <dgm:pt modelId="{DB7763D9-C667-443C-BEF1-2D155DB3502B}" type="parTrans" cxnId="{5CF94593-96F6-42A6-A1E6-D01BC6262A9E}">
      <dgm:prSet/>
      <dgm:spPr/>
      <dgm:t>
        <a:bodyPr/>
        <a:lstStyle/>
        <a:p>
          <a:endParaRPr lang="pl-PL"/>
        </a:p>
      </dgm:t>
    </dgm:pt>
    <dgm:pt modelId="{D396D636-688A-44C9-8AE6-D91EABE5C646}" type="sibTrans" cxnId="{5CF94593-96F6-42A6-A1E6-D01BC6262A9E}">
      <dgm:prSet/>
      <dgm:spPr/>
      <dgm:t>
        <a:bodyPr/>
        <a:lstStyle/>
        <a:p>
          <a:endParaRPr lang="pl-PL"/>
        </a:p>
      </dgm:t>
    </dgm:pt>
    <dgm:pt modelId="{80DE3FAE-8DF5-463A-BE4E-B2440B297295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Sytuacja poszczególnych branż</a:t>
          </a:r>
        </a:p>
      </dgm:t>
    </dgm:pt>
    <dgm:pt modelId="{99E1D654-36EB-4DCD-A5F6-9AEDE89F9E9D}" type="parTrans" cxnId="{D3B457D3-2318-425C-8F98-AEAA82440902}">
      <dgm:prSet/>
      <dgm:spPr/>
    </dgm:pt>
    <dgm:pt modelId="{758B9717-C9CE-4E67-97C3-3FF31B48F823}" type="sibTrans" cxnId="{D3B457D3-2318-425C-8F98-AEAA82440902}">
      <dgm:prSet/>
      <dgm:spPr/>
    </dgm:pt>
    <dgm:pt modelId="{05669238-24FE-4852-A7A9-C8AC9968714F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Eksport </a:t>
          </a:r>
        </a:p>
      </dgm:t>
    </dgm:pt>
    <dgm:pt modelId="{68F24DC2-5B22-4E67-B685-A0A5BD21D073}" type="parTrans" cxnId="{96BD15A9-5D70-4274-9E9B-3F0C83FC1431}">
      <dgm:prSet/>
      <dgm:spPr/>
    </dgm:pt>
    <dgm:pt modelId="{007677A3-F07D-45BE-9AFC-7575B3105A04}" type="sibTrans" cxnId="{96BD15A9-5D70-4274-9E9B-3F0C83FC1431}">
      <dgm:prSet/>
      <dgm:spPr/>
    </dgm:pt>
    <dgm:pt modelId="{D814D1F5-451E-42D2-A7DF-28CD4A4C4208}">
      <dgm:prSet phldrT="[Tekst]"/>
      <dgm:spPr>
        <a:solidFill>
          <a:schemeClr val="accent1">
            <a:hueOff val="0"/>
            <a:satOff val="0"/>
            <a:lumOff val="0"/>
            <a:alpha val="31000"/>
          </a:schemeClr>
        </a:solidFill>
      </dgm:spPr>
      <dgm:t>
        <a:bodyPr/>
        <a:lstStyle/>
        <a:p>
          <a:pPr algn="l"/>
          <a:r>
            <a:rPr lang="pl-PL" dirty="0" smtClean="0"/>
            <a:t>Struktura PKB</a:t>
          </a:r>
        </a:p>
      </dgm:t>
    </dgm:pt>
    <dgm:pt modelId="{86B7D006-DF25-4A06-BD9D-FB123BEC0FD4}" type="parTrans" cxnId="{D5D23F3E-D3FA-4CC2-8D09-D9D863F61E5D}">
      <dgm:prSet/>
      <dgm:spPr/>
    </dgm:pt>
    <dgm:pt modelId="{891E9586-FAA7-4056-B39C-9AAA8CBC1C53}" type="sibTrans" cxnId="{D5D23F3E-D3FA-4CC2-8D09-D9D863F61E5D}">
      <dgm:prSet/>
      <dgm:spPr/>
    </dgm:pt>
    <dgm:pt modelId="{4C923572-1E0E-4913-BAE6-49E5293668BF}" type="pres">
      <dgm:prSet presAssocID="{4946783D-467A-47A3-B988-F51557A431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184541C-31CD-4531-A780-82EC71DBE65A}" type="pres">
      <dgm:prSet presAssocID="{4946783D-467A-47A3-B988-F51557A4311D}" presName="matrix" presStyleCnt="0"/>
      <dgm:spPr/>
    </dgm:pt>
    <dgm:pt modelId="{D11F0650-B5E2-4728-B361-30ABC7A6BE87}" type="pres">
      <dgm:prSet presAssocID="{4946783D-467A-47A3-B988-F51557A4311D}" presName="tile1" presStyleLbl="node1" presStyleIdx="0" presStyleCnt="4"/>
      <dgm:spPr/>
      <dgm:t>
        <a:bodyPr/>
        <a:lstStyle/>
        <a:p>
          <a:endParaRPr lang="pl-PL"/>
        </a:p>
      </dgm:t>
    </dgm:pt>
    <dgm:pt modelId="{CDE459D9-61AD-44B2-A99F-606CAB581BB4}" type="pres">
      <dgm:prSet presAssocID="{4946783D-467A-47A3-B988-F51557A431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C3D6ACE-687D-462C-A92C-16134BC97287}" type="pres">
      <dgm:prSet presAssocID="{4946783D-467A-47A3-B988-F51557A4311D}" presName="tile2" presStyleLbl="node1" presStyleIdx="1" presStyleCnt="4"/>
      <dgm:spPr/>
      <dgm:t>
        <a:bodyPr/>
        <a:lstStyle/>
        <a:p>
          <a:endParaRPr lang="pl-PL"/>
        </a:p>
      </dgm:t>
    </dgm:pt>
    <dgm:pt modelId="{49DDBEFB-6B9A-43BC-9C0B-66B165BB418B}" type="pres">
      <dgm:prSet presAssocID="{4946783D-467A-47A3-B988-F51557A431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190154-8138-479C-BEBE-16BA28D96C5B}" type="pres">
      <dgm:prSet presAssocID="{4946783D-467A-47A3-B988-F51557A4311D}" presName="tile3" presStyleLbl="node1" presStyleIdx="2" presStyleCnt="4"/>
      <dgm:spPr/>
      <dgm:t>
        <a:bodyPr/>
        <a:lstStyle/>
        <a:p>
          <a:endParaRPr lang="pl-PL"/>
        </a:p>
      </dgm:t>
    </dgm:pt>
    <dgm:pt modelId="{BCA92A9F-3982-4C90-BBA5-F72694E5AF22}" type="pres">
      <dgm:prSet presAssocID="{4946783D-467A-47A3-B988-F51557A431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E57FF9-3008-44AE-AB7D-9B5A4AA024BB}" type="pres">
      <dgm:prSet presAssocID="{4946783D-467A-47A3-B988-F51557A4311D}" presName="tile4" presStyleLbl="node1" presStyleIdx="3" presStyleCnt="4"/>
      <dgm:spPr/>
      <dgm:t>
        <a:bodyPr/>
        <a:lstStyle/>
        <a:p>
          <a:endParaRPr lang="pl-PL"/>
        </a:p>
      </dgm:t>
    </dgm:pt>
    <dgm:pt modelId="{16ABA633-04C1-4F0D-99E2-DB943E56C978}" type="pres">
      <dgm:prSet presAssocID="{4946783D-467A-47A3-B988-F51557A431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3F427A-E46B-488F-B976-254F1BFB87D5}" type="pres">
      <dgm:prSet presAssocID="{4946783D-467A-47A3-B988-F51557A4311D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pl-PL"/>
        </a:p>
      </dgm:t>
    </dgm:pt>
  </dgm:ptLst>
  <dgm:cxnLst>
    <dgm:cxn modelId="{4C3D8D8F-BC4C-43DC-8B90-6A440C475BBB}" type="presOf" srcId="{5890F5CE-B176-41B1-A02A-FE13E6A22782}" destId="{EC3D6ACE-687D-462C-A92C-16134BC97287}" srcOrd="0" destOrd="0" presId="urn:microsoft.com/office/officeart/2005/8/layout/matrix1"/>
    <dgm:cxn modelId="{1A1166BE-9F96-47CA-BF77-D5BF6BD716BE}" srcId="{E479201A-CD9F-4C8E-9AE7-A7F3B4800D44}" destId="{9EE2B675-A689-413F-BF56-B4A932A56DD7}" srcOrd="0" destOrd="0" parTransId="{64ECC571-8DB2-414E-B7F8-2D656AB0D81B}" sibTransId="{96FA3DFA-00FF-4B5A-A43B-3F99FAAD89DE}"/>
    <dgm:cxn modelId="{64D88CF0-5D1D-44AF-B237-37C797BDB08D}" type="presOf" srcId="{E49FA4F9-8DC6-47B3-A66A-111E7A0790F0}" destId="{18190154-8138-479C-BEBE-16BA28D96C5B}" srcOrd="0" destOrd="0" presId="urn:microsoft.com/office/officeart/2005/8/layout/matrix1"/>
    <dgm:cxn modelId="{9CFF61A7-1457-4291-A19E-2257948A0B30}" type="presOf" srcId="{9DA27137-353B-46F0-A595-C2126F7E205E}" destId="{16ABA633-04C1-4F0D-99E2-DB943E56C978}" srcOrd="1" destOrd="0" presId="urn:microsoft.com/office/officeart/2005/8/layout/matrix1"/>
    <dgm:cxn modelId="{98E38B15-ACA9-4010-9C51-99A869ED3DCF}" srcId="{4946783D-467A-47A3-B988-F51557A4311D}" destId="{CF3E3DBC-14DC-40D7-A3BF-CD9D7EC1A583}" srcOrd="0" destOrd="0" parTransId="{5944E8EA-98A4-4A34-919D-E71BFBD2824A}" sibTransId="{A292A510-A01A-4EB4-9AB1-31249082BA1A}"/>
    <dgm:cxn modelId="{DFB9C8F9-BB2F-416A-8161-4033B0DD8AB4}" type="presOf" srcId="{95A108C8-132B-4C3D-BD62-F527099B35E9}" destId="{49DDBEFB-6B9A-43BC-9C0B-66B165BB418B}" srcOrd="1" destOrd="5" presId="urn:microsoft.com/office/officeart/2005/8/layout/matrix1"/>
    <dgm:cxn modelId="{6B1988A8-337D-42E3-AE7E-FADE5032E992}" type="presOf" srcId="{D814D1F5-451E-42D2-A7DF-28CD4A4C4208}" destId="{EC3D6ACE-687D-462C-A92C-16134BC97287}" srcOrd="0" destOrd="3" presId="urn:microsoft.com/office/officeart/2005/8/layout/matrix1"/>
    <dgm:cxn modelId="{42D8FD9B-8283-4FC3-A967-DF055F095B2D}" type="presOf" srcId="{4667CF7D-C6AC-43BF-A139-B71550695DC1}" destId="{E3E57FF9-3008-44AE-AB7D-9B5A4AA024BB}" srcOrd="0" destOrd="1" presId="urn:microsoft.com/office/officeart/2005/8/layout/matrix1"/>
    <dgm:cxn modelId="{56CF6073-9257-41FE-876F-E6222412EBCB}" srcId="{5890F5CE-B176-41B1-A02A-FE13E6A22782}" destId="{95A108C8-132B-4C3D-BD62-F527099B35E9}" srcOrd="4" destOrd="0" parTransId="{0876334E-6FBA-4F8A-BBB9-D5565CDBC769}" sibTransId="{DFB4217B-7EAF-4244-91B9-D891D17DA5AC}"/>
    <dgm:cxn modelId="{96A0AF7D-B764-49D5-93B5-73FD4389D225}" type="presOf" srcId="{9DA27137-353B-46F0-A595-C2126F7E205E}" destId="{E3E57FF9-3008-44AE-AB7D-9B5A4AA024BB}" srcOrd="0" destOrd="0" presId="urn:microsoft.com/office/officeart/2005/8/layout/matrix1"/>
    <dgm:cxn modelId="{35E676B1-9C3C-4B4E-87B1-0AD92213F399}" srcId="{CF3E3DBC-14DC-40D7-A3BF-CD9D7EC1A583}" destId="{9DA27137-353B-46F0-A595-C2126F7E205E}" srcOrd="3" destOrd="0" parTransId="{A9B5F304-2B62-4F16-938E-867591ACC822}" sibTransId="{74ADC4DA-4DFD-43F7-9AA2-8765F3CE6E2C}"/>
    <dgm:cxn modelId="{1796B2A4-1A2E-4A1B-856E-9E364BCF9B80}" type="presOf" srcId="{B1B5401C-D09E-4A00-BDC5-CBAF62D8676A}" destId="{E3E57FF9-3008-44AE-AB7D-9B5A4AA024BB}" srcOrd="0" destOrd="3" presId="urn:microsoft.com/office/officeart/2005/8/layout/matrix1"/>
    <dgm:cxn modelId="{612C3EC4-0662-4111-8CBE-D5C887AB468A}" type="presOf" srcId="{05669238-24FE-4852-A7A9-C8AC9968714F}" destId="{49DDBEFB-6B9A-43BC-9C0B-66B165BB418B}" srcOrd="1" destOrd="2" presId="urn:microsoft.com/office/officeart/2005/8/layout/matrix1"/>
    <dgm:cxn modelId="{A73FA604-F155-46F7-8F34-795A013D2222}" type="presOf" srcId="{4667CF7D-C6AC-43BF-A139-B71550695DC1}" destId="{16ABA633-04C1-4F0D-99E2-DB943E56C978}" srcOrd="1" destOrd="1" presId="urn:microsoft.com/office/officeart/2005/8/layout/matrix1"/>
    <dgm:cxn modelId="{D2B16D72-AB83-4582-8881-49F1DF62CD49}" srcId="{9DA27137-353B-46F0-A595-C2126F7E205E}" destId="{629B68A7-E753-4D28-A151-F87E0D5585A8}" srcOrd="1" destOrd="0" parTransId="{BE7E6077-5392-468B-AC62-664EDDEE8F6A}" sibTransId="{C0B41948-2A13-4671-8961-EE157F9A510E}"/>
    <dgm:cxn modelId="{96BD15A9-5D70-4274-9E9B-3F0C83FC1431}" srcId="{5890F5CE-B176-41B1-A02A-FE13E6A22782}" destId="{05669238-24FE-4852-A7A9-C8AC9968714F}" srcOrd="1" destOrd="0" parTransId="{68F24DC2-5B22-4E67-B685-A0A5BD21D073}" sibTransId="{007677A3-F07D-45BE-9AFC-7575B3105A04}"/>
    <dgm:cxn modelId="{C69E0649-3087-41CB-8837-E137281673BB}" type="presOf" srcId="{0878AC81-8BEF-4246-B9B4-33A089221289}" destId="{18190154-8138-479C-BEBE-16BA28D96C5B}" srcOrd="0" destOrd="2" presId="urn:microsoft.com/office/officeart/2005/8/layout/matrix1"/>
    <dgm:cxn modelId="{77513663-34E5-4F18-902B-182D72005591}" type="presOf" srcId="{B1B5401C-D09E-4A00-BDC5-CBAF62D8676A}" destId="{16ABA633-04C1-4F0D-99E2-DB943E56C978}" srcOrd="1" destOrd="3" presId="urn:microsoft.com/office/officeart/2005/8/layout/matrix1"/>
    <dgm:cxn modelId="{287055AA-8ACA-4924-BA53-B281A9A56A80}" type="presOf" srcId="{5555DDCF-D8A3-477D-8A0E-1FAF3DC0DF86}" destId="{EC3D6ACE-687D-462C-A92C-16134BC97287}" srcOrd="0" destOrd="1" presId="urn:microsoft.com/office/officeart/2005/8/layout/matrix1"/>
    <dgm:cxn modelId="{26EC830A-2976-4F81-9F75-AEB7205A6BA9}" srcId="{E479201A-CD9F-4C8E-9AE7-A7F3B4800D44}" destId="{77C206C8-D0C5-47F9-B770-F0D308E68EBB}" srcOrd="2" destOrd="0" parTransId="{2F2E2D8C-956D-4F23-9C61-451CEF232B28}" sibTransId="{8146CDDA-6A90-4743-9FC8-956A80306B1F}"/>
    <dgm:cxn modelId="{E73078A3-1603-4085-951F-6FC0CC21A207}" type="presOf" srcId="{80DE3FAE-8DF5-463A-BE4E-B2440B297295}" destId="{EC3D6ACE-687D-462C-A92C-16134BC97287}" srcOrd="0" destOrd="4" presId="urn:microsoft.com/office/officeart/2005/8/layout/matrix1"/>
    <dgm:cxn modelId="{E636321B-4EFA-448F-BE1E-70EB384B190D}" type="presOf" srcId="{E3CBC44A-F5FE-44BD-9DC5-682967C77008}" destId="{CDE459D9-61AD-44B2-A99F-606CAB581BB4}" srcOrd="1" destOrd="2" presId="urn:microsoft.com/office/officeart/2005/8/layout/matrix1"/>
    <dgm:cxn modelId="{58A61C37-800E-480C-89E2-208D0CC552FA}" type="presOf" srcId="{9EE2B675-A689-413F-BF56-B4A932A56DD7}" destId="{CDE459D9-61AD-44B2-A99F-606CAB581BB4}" srcOrd="1" destOrd="1" presId="urn:microsoft.com/office/officeart/2005/8/layout/matrix1"/>
    <dgm:cxn modelId="{9ADCB4F4-094A-4346-A636-63B07A9D9D82}" srcId="{9DA27137-353B-46F0-A595-C2126F7E205E}" destId="{4667CF7D-C6AC-43BF-A139-B71550695DC1}" srcOrd="0" destOrd="0" parTransId="{B31B614C-115A-4371-8237-6000B11265C6}" sibTransId="{71E8F72A-80EF-46A3-A918-E63D259AD03D}"/>
    <dgm:cxn modelId="{B0833877-647A-4B1D-959E-6F1ED3F01788}" type="presOf" srcId="{77C206C8-D0C5-47F9-B770-F0D308E68EBB}" destId="{D11F0650-B5E2-4728-B361-30ABC7A6BE87}" srcOrd="0" destOrd="3" presId="urn:microsoft.com/office/officeart/2005/8/layout/matrix1"/>
    <dgm:cxn modelId="{0204E888-8F26-44A8-BABD-07749AA38D5F}" type="presOf" srcId="{D814D1F5-451E-42D2-A7DF-28CD4A4C4208}" destId="{49DDBEFB-6B9A-43BC-9C0B-66B165BB418B}" srcOrd="1" destOrd="3" presId="urn:microsoft.com/office/officeart/2005/8/layout/matrix1"/>
    <dgm:cxn modelId="{2CF9FAB5-A0C8-4D9B-B035-9935E067CDFB}" type="presOf" srcId="{DA1F1A23-A9AD-4279-9992-B6241CAFCEED}" destId="{18190154-8138-479C-BEBE-16BA28D96C5B}" srcOrd="0" destOrd="1" presId="urn:microsoft.com/office/officeart/2005/8/layout/matrix1"/>
    <dgm:cxn modelId="{CA924576-CB7C-4379-B5CB-A0D2CD085C6D}" type="presOf" srcId="{4946783D-467A-47A3-B988-F51557A4311D}" destId="{4C923572-1E0E-4913-BAE6-49E5293668BF}" srcOrd="0" destOrd="0" presId="urn:microsoft.com/office/officeart/2005/8/layout/matrix1"/>
    <dgm:cxn modelId="{5591FF30-9953-4A38-84FD-6838D421BAF0}" type="presOf" srcId="{6BFFB276-459E-4030-840F-C4434F85CC83}" destId="{BCA92A9F-3982-4C90-BBA5-F72694E5AF22}" srcOrd="1" destOrd="3" presId="urn:microsoft.com/office/officeart/2005/8/layout/matrix1"/>
    <dgm:cxn modelId="{774977BB-9E60-42DB-8062-ACA3A608D61B}" srcId="{4946783D-467A-47A3-B988-F51557A4311D}" destId="{06F4C143-F0C3-4A10-8CEA-A9889FE4F42A}" srcOrd="1" destOrd="0" parTransId="{E0859206-EAE7-4200-932F-4104C507F228}" sibTransId="{21230884-A213-4F1E-88B3-A74DEA089024}"/>
    <dgm:cxn modelId="{DE273AD4-134F-4197-94CD-1A0494902A3E}" srcId="{5890F5CE-B176-41B1-A02A-FE13E6A22782}" destId="{5555DDCF-D8A3-477D-8A0E-1FAF3DC0DF86}" srcOrd="0" destOrd="0" parTransId="{2BED017E-297C-4443-99D2-C846A673ABCB}" sibTransId="{0DB12ADD-0B86-4466-8169-21D21F3838B7}"/>
    <dgm:cxn modelId="{1AF212E9-15FF-4CEC-BD7A-F87999D3445A}" srcId="{E49FA4F9-8DC6-47B3-A66A-111E7A0790F0}" destId="{DA1F1A23-A9AD-4279-9992-B6241CAFCEED}" srcOrd="0" destOrd="0" parTransId="{03ED18B1-182B-4988-A12D-F6B6F162348E}" sibTransId="{77D8F960-2844-452A-8BAF-014A378BE883}"/>
    <dgm:cxn modelId="{91CF92FF-1859-43D9-BD8A-2CF476CC292D}" type="presOf" srcId="{6BFFB276-459E-4030-840F-C4434F85CC83}" destId="{18190154-8138-479C-BEBE-16BA28D96C5B}" srcOrd="0" destOrd="3" presId="urn:microsoft.com/office/officeart/2005/8/layout/matrix1"/>
    <dgm:cxn modelId="{ECD9F7BC-F564-473F-B330-C2F6CB529BDA}" srcId="{06F4C143-F0C3-4A10-8CEA-A9889FE4F42A}" destId="{6E74744F-0957-4EE4-9402-43107349F3B0}" srcOrd="1" destOrd="0" parTransId="{460E82DC-1DAF-44EB-B580-D3B191C0FEB2}" sibTransId="{FE4C2963-8BD9-4816-B17C-BA499165CABB}"/>
    <dgm:cxn modelId="{7C340098-718D-459C-9B37-2AB847840977}" type="presOf" srcId="{80DE3FAE-8DF5-463A-BE4E-B2440B297295}" destId="{49DDBEFB-6B9A-43BC-9C0B-66B165BB418B}" srcOrd="1" destOrd="4" presId="urn:microsoft.com/office/officeart/2005/8/layout/matrix1"/>
    <dgm:cxn modelId="{48C6E2AD-2F12-4A13-8EDF-8A1F99B71069}" type="presOf" srcId="{5890F5CE-B176-41B1-A02A-FE13E6A22782}" destId="{49DDBEFB-6B9A-43BC-9C0B-66B165BB418B}" srcOrd="1" destOrd="0" presId="urn:microsoft.com/office/officeart/2005/8/layout/matrix1"/>
    <dgm:cxn modelId="{9EAC9A7B-3C02-4F0B-8278-F7DCC193F2E0}" type="presOf" srcId="{E479201A-CD9F-4C8E-9AE7-A7F3B4800D44}" destId="{CDE459D9-61AD-44B2-A99F-606CAB581BB4}" srcOrd="1" destOrd="0" presId="urn:microsoft.com/office/officeart/2005/8/layout/matrix1"/>
    <dgm:cxn modelId="{5F3F1A68-0BE0-49B4-B26E-7F9E892E0B03}" srcId="{06F4C143-F0C3-4A10-8CEA-A9889FE4F42A}" destId="{EFDED807-73D5-4959-B1C9-1FCCD9C26ECF}" srcOrd="2" destOrd="0" parTransId="{959D147F-EACD-42FE-9F43-3D999705D3A6}" sibTransId="{3C534EC9-2702-4A33-845B-06227E7F9C69}"/>
    <dgm:cxn modelId="{60B6F6E0-0C4E-488F-8B0D-48DE70379029}" srcId="{06F4C143-F0C3-4A10-8CEA-A9889FE4F42A}" destId="{6A729DF2-6B32-47CC-A968-8B54EA4561C8}" srcOrd="0" destOrd="0" parTransId="{B3C22480-5EE8-4E1C-A746-EB28E05D2135}" sibTransId="{6E58023D-B91E-4554-9FAC-B598EFA7A2B5}"/>
    <dgm:cxn modelId="{27B88E7F-9456-42FD-A48E-B7FABDE4D9C4}" srcId="{CF3E3DBC-14DC-40D7-A3BF-CD9D7EC1A583}" destId="{E479201A-CD9F-4C8E-9AE7-A7F3B4800D44}" srcOrd="0" destOrd="0" parTransId="{7BA574D9-E97B-41A5-A129-D0B9E88866C3}" sibTransId="{32A227C5-A8E7-4898-88D1-CDB3821CB2CF}"/>
    <dgm:cxn modelId="{422B3509-CA41-4E5C-9EDC-ED69F2CD7570}" srcId="{E49FA4F9-8DC6-47B3-A66A-111E7A0790F0}" destId="{0878AC81-8BEF-4246-B9B4-33A089221289}" srcOrd="1" destOrd="0" parTransId="{D0997F22-A3CA-42DB-806E-62D5FF97F3F3}" sibTransId="{E309E7B1-45B4-4F7B-85B0-1730D1FDC925}"/>
    <dgm:cxn modelId="{4FADB355-1890-47F0-BF7D-F8C2848E0208}" srcId="{06F4C143-F0C3-4A10-8CEA-A9889FE4F42A}" destId="{8F14D068-E011-4F40-97EC-1B1E3E6AA3B4}" srcOrd="3" destOrd="0" parTransId="{0BD5E5C3-AA8A-41EE-BD0B-52F552EAB3F8}" sibTransId="{C545DE64-7E3D-487A-8A3B-5C2C34A03DF8}"/>
    <dgm:cxn modelId="{72A8461C-6B2B-486D-87A5-FAEF9156BE94}" type="presOf" srcId="{CF3E3DBC-14DC-40D7-A3BF-CD9D7EC1A583}" destId="{B33F427A-E46B-488F-B976-254F1BFB87D5}" srcOrd="0" destOrd="0" presId="urn:microsoft.com/office/officeart/2005/8/layout/matrix1"/>
    <dgm:cxn modelId="{3B96797F-2383-4A5F-A095-41E2E8A6B290}" srcId="{CF3E3DBC-14DC-40D7-A3BF-CD9D7EC1A583}" destId="{5890F5CE-B176-41B1-A02A-FE13E6A22782}" srcOrd="1" destOrd="0" parTransId="{1F45D83E-8A95-4C9E-B312-D995393C7C2F}" sibTransId="{DA59B27D-2A45-4D6E-859B-B0FF25E2891F}"/>
    <dgm:cxn modelId="{9DB6C123-E2B1-4810-A016-53284CEC8C9A}" type="presOf" srcId="{E49FA4F9-8DC6-47B3-A66A-111E7A0790F0}" destId="{BCA92A9F-3982-4C90-BBA5-F72694E5AF22}" srcOrd="1" destOrd="0" presId="urn:microsoft.com/office/officeart/2005/8/layout/matrix1"/>
    <dgm:cxn modelId="{D3B457D3-2318-425C-8F98-AEAA82440902}" srcId="{5890F5CE-B176-41B1-A02A-FE13E6A22782}" destId="{80DE3FAE-8DF5-463A-BE4E-B2440B297295}" srcOrd="3" destOrd="0" parTransId="{99E1D654-36EB-4DCD-A5F6-9AEDE89F9E9D}" sibTransId="{758B9717-C9CE-4E67-97C3-3FF31B48F823}"/>
    <dgm:cxn modelId="{465C189C-48E4-457A-976B-8DCD688EE7F9}" type="presOf" srcId="{9EE2B675-A689-413F-BF56-B4A932A56DD7}" destId="{D11F0650-B5E2-4728-B361-30ABC7A6BE87}" srcOrd="0" destOrd="1" presId="urn:microsoft.com/office/officeart/2005/8/layout/matrix1"/>
    <dgm:cxn modelId="{7A9E3C99-319F-4B59-A147-B4796B23D712}" type="presOf" srcId="{DA1F1A23-A9AD-4279-9992-B6241CAFCEED}" destId="{BCA92A9F-3982-4C90-BBA5-F72694E5AF22}" srcOrd="1" destOrd="1" presId="urn:microsoft.com/office/officeart/2005/8/layout/matrix1"/>
    <dgm:cxn modelId="{E9C6CF26-4AD7-4F57-984D-A98D8BF6F6A9}" srcId="{9DA27137-353B-46F0-A595-C2126F7E205E}" destId="{B1B5401C-D09E-4A00-BDC5-CBAF62D8676A}" srcOrd="2" destOrd="0" parTransId="{A94E6DEF-7C40-4812-A0C1-74FCF0E0B6C0}" sibTransId="{B32122F3-00CD-41A9-A271-E178AA58DBFF}"/>
    <dgm:cxn modelId="{1E1A86A2-C5A6-48BF-9D50-73237FCE334B}" srcId="{E49FA4F9-8DC6-47B3-A66A-111E7A0790F0}" destId="{6BFFB276-459E-4030-840F-C4434F85CC83}" srcOrd="2" destOrd="0" parTransId="{D920AE63-A72D-4A0D-A372-7CE9054D22A6}" sibTransId="{7BF3558A-1E16-4330-B6B1-6F01772A0E95}"/>
    <dgm:cxn modelId="{921D31B9-7DCD-4551-A672-90BDA7EDA063}" type="presOf" srcId="{05669238-24FE-4852-A7A9-C8AC9968714F}" destId="{EC3D6ACE-687D-462C-A92C-16134BC97287}" srcOrd="0" destOrd="2" presId="urn:microsoft.com/office/officeart/2005/8/layout/matrix1"/>
    <dgm:cxn modelId="{69A2036D-D417-4102-B77E-6171F6BD4230}" type="presOf" srcId="{95A108C8-132B-4C3D-BD62-F527099B35E9}" destId="{EC3D6ACE-687D-462C-A92C-16134BC97287}" srcOrd="0" destOrd="5" presId="urn:microsoft.com/office/officeart/2005/8/layout/matrix1"/>
    <dgm:cxn modelId="{A5B1DD54-3F3E-464A-8029-6A4C4E56FBB2}" type="presOf" srcId="{E479201A-CD9F-4C8E-9AE7-A7F3B4800D44}" destId="{D11F0650-B5E2-4728-B361-30ABC7A6BE87}" srcOrd="0" destOrd="0" presId="urn:microsoft.com/office/officeart/2005/8/layout/matrix1"/>
    <dgm:cxn modelId="{D5D23F3E-D3FA-4CC2-8D09-D9D863F61E5D}" srcId="{5890F5CE-B176-41B1-A02A-FE13E6A22782}" destId="{D814D1F5-451E-42D2-A7DF-28CD4A4C4208}" srcOrd="2" destOrd="0" parTransId="{86B7D006-DF25-4A06-BD9D-FB123BEC0FD4}" sibTransId="{891E9586-FAA7-4056-B39C-9AAA8CBC1C53}"/>
    <dgm:cxn modelId="{400E09A3-8A9D-400E-9D25-3E69DD922868}" srcId="{CF3E3DBC-14DC-40D7-A3BF-CD9D7EC1A583}" destId="{E49FA4F9-8DC6-47B3-A66A-111E7A0790F0}" srcOrd="2" destOrd="0" parTransId="{E48162DF-7A87-4BDA-8168-93667CC93B81}" sibTransId="{29E6175E-133F-4932-A5FA-C3C74EE01312}"/>
    <dgm:cxn modelId="{55828637-3B68-401E-8AB8-807AA1A7F639}" type="presOf" srcId="{629B68A7-E753-4D28-A151-F87E0D5585A8}" destId="{E3E57FF9-3008-44AE-AB7D-9B5A4AA024BB}" srcOrd="0" destOrd="2" presId="urn:microsoft.com/office/officeart/2005/8/layout/matrix1"/>
    <dgm:cxn modelId="{87F88218-7308-42C5-8787-101A2BCDF249}" type="presOf" srcId="{E3CBC44A-F5FE-44BD-9DC5-682967C77008}" destId="{D11F0650-B5E2-4728-B361-30ABC7A6BE87}" srcOrd="0" destOrd="2" presId="urn:microsoft.com/office/officeart/2005/8/layout/matrix1"/>
    <dgm:cxn modelId="{8905BD97-E54E-471A-A2F9-3F6C6815C561}" type="presOf" srcId="{0878AC81-8BEF-4246-B9B4-33A089221289}" destId="{BCA92A9F-3982-4C90-BBA5-F72694E5AF22}" srcOrd="1" destOrd="2" presId="urn:microsoft.com/office/officeart/2005/8/layout/matrix1"/>
    <dgm:cxn modelId="{B28F8466-25BB-4AE1-8D9C-12BAB6207FDB}" type="presOf" srcId="{629B68A7-E753-4D28-A151-F87E0D5585A8}" destId="{16ABA633-04C1-4F0D-99E2-DB943E56C978}" srcOrd="1" destOrd="2" presId="urn:microsoft.com/office/officeart/2005/8/layout/matrix1"/>
    <dgm:cxn modelId="{513BACBA-AD4A-46B2-8A0A-1EFE4E39DBF8}" type="presOf" srcId="{5555DDCF-D8A3-477D-8A0E-1FAF3DC0DF86}" destId="{49DDBEFB-6B9A-43BC-9C0B-66B165BB418B}" srcOrd="1" destOrd="1" presId="urn:microsoft.com/office/officeart/2005/8/layout/matrix1"/>
    <dgm:cxn modelId="{BB74D4F2-848E-4732-9190-D80B7DA63680}" type="presOf" srcId="{77C206C8-D0C5-47F9-B770-F0D308E68EBB}" destId="{CDE459D9-61AD-44B2-A99F-606CAB581BB4}" srcOrd="1" destOrd="3" presId="urn:microsoft.com/office/officeart/2005/8/layout/matrix1"/>
    <dgm:cxn modelId="{5CF94593-96F6-42A6-A1E6-D01BC6262A9E}" srcId="{E479201A-CD9F-4C8E-9AE7-A7F3B4800D44}" destId="{E3CBC44A-F5FE-44BD-9DC5-682967C77008}" srcOrd="1" destOrd="0" parTransId="{DB7763D9-C667-443C-BEF1-2D155DB3502B}" sibTransId="{D396D636-688A-44C9-8AE6-D91EABE5C646}"/>
    <dgm:cxn modelId="{AAB87D23-E6E8-480A-8459-5C850F43BB46}" type="presParOf" srcId="{4C923572-1E0E-4913-BAE6-49E5293668BF}" destId="{0184541C-31CD-4531-A780-82EC71DBE65A}" srcOrd="0" destOrd="0" presId="urn:microsoft.com/office/officeart/2005/8/layout/matrix1"/>
    <dgm:cxn modelId="{70952243-309D-4F3E-98DB-35A9E6C5120E}" type="presParOf" srcId="{0184541C-31CD-4531-A780-82EC71DBE65A}" destId="{D11F0650-B5E2-4728-B361-30ABC7A6BE87}" srcOrd="0" destOrd="0" presId="urn:microsoft.com/office/officeart/2005/8/layout/matrix1"/>
    <dgm:cxn modelId="{79A73EF6-0CF0-4538-A1FD-72159B3C20C4}" type="presParOf" srcId="{0184541C-31CD-4531-A780-82EC71DBE65A}" destId="{CDE459D9-61AD-44B2-A99F-606CAB581BB4}" srcOrd="1" destOrd="0" presId="urn:microsoft.com/office/officeart/2005/8/layout/matrix1"/>
    <dgm:cxn modelId="{A16301CA-EF5F-41E0-92F5-0C571EFBF124}" type="presParOf" srcId="{0184541C-31CD-4531-A780-82EC71DBE65A}" destId="{EC3D6ACE-687D-462C-A92C-16134BC97287}" srcOrd="2" destOrd="0" presId="urn:microsoft.com/office/officeart/2005/8/layout/matrix1"/>
    <dgm:cxn modelId="{B91319B9-CD9C-4217-A875-80799D1F9ED1}" type="presParOf" srcId="{0184541C-31CD-4531-A780-82EC71DBE65A}" destId="{49DDBEFB-6B9A-43BC-9C0B-66B165BB418B}" srcOrd="3" destOrd="0" presId="urn:microsoft.com/office/officeart/2005/8/layout/matrix1"/>
    <dgm:cxn modelId="{AA491D91-2E8E-4CBE-A40F-740662AF8929}" type="presParOf" srcId="{0184541C-31CD-4531-A780-82EC71DBE65A}" destId="{18190154-8138-479C-BEBE-16BA28D96C5B}" srcOrd="4" destOrd="0" presId="urn:microsoft.com/office/officeart/2005/8/layout/matrix1"/>
    <dgm:cxn modelId="{96D7308E-4033-424D-91F0-9E966894012B}" type="presParOf" srcId="{0184541C-31CD-4531-A780-82EC71DBE65A}" destId="{BCA92A9F-3982-4C90-BBA5-F72694E5AF22}" srcOrd="5" destOrd="0" presId="urn:microsoft.com/office/officeart/2005/8/layout/matrix1"/>
    <dgm:cxn modelId="{9B2B583A-DEAC-47FA-96F6-48D0AF3352B4}" type="presParOf" srcId="{0184541C-31CD-4531-A780-82EC71DBE65A}" destId="{E3E57FF9-3008-44AE-AB7D-9B5A4AA024BB}" srcOrd="6" destOrd="0" presId="urn:microsoft.com/office/officeart/2005/8/layout/matrix1"/>
    <dgm:cxn modelId="{682EAB4F-15CA-41C6-AB6E-7B1D054F4F2E}" type="presParOf" srcId="{0184541C-31CD-4531-A780-82EC71DBE65A}" destId="{16ABA633-04C1-4F0D-99E2-DB943E56C978}" srcOrd="7" destOrd="0" presId="urn:microsoft.com/office/officeart/2005/8/layout/matrix1"/>
    <dgm:cxn modelId="{086CBD81-33F4-4E81-90D5-49056F80A6BD}" type="presParOf" srcId="{4C923572-1E0E-4913-BAE6-49E5293668BF}" destId="{B33F427A-E46B-488F-B976-254F1BFB87D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F0650-B5E2-4728-B361-30ABC7A6BE87}">
      <dsp:nvSpPr>
        <dsp:cNvPr id="0" name=""/>
        <dsp:cNvSpPr/>
      </dsp:nvSpPr>
      <dsp:spPr>
        <a:xfrm rot="16200000">
          <a:off x="1000132" y="-1000132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DEMOGRAFICZNE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Struktura ludności według płci i wieku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Migracje ludności</a:t>
          </a:r>
          <a:endParaRPr lang="pl-PL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/>
        </a:p>
      </dsp:txBody>
      <dsp:txXfrm rot="16200000">
        <a:off x="1259094" y="-1259094"/>
        <a:ext cx="1553776" cy="4071966"/>
      </dsp:txXfrm>
    </dsp:sp>
    <dsp:sp modelId="{EC3D6ACE-687D-462C-A92C-16134BC97287}">
      <dsp:nvSpPr>
        <dsp:cNvPr id="0" name=""/>
        <dsp:cNvSpPr/>
      </dsp:nvSpPr>
      <dsp:spPr>
        <a:xfrm>
          <a:off x="4071966" y="0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GOSPODARCZE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Sytuacja gospodarcza regionu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Eksport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Struktura PKB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Sytuacja poszczególnych branż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 smtClean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 smtClean="0"/>
        </a:p>
      </dsp:txBody>
      <dsp:txXfrm>
        <a:off x="4071966" y="0"/>
        <a:ext cx="4071966" cy="1553776"/>
      </dsp:txXfrm>
    </dsp:sp>
    <dsp:sp modelId="{18190154-8138-479C-BEBE-16BA28D96C5B}">
      <dsp:nvSpPr>
        <dsp:cNvPr id="0" name=""/>
        <dsp:cNvSpPr/>
      </dsp:nvSpPr>
      <dsp:spPr>
        <a:xfrm rot="10800000">
          <a:off x="0" y="2071702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SPOŁECZNE</a:t>
          </a:r>
          <a:endParaRPr lang="pl-PL" sz="22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Aktywność zawodowa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Edukacja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Bezrobocie</a:t>
          </a:r>
          <a:endParaRPr lang="pl-PL" sz="1400" kern="1200" dirty="0"/>
        </a:p>
      </dsp:txBody>
      <dsp:txXfrm rot="10800000">
        <a:off x="0" y="2589627"/>
        <a:ext cx="4071966" cy="1553776"/>
      </dsp:txXfrm>
    </dsp:sp>
    <dsp:sp modelId="{E3E57FF9-3008-44AE-AB7D-9B5A4AA024BB}">
      <dsp:nvSpPr>
        <dsp:cNvPr id="0" name=""/>
        <dsp:cNvSpPr/>
      </dsp:nvSpPr>
      <dsp:spPr>
        <a:xfrm rot="5400000">
          <a:off x="5072097" y="1071569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/>
            <a:t>INSTYTUCJONALNO- PRAWNE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Programy innowacji i  rozwoju 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Normy prawne</a:t>
          </a:r>
          <a:endParaRPr lang="pl-PL" sz="14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700" kern="1200" dirty="0"/>
        </a:p>
      </dsp:txBody>
      <dsp:txXfrm rot="5400000">
        <a:off x="5331060" y="1330532"/>
        <a:ext cx="1553776" cy="4071966"/>
      </dsp:txXfrm>
    </dsp:sp>
    <dsp:sp modelId="{B33F427A-E46B-488F-B976-254F1BFB87D5}">
      <dsp:nvSpPr>
        <dsp:cNvPr id="0" name=""/>
        <dsp:cNvSpPr/>
      </dsp:nvSpPr>
      <dsp:spPr>
        <a:xfrm>
          <a:off x="2850376" y="1553776"/>
          <a:ext cx="2443179" cy="103585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PODAŻ / POPYT</a:t>
          </a:r>
          <a:endParaRPr lang="pl-PL" sz="2000" b="1" kern="1200" dirty="0"/>
        </a:p>
      </dsp:txBody>
      <dsp:txXfrm>
        <a:off x="2850376" y="1553776"/>
        <a:ext cx="2443179" cy="10358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F0650-B5E2-4728-B361-30ABC7A6BE87}">
      <dsp:nvSpPr>
        <dsp:cNvPr id="0" name=""/>
        <dsp:cNvSpPr/>
      </dsp:nvSpPr>
      <dsp:spPr>
        <a:xfrm rot="16200000">
          <a:off x="1000132" y="-1000132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DEMOGRAFICZNE</a:t>
          </a:r>
          <a:endParaRPr lang="pl-PL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Starzejące się społeczeństwo</a:t>
          </a:r>
          <a:endParaRPr lang="pl-PL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Ujemne saldo migracji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/>
        </a:p>
      </dsp:txBody>
      <dsp:txXfrm rot="16200000">
        <a:off x="1259094" y="-1259094"/>
        <a:ext cx="1553776" cy="4071966"/>
      </dsp:txXfrm>
    </dsp:sp>
    <dsp:sp modelId="{EC3D6ACE-687D-462C-A92C-16134BC97287}">
      <dsp:nvSpPr>
        <dsp:cNvPr id="0" name=""/>
        <dsp:cNvSpPr/>
      </dsp:nvSpPr>
      <dsp:spPr>
        <a:xfrm>
          <a:off x="4071966" y="0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GOSPODARCZE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smtClean="0"/>
            <a:t>Struktura gospodarki regionalnej</a:t>
          </a:r>
          <a:endParaRPr lang="pl-PL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Eksport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PKB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 smtClean="0"/>
        </a:p>
      </dsp:txBody>
      <dsp:txXfrm>
        <a:off x="4071966" y="0"/>
        <a:ext cx="4071966" cy="1553776"/>
      </dsp:txXfrm>
    </dsp:sp>
    <dsp:sp modelId="{18190154-8138-479C-BEBE-16BA28D96C5B}">
      <dsp:nvSpPr>
        <dsp:cNvPr id="0" name=""/>
        <dsp:cNvSpPr/>
      </dsp:nvSpPr>
      <dsp:spPr>
        <a:xfrm rot="10800000">
          <a:off x="0" y="2071702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smtClean="0"/>
            <a:t>SPOŁECZNE</a:t>
          </a:r>
          <a:endParaRPr lang="pl-PL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Aktywność zawodowa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Edukacja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Bezrobocie</a:t>
          </a:r>
          <a:endParaRPr lang="pl-PL" sz="1400" kern="1200" dirty="0"/>
        </a:p>
      </dsp:txBody>
      <dsp:txXfrm rot="10800000">
        <a:off x="0" y="2589627"/>
        <a:ext cx="4071966" cy="1553776"/>
      </dsp:txXfrm>
    </dsp:sp>
    <dsp:sp modelId="{E3E57FF9-3008-44AE-AB7D-9B5A4AA024BB}">
      <dsp:nvSpPr>
        <dsp:cNvPr id="0" name=""/>
        <dsp:cNvSpPr/>
      </dsp:nvSpPr>
      <dsp:spPr>
        <a:xfrm rot="5400000">
          <a:off x="5072097" y="1071569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INSTYTUCJONALNO- PRAWNE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smtClean="0"/>
            <a:t>Programy innowacji i  rozwoju 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kern="1200" dirty="0" smtClean="0"/>
            <a:t>Normy prawne</a:t>
          </a: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400" kern="1200" dirty="0"/>
        </a:p>
      </dsp:txBody>
      <dsp:txXfrm rot="5400000">
        <a:off x="5331060" y="1330532"/>
        <a:ext cx="1553776" cy="4071966"/>
      </dsp:txXfrm>
    </dsp:sp>
    <dsp:sp modelId="{B33F427A-E46B-488F-B976-254F1BFB87D5}">
      <dsp:nvSpPr>
        <dsp:cNvPr id="0" name=""/>
        <dsp:cNvSpPr/>
      </dsp:nvSpPr>
      <dsp:spPr>
        <a:xfrm>
          <a:off x="2850376" y="1553776"/>
          <a:ext cx="2443179" cy="103585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POPYT/PODAŻ</a:t>
          </a:r>
          <a:endParaRPr lang="pl-PL" sz="1800" kern="1200" dirty="0"/>
        </a:p>
      </dsp:txBody>
      <dsp:txXfrm>
        <a:off x="2850376" y="1553776"/>
        <a:ext cx="2443179" cy="10358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F0650-B5E2-4728-B361-30ABC7A6BE87}">
      <dsp:nvSpPr>
        <dsp:cNvPr id="0" name=""/>
        <dsp:cNvSpPr/>
      </dsp:nvSpPr>
      <dsp:spPr>
        <a:xfrm rot="16200000">
          <a:off x="1000132" y="-1000132"/>
          <a:ext cx="2071702" cy="4071966"/>
        </a:xfrm>
        <a:prstGeom prst="round1Rect">
          <a:avLst/>
        </a:prstGeom>
        <a:solidFill>
          <a:schemeClr val="accent1"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DEMOGRAFICZNE</a:t>
          </a:r>
          <a:endParaRPr lang="pl-PL" sz="13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smtClean="0"/>
            <a:t>Struktura ludności według płci i wieku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Migracje ludności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000" kern="1200" dirty="0"/>
        </a:p>
      </dsp:txBody>
      <dsp:txXfrm rot="16200000">
        <a:off x="1259094" y="-1259094"/>
        <a:ext cx="1553776" cy="4071966"/>
      </dsp:txXfrm>
    </dsp:sp>
    <dsp:sp modelId="{EC3D6ACE-687D-462C-A92C-16134BC97287}">
      <dsp:nvSpPr>
        <dsp:cNvPr id="0" name=""/>
        <dsp:cNvSpPr/>
      </dsp:nvSpPr>
      <dsp:spPr>
        <a:xfrm>
          <a:off x="4071966" y="0"/>
          <a:ext cx="4071966" cy="2071702"/>
        </a:xfrm>
        <a:prstGeom prst="round1Rect">
          <a:avLst/>
        </a:prstGeom>
        <a:solidFill>
          <a:schemeClr val="accent1"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GOSPODARCZE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Struktura gospodarki regionalnej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Eksport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PKB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000" kern="1200" dirty="0" smtClean="0"/>
        </a:p>
      </dsp:txBody>
      <dsp:txXfrm>
        <a:off x="4071966" y="0"/>
        <a:ext cx="4071966" cy="1553776"/>
      </dsp:txXfrm>
    </dsp:sp>
    <dsp:sp modelId="{18190154-8138-479C-BEBE-16BA28D96C5B}">
      <dsp:nvSpPr>
        <dsp:cNvPr id="0" name=""/>
        <dsp:cNvSpPr/>
      </dsp:nvSpPr>
      <dsp:spPr>
        <a:xfrm rot="10800000">
          <a:off x="0" y="2071702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SPOŁECZNE</a:t>
          </a:r>
          <a:endParaRPr lang="pl-PL" sz="13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b="1" kern="1200" dirty="0" smtClean="0"/>
            <a:t>Niski poziom aktywności zawodowej ludności</a:t>
          </a:r>
          <a:endParaRPr lang="pl-PL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b="1" kern="1200" dirty="0" smtClean="0"/>
            <a:t>Spadek bezrobocia</a:t>
          </a:r>
          <a:endParaRPr lang="pl-PL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b="1" kern="1200" dirty="0" smtClean="0"/>
            <a:t>Dominacja w strukturze pracujących osób z wykształceniem zasadniczym zawodowym oraz policealnym i średnim zawodowym </a:t>
          </a:r>
          <a:endParaRPr lang="pl-PL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b="1" kern="1200" dirty="0" smtClean="0"/>
            <a:t>Niski udział osób z wyższym wykształceniem w strukturze bezrobocia </a:t>
          </a:r>
          <a:endParaRPr lang="pl-PL" sz="10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b="1" kern="1200" dirty="0" smtClean="0"/>
            <a:t>Lokalne bezrobocie</a:t>
          </a:r>
          <a:endParaRPr lang="pl-PL" sz="1000" b="1" kern="1200" dirty="0"/>
        </a:p>
      </dsp:txBody>
      <dsp:txXfrm rot="10800000">
        <a:off x="0" y="2589627"/>
        <a:ext cx="4071966" cy="1553776"/>
      </dsp:txXfrm>
    </dsp:sp>
    <dsp:sp modelId="{E3E57FF9-3008-44AE-AB7D-9B5A4AA024BB}">
      <dsp:nvSpPr>
        <dsp:cNvPr id="0" name=""/>
        <dsp:cNvSpPr/>
      </dsp:nvSpPr>
      <dsp:spPr>
        <a:xfrm rot="5400000">
          <a:off x="5072097" y="1071569"/>
          <a:ext cx="2071702" cy="4071966"/>
        </a:xfrm>
        <a:prstGeom prst="round1Rect">
          <a:avLst/>
        </a:prstGeom>
        <a:solidFill>
          <a:schemeClr val="accent1"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b="1" kern="1200" dirty="0" smtClean="0"/>
            <a:t>INSTYTUCJONALNO- PRAWNE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smtClean="0"/>
            <a:t>Programy innowacji i  rozwoju 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000" kern="1200" dirty="0" smtClean="0"/>
            <a:t>Normy prawne</a:t>
          </a:r>
          <a:endParaRPr lang="pl-PL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000" kern="1200" dirty="0"/>
        </a:p>
      </dsp:txBody>
      <dsp:txXfrm rot="5400000">
        <a:off x="5331060" y="1330532"/>
        <a:ext cx="1553776" cy="4071966"/>
      </dsp:txXfrm>
    </dsp:sp>
    <dsp:sp modelId="{B33F427A-E46B-488F-B976-254F1BFB87D5}">
      <dsp:nvSpPr>
        <dsp:cNvPr id="0" name=""/>
        <dsp:cNvSpPr/>
      </dsp:nvSpPr>
      <dsp:spPr>
        <a:xfrm>
          <a:off x="2850376" y="1553776"/>
          <a:ext cx="2443179" cy="103585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PODAŻ / POPYT</a:t>
          </a:r>
          <a:endParaRPr lang="pl-PL" sz="2000" b="1" kern="1200" dirty="0"/>
        </a:p>
      </dsp:txBody>
      <dsp:txXfrm>
        <a:off x="2850376" y="1553776"/>
        <a:ext cx="2443179" cy="10358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F0650-B5E2-4728-B361-30ABC7A6BE87}">
      <dsp:nvSpPr>
        <dsp:cNvPr id="0" name=""/>
        <dsp:cNvSpPr/>
      </dsp:nvSpPr>
      <dsp:spPr>
        <a:xfrm rot="16200000">
          <a:off x="1000132" y="-1000132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DEMOGRAFICZNE</a:t>
          </a:r>
          <a:endParaRPr lang="pl-PL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Struktura ludności według płci i wieku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Migracje ludności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</dsp:txBody>
      <dsp:txXfrm rot="16200000">
        <a:off x="1259094" y="-1259094"/>
        <a:ext cx="1553776" cy="4071966"/>
      </dsp:txXfrm>
    </dsp:sp>
    <dsp:sp modelId="{EC3D6ACE-687D-462C-A92C-16134BC97287}">
      <dsp:nvSpPr>
        <dsp:cNvPr id="0" name=""/>
        <dsp:cNvSpPr/>
      </dsp:nvSpPr>
      <dsp:spPr>
        <a:xfrm>
          <a:off x="4071966" y="0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GOSPODARCZE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kern="1200" dirty="0" smtClean="0"/>
            <a:t>Silne umacnianie się przemysłu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i="0" kern="1200" dirty="0" smtClean="0"/>
            <a:t>Rosnący udział przemysłu w tworzeniu </a:t>
          </a:r>
          <a:br>
            <a:rPr lang="pl-PL" sz="1200" b="1" i="0" kern="1200" dirty="0" smtClean="0"/>
          </a:br>
          <a:r>
            <a:rPr lang="pl-PL" sz="1200" b="1" i="0" kern="1200" dirty="0" smtClean="0"/>
            <a:t>wartości dodanej brutto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i="0" kern="1200" dirty="0" smtClean="0"/>
            <a:t>Eksport motorem rozwoju gospo</a:t>
          </a:r>
          <a:r>
            <a:rPr lang="pl-PL" sz="1200" i="0" kern="1200" dirty="0" smtClean="0"/>
            <a:t>darki regionu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b="1" i="0" kern="1200" dirty="0" smtClean="0"/>
            <a:t>Branże kluczowe, strategiczne, niszowe i schyłkowe</a:t>
          </a:r>
        </a:p>
      </dsp:txBody>
      <dsp:txXfrm>
        <a:off x="4071966" y="0"/>
        <a:ext cx="4071966" cy="1553776"/>
      </dsp:txXfrm>
    </dsp:sp>
    <dsp:sp modelId="{18190154-8138-479C-BEBE-16BA28D96C5B}">
      <dsp:nvSpPr>
        <dsp:cNvPr id="0" name=""/>
        <dsp:cNvSpPr/>
      </dsp:nvSpPr>
      <dsp:spPr>
        <a:xfrm rot="10800000">
          <a:off x="0" y="2071702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SPOŁECZNE</a:t>
          </a:r>
          <a:endParaRPr lang="pl-PL" sz="16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Aktywność zawodowa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Edukacja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Bezrobocie</a:t>
          </a:r>
          <a:endParaRPr lang="pl-PL" sz="1200" kern="1200" dirty="0"/>
        </a:p>
      </dsp:txBody>
      <dsp:txXfrm rot="10800000">
        <a:off x="0" y="2589627"/>
        <a:ext cx="4071966" cy="1553776"/>
      </dsp:txXfrm>
    </dsp:sp>
    <dsp:sp modelId="{E3E57FF9-3008-44AE-AB7D-9B5A4AA024BB}">
      <dsp:nvSpPr>
        <dsp:cNvPr id="0" name=""/>
        <dsp:cNvSpPr/>
      </dsp:nvSpPr>
      <dsp:spPr>
        <a:xfrm rot="5400000">
          <a:off x="5072097" y="1071569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INSTYTUCJONALNO- PRAWNE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smtClean="0"/>
            <a:t>Programy innowacji i  rozwoju 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200" kern="1200" dirty="0" smtClean="0"/>
            <a:t>Normy prawne</a:t>
          </a: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200" kern="1200" dirty="0"/>
        </a:p>
      </dsp:txBody>
      <dsp:txXfrm rot="5400000">
        <a:off x="5331060" y="1330532"/>
        <a:ext cx="1553776" cy="4071966"/>
      </dsp:txXfrm>
    </dsp:sp>
    <dsp:sp modelId="{B33F427A-E46B-488F-B976-254F1BFB87D5}">
      <dsp:nvSpPr>
        <dsp:cNvPr id="0" name=""/>
        <dsp:cNvSpPr/>
      </dsp:nvSpPr>
      <dsp:spPr>
        <a:xfrm>
          <a:off x="2850376" y="1553776"/>
          <a:ext cx="2443179" cy="103585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PODAŻ / POPYT</a:t>
          </a:r>
          <a:endParaRPr lang="pl-PL" sz="2000" b="1" kern="1200" dirty="0"/>
        </a:p>
      </dsp:txBody>
      <dsp:txXfrm>
        <a:off x="2850376" y="1553776"/>
        <a:ext cx="2443179" cy="103585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1F0650-B5E2-4728-B361-30ABC7A6BE87}">
      <dsp:nvSpPr>
        <dsp:cNvPr id="0" name=""/>
        <dsp:cNvSpPr/>
      </dsp:nvSpPr>
      <dsp:spPr>
        <a:xfrm rot="16200000">
          <a:off x="1000132" y="-1000132"/>
          <a:ext cx="2071702" cy="4071966"/>
        </a:xfrm>
        <a:prstGeom prst="round1Rect">
          <a:avLst/>
        </a:prstGeom>
        <a:solidFill>
          <a:schemeClr val="accent1"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DEMOGRAFICZNE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Struktura ludności według płci i wieku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Migracje ludności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/>
        </a:p>
      </dsp:txBody>
      <dsp:txXfrm rot="16200000">
        <a:off x="1259094" y="-1259094"/>
        <a:ext cx="1553776" cy="4071966"/>
      </dsp:txXfrm>
    </dsp:sp>
    <dsp:sp modelId="{EC3D6ACE-687D-462C-A92C-16134BC97287}">
      <dsp:nvSpPr>
        <dsp:cNvPr id="0" name=""/>
        <dsp:cNvSpPr/>
      </dsp:nvSpPr>
      <dsp:spPr>
        <a:xfrm>
          <a:off x="4071966" y="0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GOSPODARCZE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Sytuacja gospodarcza regionu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Eksport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Struktura PKB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Sytuacja poszczególnych branż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PKB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 smtClean="0"/>
        </a:p>
      </dsp:txBody>
      <dsp:txXfrm>
        <a:off x="4071966" y="0"/>
        <a:ext cx="4071966" cy="1553776"/>
      </dsp:txXfrm>
    </dsp:sp>
    <dsp:sp modelId="{18190154-8138-479C-BEBE-16BA28D96C5B}">
      <dsp:nvSpPr>
        <dsp:cNvPr id="0" name=""/>
        <dsp:cNvSpPr/>
      </dsp:nvSpPr>
      <dsp:spPr>
        <a:xfrm rot="10800000">
          <a:off x="0" y="2071702"/>
          <a:ext cx="407196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 val="3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SPOŁECZNE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Aktywność zawodowa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Edukacja</a:t>
          </a:r>
          <a:endParaRPr lang="pl-PL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100" kern="1200" dirty="0" smtClean="0"/>
            <a:t>Bezrobocie</a:t>
          </a:r>
          <a:endParaRPr lang="pl-PL" sz="1100" kern="1200" dirty="0"/>
        </a:p>
      </dsp:txBody>
      <dsp:txXfrm rot="10800000">
        <a:off x="0" y="2589627"/>
        <a:ext cx="4071966" cy="1553776"/>
      </dsp:txXfrm>
    </dsp:sp>
    <dsp:sp modelId="{E3E57FF9-3008-44AE-AB7D-9B5A4AA024BB}">
      <dsp:nvSpPr>
        <dsp:cNvPr id="0" name=""/>
        <dsp:cNvSpPr/>
      </dsp:nvSpPr>
      <dsp:spPr>
        <a:xfrm rot="5400000">
          <a:off x="5072097" y="1071569"/>
          <a:ext cx="2071702" cy="407196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INSTYTUCJONALNO- PRAWNE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dirty="0" smtClean="0"/>
            <a:t>Wsparcie wybranych branż gospodarki</a:t>
          </a:r>
          <a:endParaRPr lang="pl-PL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400" b="1" kern="1200" smtClean="0"/>
            <a:t>Ulgi podatkowe dla inwestorów w specjalnych strefach ekonomicznych</a:t>
          </a:r>
          <a:endParaRPr lang="pl-PL" sz="14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100" kern="1200" dirty="0"/>
        </a:p>
      </dsp:txBody>
      <dsp:txXfrm rot="5400000">
        <a:off x="5331060" y="1330532"/>
        <a:ext cx="1553776" cy="4071966"/>
      </dsp:txXfrm>
    </dsp:sp>
    <dsp:sp modelId="{B33F427A-E46B-488F-B976-254F1BFB87D5}">
      <dsp:nvSpPr>
        <dsp:cNvPr id="0" name=""/>
        <dsp:cNvSpPr/>
      </dsp:nvSpPr>
      <dsp:spPr>
        <a:xfrm>
          <a:off x="2850376" y="1553776"/>
          <a:ext cx="2443179" cy="103585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PODAŻ / POPYT</a:t>
          </a:r>
          <a:endParaRPr lang="pl-PL" sz="2000" b="1" kern="1200" dirty="0"/>
        </a:p>
      </dsp:txBody>
      <dsp:txXfrm>
        <a:off x="2850376" y="1553776"/>
        <a:ext cx="2443179" cy="1035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E4151B2-05ED-48C6-A82D-C727186D64D3}" type="datetimeFigureOut">
              <a:rPr lang="pl-PL"/>
              <a:pPr>
                <a:defRPr/>
              </a:pPr>
              <a:t>10-07-26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158A938-6FE9-4A9D-844B-7A1EBB9033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2941047-A692-48D6-AD49-1B3676F0F4A0}" type="datetimeFigureOut">
              <a:rPr lang="pl-PL"/>
              <a:pPr>
                <a:defRPr/>
              </a:pPr>
              <a:t>10-07-26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36600"/>
            <a:ext cx="4910138" cy="368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038" y="4665663"/>
            <a:ext cx="5446712" cy="4421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31325"/>
            <a:ext cx="2951163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038" y="9331325"/>
            <a:ext cx="2951162" cy="490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8BBA81-5B66-41EA-87AC-AB4A027072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6246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78C115-9ACF-4DE3-9FFF-74F1E6951374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2BA20-6088-490A-9BDB-FFC4017968FC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1821A-049C-422F-9EC0-B9521FEFBD6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47E84-500F-4637-B342-724E9BCF99DF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F4C8B-674B-4D66-89D2-1CB266E180D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1A41-A9D3-425D-9BDF-52807612F663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4234D-D26C-493D-BA19-5955AAC0333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3107-AF85-4CB0-8494-F02F39CF0FD0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F9C87-DC97-43A7-BFE7-F01EDE8762B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4EFB0-EBA1-4EBB-9F8E-D0AFBF79B6D7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28FA-E9F5-47C3-8864-25756235072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BD5B-6150-4EEC-B57C-C0B407D6DE8E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C7E58-7077-4075-9395-E6DE81EE39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D214-4638-42B5-A511-745BFCCB9628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28-9C39-4A07-AC61-EC5C00630F6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4E0A-3658-4052-A5FC-02110B34E0EF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8EBF7-808F-47A8-9CCE-81CEF296B9A0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A3BD9-1B78-4CC4-B606-DC5CDA9FFC47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08CD-4A54-4813-A1CD-9A5A7C37638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505C-11EB-43AB-86B8-F45E67FE6A99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773BC-1982-491A-9E83-CCEA56C4BDB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11BF9-9776-4C6B-B673-0690D81FE5CB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D7A4-B4E3-435A-BCC2-0F0EC7AA8386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590503-C974-4A80-80EC-B33E52FA58D4}" type="datetimeFigureOut">
              <a:rPr lang="pl-PL"/>
              <a:pPr>
                <a:defRPr/>
              </a:pPr>
              <a:t>10-07-26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E5E692-7128-4A42-8496-D69A1DA25D43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86125" y="3786188"/>
            <a:ext cx="5429250" cy="142875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smtClean="0"/>
              <a:t>  ETAP </a:t>
            </a:r>
            <a:r>
              <a:rPr lang="pl-PL" sz="2000" dirty="0" smtClean="0"/>
              <a:t>I</a:t>
            </a:r>
            <a:endParaRPr lang="pl-PL" sz="2000" dirty="0" smtClean="0">
              <a:solidFill>
                <a:srgbClr val="3F5D63"/>
              </a:solidFill>
              <a:latin typeface="High Tower Text" pitchFamily="18" charset="0"/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rgbClr val="3F5D63"/>
                </a:solidFill>
              </a:rPr>
              <a:t>Struktura zawodowa mieszkańców Dolnego </a:t>
            </a:r>
            <a:r>
              <a:rPr lang="pl-PL" sz="2000" dirty="0">
                <a:solidFill>
                  <a:srgbClr val="3F5D63"/>
                </a:solidFill>
              </a:rPr>
              <a:t>Ś</a:t>
            </a:r>
            <a:r>
              <a:rPr lang="pl-PL" sz="2000" dirty="0" smtClean="0">
                <a:solidFill>
                  <a:srgbClr val="3F5D63"/>
                </a:solidFill>
              </a:rPr>
              <a:t>ląska </a:t>
            </a: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000" dirty="0" smtClean="0">
                <a:solidFill>
                  <a:srgbClr val="3F5D63"/>
                </a:solidFill>
              </a:rPr>
              <a:t>a kierunki rozwoju dolnośląskiego rynku pracy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57188" y="3500438"/>
            <a:ext cx="8786812" cy="21431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2052" name="Obraz 5" descr="ageron pol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5572125"/>
            <a:ext cx="1928813" cy="604838"/>
          </a:xfrm>
          <a:prstGeom prst="rect">
            <a:avLst/>
          </a:prstGeom>
          <a:solidFill>
            <a:srgbClr val="FFFFFF">
              <a:alpha val="52156"/>
            </a:srgbClr>
          </a:solidFill>
          <a:ln w="9525">
            <a:noFill/>
            <a:miter lim="800000"/>
            <a:headEnd/>
            <a:tailEnd/>
          </a:ln>
        </p:spPr>
      </p:pic>
      <p:pic>
        <p:nvPicPr>
          <p:cNvPr id="2053" name="Obraz 6" descr="ageron int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75" y="5500688"/>
            <a:ext cx="19812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Obraz 7" descr="pm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50" y="5500688"/>
            <a:ext cx="21669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357188" y="3357563"/>
            <a:ext cx="8786812" cy="71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2056" name="Obraz 10" descr="godło.bmp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5" y="428625"/>
            <a:ext cx="9239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Obraz 11" descr="kapitał ludzki.bmp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28688" y="642938"/>
            <a:ext cx="173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Obraz 12" descr="efs.bmp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63" y="642938"/>
            <a:ext cx="17907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pole tekstowe 13"/>
          <p:cNvSpPr txBox="1">
            <a:spLocks noChangeArrowheads="1"/>
          </p:cNvSpPr>
          <p:nvPr/>
        </p:nvSpPr>
        <p:spPr bwMode="auto">
          <a:xfrm>
            <a:off x="214313" y="2214563"/>
            <a:ext cx="87868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>
                <a:solidFill>
                  <a:srgbClr val="3F5D63"/>
                </a:solidFill>
                <a:latin typeface="High Tower Text" pitchFamily="18" charset="0"/>
              </a:rPr>
              <a:t>PROGNOZA ZAPOTRZEBOWANIA GOSPODARKI REGIONU NA SIŁĘ ROBOCZĄ W UKŁADZIE SEKTOROWO-BRANŻOWYM I KWALIFIKACYJNO-ZAWODOWYM W WOJEWÓDZTWIE DOLNOŚLĄSKIM</a:t>
            </a:r>
          </a:p>
        </p:txBody>
      </p:sp>
      <p:sp>
        <p:nvSpPr>
          <p:cNvPr id="2060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pl-PL" sz="1200">
                <a:cs typeface="Times New Roman" pitchFamily="18" charset="0"/>
              </a:rPr>
              <a:t>ETAP I</a:t>
            </a:r>
            <a:endParaRPr lang="pl-PL"/>
          </a:p>
        </p:txBody>
      </p:sp>
      <p:cxnSp>
        <p:nvCxnSpPr>
          <p:cNvPr id="17" name="Łącznik prosty 16"/>
          <p:cNvCxnSpPr/>
          <p:nvPr/>
        </p:nvCxnSpPr>
        <p:spPr>
          <a:xfrm>
            <a:off x="214313" y="6286500"/>
            <a:ext cx="85010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ytuł 16"/>
          <p:cNvSpPr txBox="1">
            <a:spLocks/>
          </p:cNvSpPr>
          <p:nvPr/>
        </p:nvSpPr>
        <p:spPr>
          <a:xfrm>
            <a:off x="571500" y="6286500"/>
            <a:ext cx="8215313" cy="85725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700">
                <a:solidFill>
                  <a:srgbClr val="3F5D63"/>
                </a:solidFill>
                <a:latin typeface="+mn-lt"/>
              </a:rPr>
              <a:t>Badanie współfinansowane przez Unię Europejską z Europejskiego Funduszu Społecznego w ramach programu Kapitał Ludzki Poddziałanie 8.1.4.: Przewidywanie Zmiany Gospodarczej.</a:t>
            </a:r>
            <a:r>
              <a:rPr lang="pl-PL" sz="3200">
                <a:solidFill>
                  <a:srgbClr val="030371"/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3200">
                <a:solidFill>
                  <a:srgbClr val="030371"/>
                </a:solidFill>
                <a:latin typeface="+mj-lt"/>
                <a:ea typeface="+mj-ea"/>
                <a:cs typeface="+mj-cs"/>
              </a:rPr>
            </a:br>
            <a:endParaRPr lang="pl-PL" sz="32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72250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Ujemne saldo migracji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1271" name="pole tekstowe 18"/>
          <p:cNvSpPr txBox="1">
            <a:spLocks noChangeArrowheads="1"/>
          </p:cNvSpPr>
          <p:nvPr/>
        </p:nvSpPr>
        <p:spPr bwMode="auto">
          <a:xfrm>
            <a:off x="1000125" y="1928813"/>
            <a:ext cx="7000875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>
              <a:solidFill>
                <a:srgbClr val="3F5D63"/>
              </a:solidFill>
              <a:cs typeface="Arial" charset="0"/>
            </a:endParaRPr>
          </a:p>
          <a:p>
            <a:endParaRPr lang="pl-PL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l-PL">
                <a:solidFill>
                  <a:srgbClr val="3F5D63"/>
                </a:solidFill>
                <a:cs typeface="Arial" charset="0"/>
              </a:rPr>
              <a:t>Niekorzystnym zjawiskiem demograficznym na terenie Dolnego Śląska  jest utrzymujące się stale </a:t>
            </a:r>
            <a:r>
              <a:rPr lang="pl-PL" b="1">
                <a:solidFill>
                  <a:srgbClr val="3F5D63"/>
                </a:solidFill>
                <a:cs typeface="Arial" charset="0"/>
              </a:rPr>
              <a:t>ujemne saldo migracji</a:t>
            </a:r>
            <a:r>
              <a:rPr lang="pl-PL">
                <a:solidFill>
                  <a:srgbClr val="3F5D63"/>
                </a:solidFill>
                <a:cs typeface="Arial" charset="0"/>
              </a:rPr>
              <a:t>, w ostatnim okresie związane z liczną emigracją zagraniczną. </a:t>
            </a:r>
          </a:p>
          <a:p>
            <a:pPr algn="just">
              <a:lnSpc>
                <a:spcPct val="150000"/>
              </a:lnSpc>
            </a:pPr>
            <a:r>
              <a:rPr lang="pl-PL">
                <a:solidFill>
                  <a:srgbClr val="3F5D63"/>
                </a:solidFill>
                <a:cs typeface="Arial" charset="0"/>
              </a:rPr>
              <a:t>Poza </a:t>
            </a:r>
            <a:r>
              <a:rPr lang="pl-PL" b="1">
                <a:solidFill>
                  <a:srgbClr val="3F5D63"/>
                </a:solidFill>
                <a:cs typeface="Arial" charset="0"/>
              </a:rPr>
              <a:t>emigracją zagraniczną </a:t>
            </a:r>
            <a:r>
              <a:rPr lang="pl-PL">
                <a:solidFill>
                  <a:srgbClr val="3F5D63"/>
                </a:solidFill>
                <a:cs typeface="Arial" charset="0"/>
              </a:rPr>
              <a:t>występuje również emigracja do innych dużych ośrodków w kraju, przede wszystkim wskazywano tutaj </a:t>
            </a:r>
            <a:r>
              <a:rPr lang="pl-PL" b="1">
                <a:solidFill>
                  <a:srgbClr val="3F5D63"/>
                </a:solidFill>
                <a:cs typeface="Arial" charset="0"/>
              </a:rPr>
              <a:t>Warszawę</a:t>
            </a:r>
            <a:r>
              <a:rPr lang="pl-PL">
                <a:solidFill>
                  <a:srgbClr val="3F5D63"/>
                </a:solidFill>
                <a:cs typeface="Arial" charset="0"/>
              </a:rPr>
              <a:t>, ale również </a:t>
            </a:r>
            <a:r>
              <a:rPr lang="pl-PL" b="1">
                <a:solidFill>
                  <a:srgbClr val="3F5D63"/>
                </a:solidFill>
                <a:cs typeface="Arial" charset="0"/>
              </a:rPr>
              <a:t>Poznań</a:t>
            </a:r>
            <a:r>
              <a:rPr lang="pl-PL">
                <a:solidFill>
                  <a:srgbClr val="3F5D63"/>
                </a:solidFill>
                <a:cs typeface="Arial" charset="0"/>
              </a:rPr>
              <a:t> i </a:t>
            </a:r>
            <a:r>
              <a:rPr lang="pl-PL" b="1">
                <a:solidFill>
                  <a:srgbClr val="3F5D63"/>
                </a:solidFill>
                <a:cs typeface="Arial" charset="0"/>
              </a:rPr>
              <a:t>Kraków</a:t>
            </a:r>
            <a:r>
              <a:rPr lang="pl-PL">
                <a:solidFill>
                  <a:srgbClr val="3F5D63"/>
                </a:solidFill>
                <a:cs typeface="Arial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72250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Ujemne saldo migracji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2295" name="pole tekstowe 18"/>
          <p:cNvSpPr txBox="1">
            <a:spLocks noChangeArrowheads="1"/>
          </p:cNvSpPr>
          <p:nvPr/>
        </p:nvSpPr>
        <p:spPr bwMode="auto">
          <a:xfrm>
            <a:off x="1000125" y="1928813"/>
            <a:ext cx="7000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Napływ ludności na Dolny Śląsk w latach 2000-2007 wg kierunków</a:t>
            </a:r>
          </a:p>
        </p:txBody>
      </p:sp>
      <p:sp>
        <p:nvSpPr>
          <p:cNvPr id="12296" name="pole tekstowe 19"/>
          <p:cNvSpPr txBox="1">
            <a:spLocks noChangeArrowheads="1"/>
          </p:cNvSpPr>
          <p:nvPr/>
        </p:nvSpPr>
        <p:spPr bwMode="auto">
          <a:xfrm>
            <a:off x="1000125" y="5929313"/>
            <a:ext cx="6357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Bank Danych Regionalnych,</a:t>
            </a:r>
            <a:r>
              <a:rPr lang="pl-PL" sz="1200">
                <a:latin typeface="Calibri" pitchFamily="34" charset="0"/>
              </a:rPr>
              <a:t> Główny Urząd Statystyczny, 2009; obliczenia własne</a:t>
            </a:r>
          </a:p>
        </p:txBody>
      </p:sp>
      <p:graphicFrame>
        <p:nvGraphicFramePr>
          <p:cNvPr id="12" name="Wykres 11"/>
          <p:cNvGraphicFramePr/>
          <p:nvPr/>
        </p:nvGraphicFramePr>
        <p:xfrm>
          <a:off x="1071538" y="2357430"/>
          <a:ext cx="635798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72250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Ujemne saldo migracji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3319" name="pole tekstowe 18"/>
          <p:cNvSpPr txBox="1">
            <a:spLocks noChangeArrowheads="1"/>
          </p:cNvSpPr>
          <p:nvPr/>
        </p:nvSpPr>
        <p:spPr bwMode="auto">
          <a:xfrm>
            <a:off x="1000125" y="1928813"/>
            <a:ext cx="7000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Odpływ ludności z Dolnego Śląska w latach 2000-2007 wg kierunków</a:t>
            </a:r>
          </a:p>
        </p:txBody>
      </p:sp>
      <p:sp>
        <p:nvSpPr>
          <p:cNvPr id="13320" name="pole tekstowe 19"/>
          <p:cNvSpPr txBox="1">
            <a:spLocks noChangeArrowheads="1"/>
          </p:cNvSpPr>
          <p:nvPr/>
        </p:nvSpPr>
        <p:spPr bwMode="auto">
          <a:xfrm>
            <a:off x="1000125" y="5929313"/>
            <a:ext cx="6357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Bank Danych Regionalnych,</a:t>
            </a:r>
            <a:r>
              <a:rPr lang="pl-PL" sz="1200">
                <a:latin typeface="Calibri" pitchFamily="34" charset="0"/>
              </a:rPr>
              <a:t> Główny Urząd Statystyczny, 2009; obliczenia własne</a:t>
            </a:r>
          </a:p>
        </p:txBody>
      </p:sp>
      <p:graphicFrame>
        <p:nvGraphicFramePr>
          <p:cNvPr id="11" name="Wykres 10"/>
          <p:cNvGraphicFramePr/>
          <p:nvPr/>
        </p:nvGraphicFramePr>
        <p:xfrm>
          <a:off x="1071538" y="2357430"/>
          <a:ext cx="6286544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72250" cy="1143000"/>
          </a:xfrm>
        </p:spPr>
        <p:txBody>
          <a:bodyPr/>
          <a:lstStyle/>
          <a:p>
            <a:endParaRPr lang="pl-PL" sz="3200" smtClean="0">
              <a:solidFill>
                <a:srgbClr val="3F5D63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28596" y="1571612"/>
          <a:ext cx="81439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Niski poziom aktywności zawodowej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Niekorzystną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cechą charakterystyczną rynku pracy województwa dolnośląskiego jest niski poziom aktywności zawodowej ludności na poziomie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52,7%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Jest on stosunkowo niski jak na warunki polskie i zdecydowanie niższy od poziomów aktywności zawodowej notowanych w krajach Europy Zachodniej</a:t>
            </a:r>
            <a:r>
              <a:rPr lang="pl-PL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Szczególnie niska jest aktywność zawodowa wśród </a:t>
            </a:r>
            <a:r>
              <a:rPr lang="pl-PL" b="1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kobiet.</a:t>
            </a:r>
            <a:endParaRPr lang="pl-PL" b="1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Niski poziom aktywności zawodowej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857224" y="2071678"/>
          <a:ext cx="7000924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2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Aktywność ekonomiczna ludności w woj. dolnośląskim w latach 2006-2008</a:t>
            </a:r>
          </a:p>
        </p:txBody>
      </p:sp>
      <p:sp>
        <p:nvSpPr>
          <p:cNvPr id="16393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Aktywność ekonomiczna ludności w województwie dolnośląskim w IV kwartale 2008 r. </a:t>
            </a:r>
            <a:r>
              <a:rPr lang="pl-PL" sz="1200">
                <a:latin typeface="Calibri" pitchFamily="34" charset="0"/>
              </a:rPr>
              <a:t>oraz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Urząd Statystyczny we Wrocławiu, 2006-2009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Niski poziom aktywności zawodowej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Aktywność ekonomiczna ludności w woj. dolnośląskim w latach 2003-2008 wg płci</a:t>
            </a:r>
          </a:p>
        </p:txBody>
      </p:sp>
      <p:sp>
        <p:nvSpPr>
          <p:cNvPr id="17416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Aktywność ekonomiczna ludności w województwie dolnośląskim w IV kwartale 2008 r. </a:t>
            </a:r>
            <a:r>
              <a:rPr lang="pl-PL" sz="1200">
                <a:latin typeface="Calibri" pitchFamily="34" charset="0"/>
              </a:rPr>
              <a:t>oraz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Urząd Statystyczny we Wrocławiu, 2006-2009, </a:t>
            </a:r>
            <a:r>
              <a:rPr lang="pl-PL" sz="1200" i="1">
                <a:latin typeface="Calibri" pitchFamily="34" charset="0"/>
              </a:rPr>
              <a:t>Bank Danych Regionalnych,</a:t>
            </a:r>
            <a:r>
              <a:rPr lang="pl-PL" sz="1200">
                <a:latin typeface="Calibri" pitchFamily="34" charset="0"/>
              </a:rPr>
              <a:t> Główny Urząd Statystyczny, 2009</a:t>
            </a:r>
          </a:p>
          <a:p>
            <a:endParaRPr lang="pl-PL" sz="1200">
              <a:latin typeface="Calibri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857224" y="2071678"/>
          <a:ext cx="5857916" cy="3600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Spadek bezrobocia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początku 2005 roku do końca 2008 roku udało się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zmniejszyć poziom </a:t>
            </a:r>
            <a:r>
              <a:rPr lang="pl-PL" b="1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bezrobocia</a:t>
            </a:r>
            <a:r>
              <a:rPr lang="pl-PL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ponaddwukrotnie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jednocześnie stopa bezrobocia niemal zrównała się ze średnią ogólnopolską, podczas gdy wcześniej utrzymywała się stale na dużo wyższym poziomie</a:t>
            </a:r>
            <a:r>
              <a:rPr lang="pl-PL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Niestety,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pod koniec 2008 roku dało się zauważyć zahamowanie spadku bezrobocia wywołane kryzysem ogólnoświatowym.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Spadek bezrobocia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Stopa bezrobocia rejestrowanego w woj. dolnośląskim i w Polsce w latach 2005-2008</a:t>
            </a:r>
          </a:p>
        </p:txBody>
      </p:sp>
      <p:sp>
        <p:nvSpPr>
          <p:cNvPr id="19464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Bank Danych Regionalnych</a:t>
            </a:r>
            <a:r>
              <a:rPr lang="pl-PL" sz="1200">
                <a:latin typeface="Calibri" pitchFamily="34" charset="0"/>
              </a:rPr>
              <a:t>, Główny Urząd Statystyczny, 2009; obliczenia własne</a:t>
            </a:r>
          </a:p>
        </p:txBody>
      </p:sp>
      <p:graphicFrame>
        <p:nvGraphicFramePr>
          <p:cNvPr id="11" name="Wykres 10"/>
          <p:cNvGraphicFramePr/>
          <p:nvPr/>
        </p:nvGraphicFramePr>
        <p:xfrm>
          <a:off x="857224" y="2000240"/>
          <a:ext cx="721523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100" smtClean="0">
                <a:solidFill>
                  <a:srgbClr val="3F5D63"/>
                </a:solidFill>
                <a:latin typeface="Arial" charset="0"/>
                <a:cs typeface="Arial" charset="0"/>
              </a:rPr>
              <a:t>Dominacja  w strukturze pracujących osób z wykształceniem </a:t>
            </a:r>
            <a:br>
              <a:rPr lang="pl-PL" sz="2100" smtClean="0">
                <a:solidFill>
                  <a:srgbClr val="3F5D63"/>
                </a:solidFill>
                <a:latin typeface="Arial" charset="0"/>
                <a:cs typeface="Arial" charset="0"/>
              </a:rPr>
            </a:br>
            <a:r>
              <a:rPr lang="pl-PL" sz="2100" smtClean="0">
                <a:solidFill>
                  <a:srgbClr val="3F5D63"/>
                </a:solidFill>
                <a:latin typeface="Arial" charset="0"/>
                <a:cs typeface="Arial" charset="0"/>
              </a:rPr>
              <a:t>zasadniczym zawodowym oraz policealnym i średnim zawodowym 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Istotną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cechą charakterystyczną dolnośląskiej gospodarki jest dominacja w strukturze pracujących osób z wykształceniem zasadniczym zawodowym oraz policealnym i średnim zawodowym. Dodatkowo w latach 2007-2008 tendencja ta się umacniała, podczas gdy spadała liczba pracujących z wykształceniem wyższym.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785938"/>
            <a:ext cx="8786812" cy="71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3077" name="pole tekstowe 11"/>
          <p:cNvSpPr txBox="1">
            <a:spLocks noChangeArrowheads="1"/>
          </p:cNvSpPr>
          <p:nvPr/>
        </p:nvSpPr>
        <p:spPr bwMode="auto">
          <a:xfrm>
            <a:off x="500063" y="1928813"/>
            <a:ext cx="7572375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Lider Projektu: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pl-PL" sz="1400" b="1">
                <a:solidFill>
                  <a:srgbClr val="030371"/>
                </a:solidFill>
                <a:latin typeface="Calibri" pitchFamily="34" charset="0"/>
              </a:rPr>
              <a:t>AGERON POLSKA</a:t>
            </a:r>
          </a:p>
          <a:p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ul. Wiśniowa 40B</a:t>
            </a:r>
          </a:p>
          <a:p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02-520 Warszawa</a:t>
            </a:r>
          </a:p>
          <a:p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Tel.: (022) 646 42 21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Fax: (022) 646 42 23 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Partnerzy: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es-ES" sz="1400" b="1">
                <a:solidFill>
                  <a:srgbClr val="030371"/>
                </a:solidFill>
                <a:latin typeface="Calibri" pitchFamily="34" charset="0"/>
              </a:rPr>
              <a:t>AGERON INTERNACIONAL, S.L.</a:t>
            </a:r>
            <a:endParaRPr lang="pl-PL" sz="1400" b="1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es-ES" sz="1400">
                <a:solidFill>
                  <a:srgbClr val="030371"/>
                </a:solidFill>
                <a:latin typeface="Calibri" pitchFamily="34" charset="0"/>
              </a:rPr>
              <a:t>Avda. de las Dos Castillas, 33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Ática. Edificio 7 </a:t>
            </a:r>
          </a:p>
          <a:p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28224 Pozuelo de Alarcón, Madrid, Hiszpania </a:t>
            </a:r>
          </a:p>
          <a:p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tel.</a:t>
            </a: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:</a:t>
            </a:r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 +34 91</a:t>
            </a: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 </a:t>
            </a:r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714 13</a:t>
            </a: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 93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f</a:t>
            </a:r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ax.</a:t>
            </a: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:</a:t>
            </a:r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 +34 91</a:t>
            </a: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 </a:t>
            </a:r>
            <a:r>
              <a:rPr lang="pl-PL" sz="1400">
                <a:solidFill>
                  <a:srgbClr val="030371"/>
                </a:solidFill>
                <a:latin typeface="Calibri" pitchFamily="34" charset="0"/>
              </a:rPr>
              <a:t>714 14 84</a:t>
            </a:r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 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b="1">
                <a:solidFill>
                  <a:srgbClr val="030371"/>
                </a:solidFill>
                <a:latin typeface="Calibri" pitchFamily="34" charset="0"/>
              </a:rPr>
              <a:t>PEOPLE MATTERS, S.L.</a:t>
            </a:r>
            <a:endParaRPr lang="pl-PL" sz="1400" b="1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en-US" sz="1400">
                <a:solidFill>
                  <a:srgbClr val="030371"/>
                </a:solidFill>
                <a:latin typeface="Calibri" pitchFamily="34" charset="0"/>
              </a:rPr>
              <a:t>c/ Serrano, 21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es-ES" sz="1400">
                <a:solidFill>
                  <a:srgbClr val="030371"/>
                </a:solidFill>
                <a:latin typeface="Calibri" pitchFamily="34" charset="0"/>
              </a:rPr>
              <a:t>28001 Madrid, Hiszpania 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es-ES" sz="1400">
                <a:solidFill>
                  <a:srgbClr val="030371"/>
                </a:solidFill>
                <a:latin typeface="Calibri" pitchFamily="34" charset="0"/>
              </a:rPr>
              <a:t>tel./fax: +34 91781 06 80</a:t>
            </a:r>
            <a:endParaRPr lang="pl-PL" sz="1400">
              <a:solidFill>
                <a:srgbClr val="030371"/>
              </a:solidFill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 </a:t>
            </a:r>
            <a:endParaRPr lang="pl-PL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 </a:t>
            </a:r>
            <a:endParaRPr lang="pl-PL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 </a:t>
            </a:r>
            <a:endParaRPr lang="pl-PL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 </a:t>
            </a:r>
            <a:endParaRPr lang="pl-PL">
              <a:latin typeface="Calibri" pitchFamily="34" charset="0"/>
            </a:endParaRPr>
          </a:p>
          <a:p>
            <a:r>
              <a:rPr lang="es-ES">
                <a:latin typeface="Calibri" pitchFamily="34" charset="0"/>
              </a:rPr>
              <a:t> </a:t>
            </a:r>
            <a:r>
              <a:rPr lang="pl-PL">
                <a:latin typeface="Calibri" pitchFamily="34" charset="0"/>
              </a:rPr>
              <a:t> </a:t>
            </a:r>
          </a:p>
          <a:p>
            <a:endParaRPr lang="pl-PL">
              <a:solidFill>
                <a:srgbClr val="030371"/>
              </a:solidFill>
              <a:latin typeface="Calibri" pitchFamily="34" charset="0"/>
            </a:endParaRPr>
          </a:p>
          <a:p>
            <a:endParaRPr lang="pl-PL">
              <a:latin typeface="Calibri" pitchFamily="34" charset="0"/>
            </a:endParaRPr>
          </a:p>
        </p:txBody>
      </p:sp>
      <p:pic>
        <p:nvPicPr>
          <p:cNvPr id="3078" name="Obraz 12" descr="ageron pol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928938"/>
            <a:ext cx="16430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Obraz 13" descr="ageron int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0" y="4357688"/>
            <a:ext cx="15954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Obraz 14" descr="pm.bmp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57864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ytuł 10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Wykonawcy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510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Pracujący wg wykształcenia w woj. dolnośląskim wg BAEL w latach 2007-2008</a:t>
            </a:r>
          </a:p>
        </p:txBody>
      </p:sp>
      <p:sp>
        <p:nvSpPr>
          <p:cNvPr id="21511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Aktywność ekonomiczna ludności w województwie dolnośląskim w IV kwartale 2008 r.</a:t>
            </a:r>
            <a:r>
              <a:rPr lang="pl-PL" sz="1200">
                <a:latin typeface="Calibri" pitchFamily="34" charset="0"/>
              </a:rPr>
              <a:t> i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Urząd Statystyczny we Wrocławiu, 2009; obliczenia własne</a:t>
            </a:r>
          </a:p>
          <a:p>
            <a:endParaRPr lang="pl-PL" sz="1200">
              <a:latin typeface="Calibri" pitchFamily="34" charset="0"/>
            </a:endParaRPr>
          </a:p>
        </p:txBody>
      </p:sp>
      <p:graphicFrame>
        <p:nvGraphicFramePr>
          <p:cNvPr id="11" name="Wykres 10"/>
          <p:cNvGraphicFramePr/>
          <p:nvPr/>
        </p:nvGraphicFramePr>
        <p:xfrm>
          <a:off x="857224" y="2071678"/>
          <a:ext cx="6357982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ytuł 16"/>
          <p:cNvSpPr txBox="1">
            <a:spLocks/>
          </p:cNvSpPr>
          <p:nvPr/>
        </p:nvSpPr>
        <p:spPr>
          <a:xfrm>
            <a:off x="571500" y="285750"/>
            <a:ext cx="85725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1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Dominacja  w strukturze pracujących osób z wykształceniem </a:t>
            </a:r>
            <a:br>
              <a:rPr lang="pl-PL" sz="21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l-PL" sz="21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zasadniczym zawodowym oraz policealnym i średnim zawodowym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6"/>
          <p:cNvSpPr>
            <a:spLocks noGrp="1"/>
          </p:cNvSpPr>
          <p:nvPr>
            <p:ph type="title"/>
          </p:nvPr>
        </p:nvSpPr>
        <p:spPr>
          <a:xfrm>
            <a:off x="1285875" y="274638"/>
            <a:ext cx="7858125" cy="1143000"/>
          </a:xfrm>
        </p:spPr>
        <p:txBody>
          <a:bodyPr/>
          <a:lstStyle/>
          <a:p>
            <a:r>
              <a:rPr lang="pl-PL" sz="2400" smtClean="0">
                <a:solidFill>
                  <a:srgbClr val="3F5D63"/>
                </a:solidFill>
                <a:latin typeface="Arial" charset="0"/>
                <a:cs typeface="Arial" charset="0"/>
              </a:rPr>
              <a:t>Niski udział osób z wyższym wykształceniem w strukturze bezrobocia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Najmniej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bezrobotnych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legitymowało się wykształceniem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wyższy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m. Analogicznie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największą liczbę bezrobotnych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stanowili na koniec 2008 roku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robotnicy przemysłowi i rzemieślnicy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Drugą najsilniejszą grupą były osoby bez zawodu, wśród nich dominują osoby z wykształceniem ogólnokształcącym oraz gimnazjalnym i poniżej.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8" name="pole tekstowe 8"/>
          <p:cNvSpPr txBox="1">
            <a:spLocks noChangeArrowheads="1"/>
          </p:cNvSpPr>
          <p:nvPr/>
        </p:nvSpPr>
        <p:spPr bwMode="auto">
          <a:xfrm>
            <a:off x="785813" y="1643063"/>
            <a:ext cx="81438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Liczba bezrobotnych w woj. dolnośląskim w latach 2007-2008 wg BAEL wg wykształcenia</a:t>
            </a:r>
          </a:p>
        </p:txBody>
      </p:sp>
      <p:sp>
        <p:nvSpPr>
          <p:cNvPr id="23559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Aktywność ekonomiczna ludności w województwie dolnośląskim w IV kwartale 2008 r.</a:t>
            </a:r>
            <a:r>
              <a:rPr lang="pl-PL" sz="1200">
                <a:latin typeface="Calibri" pitchFamily="34" charset="0"/>
              </a:rPr>
              <a:t> i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Urząd Statystyczny we Wrocławiu, 2009; obliczenia własne</a:t>
            </a:r>
          </a:p>
          <a:p>
            <a:endParaRPr lang="pl-PL" sz="1200">
              <a:latin typeface="Calibri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857224" y="2000240"/>
          <a:ext cx="550072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61" name="Tytuł 16"/>
          <p:cNvSpPr>
            <a:spLocks noGrp="1"/>
          </p:cNvSpPr>
          <p:nvPr>
            <p:ph type="title"/>
          </p:nvPr>
        </p:nvSpPr>
        <p:spPr>
          <a:xfrm>
            <a:off x="1714500" y="274638"/>
            <a:ext cx="6972300" cy="1143000"/>
          </a:xfrm>
        </p:spPr>
        <p:txBody>
          <a:bodyPr/>
          <a:lstStyle/>
          <a:p>
            <a:r>
              <a:rPr lang="pl-PL" sz="2400" smtClean="0">
                <a:solidFill>
                  <a:srgbClr val="3F5D63"/>
                </a:solidFill>
                <a:latin typeface="Arial" charset="0"/>
                <a:cs typeface="Arial" charset="0"/>
              </a:rPr>
              <a:t>Niski udział osób z wyższym wykształceniem w strukturze bezrobocia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6"/>
          <p:cNvSpPr>
            <a:spLocks noGrp="1"/>
          </p:cNvSpPr>
          <p:nvPr>
            <p:ph type="title"/>
          </p:nvPr>
        </p:nvSpPr>
        <p:spPr>
          <a:xfrm>
            <a:off x="357188" y="274638"/>
            <a:ext cx="8786812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Lokalne bezrobocie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Również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niekorzystnym zjawiskiem, i niezmiennym w ostatnich latach, jest fakt utrzymywania się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wysokiego poziomu bezrobocia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niektórych powiatach województwa. Bezrobocie to ma charakter bezrobocia strukturalnego i występuje na terenie takich powiatów jak: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złotoryjski, lubański, kłodzki, dzierżoniowski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czy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lubański.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Lokalne bezrobocie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Stopa bezrobocia rejestrowanego w poszczególnych powiatach woj. dolnośląskiego w IV kwartale 2008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25608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opracowanie własne na podstawie danych: </a:t>
            </a:r>
            <a:r>
              <a:rPr lang="pl-PL" sz="1200" i="1">
                <a:latin typeface="Calibri" pitchFamily="34" charset="0"/>
              </a:rPr>
              <a:t>Bank Danych Regionalnych</a:t>
            </a:r>
            <a:r>
              <a:rPr lang="pl-PL" sz="1200">
                <a:latin typeface="Calibri" pitchFamily="34" charset="0"/>
              </a:rPr>
              <a:t>, Główny Urząd Statystyczny, 2009</a:t>
            </a: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</p:txBody>
      </p:sp>
      <p:pic>
        <p:nvPicPr>
          <p:cNvPr id="25609" name="Obraz 12" descr="dolnoslaskie bezroboc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" y="2286000"/>
            <a:ext cx="4357688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0" name="pole tekstowe 13"/>
          <p:cNvSpPr txBox="1">
            <a:spLocks noChangeArrowheads="1"/>
          </p:cNvSpPr>
          <p:nvPr/>
        </p:nvSpPr>
        <p:spPr bwMode="auto">
          <a:xfrm>
            <a:off x="1500188" y="4714875"/>
            <a:ext cx="1143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&lt;4,9%</a:t>
            </a:r>
          </a:p>
          <a:p>
            <a:r>
              <a:rPr lang="pl-PL" sz="1200">
                <a:latin typeface="Calibri" pitchFamily="34" charset="0"/>
              </a:rPr>
              <a:t>5,0-9,9%</a:t>
            </a:r>
          </a:p>
          <a:p>
            <a:r>
              <a:rPr lang="pl-PL" sz="1200">
                <a:latin typeface="Calibri" pitchFamily="34" charset="0"/>
              </a:rPr>
              <a:t>10,0-14,9%</a:t>
            </a:r>
          </a:p>
          <a:p>
            <a:r>
              <a:rPr lang="pl-PL" sz="1200">
                <a:latin typeface="Calibri" pitchFamily="34" charset="0"/>
              </a:rPr>
              <a:t>15,0-19,9%</a:t>
            </a:r>
          </a:p>
          <a:p>
            <a:r>
              <a:rPr lang="pl-PL" sz="1200">
                <a:latin typeface="Calibri" pitchFamily="34" charset="0"/>
              </a:rPr>
              <a:t>&gt;20,0%</a:t>
            </a:r>
          </a:p>
          <a:p>
            <a:endParaRPr lang="pl-PL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28596" y="1571612"/>
          <a:ext cx="81439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Umacnianie się przemysłu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Biorąc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pod uwagę strukturę pracujących według sektorów ekonomicznych odnotowano w ostatnich latach malejący udział rolnictwa,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silnie rosnący udział przemysłu i malejący udział usług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Choć usługi posiadają najwyższy udział w liczbie pracujących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silne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umacnianie się przemysłu w strukturze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jest tendencją niekorzystną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jako że ugruntowuje na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Dolnym Śląsku tradycyjny model gospodarki przemysłowej, podczas gdy najbardziej rozwinięte gospodarki cechuje dominacja sektora usług.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072313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Umacnianie się przemysłu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928662" y="2214554"/>
          <a:ext cx="6429420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928688" y="1714500"/>
            <a:ext cx="73580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pl-PL" sz="1600">
                <a:latin typeface="Calibri" pitchFamily="34" charset="0"/>
                <a:cs typeface="Times New Roman" pitchFamily="18" charset="0"/>
              </a:rPr>
              <a:t>Pracujący w woj. dolnośląskim wg BAEL w latach 2003-2008 w podziale na sektory ekonomiczne</a:t>
            </a:r>
            <a:endParaRPr lang="pl-PL" sz="1600">
              <a:latin typeface="Calibri" pitchFamily="34" charset="0"/>
            </a:endParaRPr>
          </a:p>
        </p:txBody>
      </p:sp>
      <p:sp>
        <p:nvSpPr>
          <p:cNvPr id="28681" name="pole tekstowe 10"/>
          <p:cNvSpPr txBox="1">
            <a:spLocks noChangeArrowheads="1"/>
          </p:cNvSpPr>
          <p:nvPr/>
        </p:nvSpPr>
        <p:spPr bwMode="auto">
          <a:xfrm>
            <a:off x="785813" y="5857875"/>
            <a:ext cx="7500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Aktywność ekonomiczna ludności w województwie dolnośląskim w IV kwartale 2008 r.,</a:t>
            </a:r>
            <a:r>
              <a:rPr lang="pl-PL" sz="1200">
                <a:latin typeface="Calibri" pitchFamily="34" charset="0"/>
              </a:rPr>
              <a:t> Urząd Statystyczny we Wrocławiu; </a:t>
            </a:r>
            <a:r>
              <a:rPr lang="pl-PL" sz="1200" i="1">
                <a:latin typeface="Calibri" pitchFamily="34" charset="0"/>
              </a:rPr>
              <a:t>Bank Danych Regionalnych</a:t>
            </a:r>
            <a:r>
              <a:rPr lang="pl-PL" sz="1200">
                <a:latin typeface="Calibri" pitchFamily="34" charset="0"/>
              </a:rPr>
              <a:t>, Główny Urząd Statystyczny, 2009; obliczenia własne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Rosnący udział przemysłu w tworzeniu </a:t>
            </a:r>
            <a:b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</a:br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wartości dodanej brutto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Sektorem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którego udział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 tworzeniu wartości dodanej wzrósł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wyraźnie w latach 2000-2006 był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przemysł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udział przemysłu w tworzeniu wartości dodanej brutto wzrósł w tym okresie o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6,3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punktów procentowych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 25,7% do 32,0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%.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6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Udział poszczególnych sektorów gospodarki w tworzeniu wartości dodanej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30727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</a:t>
            </a: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Rosnący udział przemysłu w tworzeniu </a:t>
            </a:r>
            <a:br>
              <a:rPr lang="pl-PL" sz="28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wartości dodanej brutto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857224" y="2000240"/>
          <a:ext cx="5857916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6"/>
          <p:cNvSpPr>
            <a:spLocks noGrp="1"/>
          </p:cNvSpPr>
          <p:nvPr>
            <p:ph type="title"/>
          </p:nvPr>
        </p:nvSpPr>
        <p:spPr>
          <a:xfrm>
            <a:off x="1143000" y="0"/>
            <a:ext cx="6572250" cy="1357313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Etapy realizacji projektu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pic>
        <p:nvPicPr>
          <p:cNvPr id="4102" name="Obraz 10" descr="cały etap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000250"/>
            <a:ext cx="6286500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Eksport motorem rozwoju gospodarki regionu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Eksport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odgrywa w gospodarce Dolnego Śląska coraz większą rolę i jest istotnym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motorem rozwoju gospodarczego regionu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Województwo ma pod tym względem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silną pozycję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 Polsce, będąc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trzecim regionem pod względem wielkości eksportu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po województwie mazowieckim i śląskim.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Branże </a:t>
            </a:r>
            <a:r>
              <a:rPr lang="pl-PL" sz="2400" smtClean="0">
                <a:solidFill>
                  <a:srgbClr val="3F5D63"/>
                </a:solidFill>
                <a:latin typeface="Arial" charset="0"/>
                <a:cs typeface="Arial" charset="0"/>
              </a:rPr>
              <a:t>kluczowe</a:t>
            </a:r>
            <a:endParaRPr lang="pl-PL" sz="2800" smtClean="0">
              <a:solidFill>
                <a:srgbClr val="3F5D63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Branże kluczowe to:</a:t>
            </a:r>
            <a:endParaRPr lang="pl-PL" sz="14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działalność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gospodarcza pozostała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handel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detaliczny, z wyłączeniem sprzedaży pojazdów samochodowych, motocykli; naprawa artykułów użytku osobistego i domowego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handel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hurtowy i komisowy, z wyłączeniem handlu pojazdami samochodowymi, motocyklami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budownictwo </a:t>
            </a:r>
            <a:endParaRPr lang="pl-PL" sz="14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produkcja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maszyn i urządzeń, gdzie indziej nie sklasyfikowana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produkcja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pojazdów samochodowych, przyczep i naczep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górnictwo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rud metali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produkcja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metalowych wyrobów gotowych, z wyłączeniem maszyn i urządzeń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produkcja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mebli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transport </a:t>
            </a:r>
            <a:r>
              <a:rPr lang="pl-PL" sz="14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lądowy; transport rurociągowy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Branże strategiczne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Branże strategiczne, które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proponujemy poddać głębszej analizie na dalszym etapie przeprowadzanego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badania: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produkcja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wyrobów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chemicznych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produkcja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sprzętu i urządzeń radiowych, telewizyjnych i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telekomunikacyjnych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hotele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i restauracje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wraz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działalnością uzdrowiskową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informatyka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działalność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gospodarcza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pozostała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Branże niszowe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Branże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niszowe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które mogą w przyszłości odegrać istotną rolę w rozwoju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województwa: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  energetyka odnawialna </a:t>
            </a:r>
            <a:endParaRPr lang="pl-PL" b="1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  działalność badawczo-rozwojowa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6"/>
          <p:cNvSpPr>
            <a:spLocks noGrp="1"/>
          </p:cNvSpPr>
          <p:nvPr>
            <p:ph type="title"/>
          </p:nvPr>
        </p:nvSpPr>
        <p:spPr>
          <a:xfrm>
            <a:off x="571500" y="274638"/>
            <a:ext cx="8572500" cy="1143000"/>
          </a:xfrm>
        </p:spPr>
        <p:txBody>
          <a:bodyPr/>
          <a:lstStyle/>
          <a:p>
            <a:r>
              <a:rPr lang="pl-PL" sz="2800" smtClean="0">
                <a:solidFill>
                  <a:srgbClr val="3F5D63"/>
                </a:solidFill>
                <a:latin typeface="Arial" charset="0"/>
                <a:cs typeface="Arial" charset="0"/>
              </a:rPr>
              <a:t>Branże schyłkowe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Za branże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schyłkowe,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które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nie rokują dalszego rozwoju na terenie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województwa: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produkcja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odzieży i wyrobów futrzarskich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włókiennictwo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28596" y="1571612"/>
          <a:ext cx="81439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ytuł 16"/>
          <p:cNvSpPr>
            <a:spLocks noGrp="1"/>
          </p:cNvSpPr>
          <p:nvPr>
            <p:ph type="title"/>
          </p:nvPr>
        </p:nvSpPr>
        <p:spPr>
          <a:xfrm>
            <a:off x="1285875" y="214313"/>
            <a:ext cx="7215188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Wsparcie wybranych branż gospodarki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Biorąc pod uwagę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dokumenty strategiczne: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Dolnośląską Strategię Innowacji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Strategii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Rozwoju Województwa Dolnośląskiego do 2020 roku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należy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spodziewać się w perspektywie najbliższych lat działań samorządu regionalnego zmierzających przede wszystkim do wsparcia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:</a:t>
            </a:r>
            <a:endParaRPr lang="pl-PL" sz="16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branż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przemysłowych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związanych z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wysokimi technologiami i innowacją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oraz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zorientowanych na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eksport</a:t>
            </a:r>
            <a:endParaRPr lang="pl-PL" sz="16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energetyki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odnawialnej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branż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usługowych o wysokim poziomie innowacji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        turystyki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i działalności uzdrowiskowej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ytuł 16"/>
          <p:cNvSpPr>
            <a:spLocks noGrp="1"/>
          </p:cNvSpPr>
          <p:nvPr>
            <p:ph type="title"/>
          </p:nvPr>
        </p:nvSpPr>
        <p:spPr>
          <a:xfrm>
            <a:off x="928688" y="214313"/>
            <a:ext cx="8429625" cy="1143000"/>
          </a:xfrm>
        </p:spPr>
        <p:txBody>
          <a:bodyPr/>
          <a:lstStyle/>
          <a:p>
            <a:r>
              <a:rPr lang="pl-PL" sz="3000" smtClean="0">
                <a:solidFill>
                  <a:srgbClr val="3F5D63"/>
                </a:solidFill>
                <a:latin typeface="Arial" charset="0"/>
                <a:cs typeface="Arial" charset="0"/>
              </a:rPr>
              <a:t>Ulgi podatkowe w strefach ekonomicznych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Spośród czynników prawnych, które mają silny wpływ na atrakcyjność regionu dla inwestorów zwraca się uwagę na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ulgi podatkowe 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związane z działalnością </a:t>
            </a:r>
            <a:r>
              <a:rPr lang="pl-PL" sz="1600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specjalnych stref ekonomicznych</a:t>
            </a:r>
            <a:r>
              <a:rPr lang="pl-PL" sz="16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42" name="pole tekstowe 8"/>
          <p:cNvSpPr txBox="1">
            <a:spLocks noChangeArrowheads="1"/>
          </p:cNvSpPr>
          <p:nvPr/>
        </p:nvSpPr>
        <p:spPr bwMode="auto">
          <a:xfrm>
            <a:off x="785813" y="2143125"/>
            <a:ext cx="7500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1071563" y="2714625"/>
            <a:ext cx="2071687" cy="1500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Podaż pracy w ujęciu zawodowo-kwalifikacyjnym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Absolwenci  szkół zawodowych i wyższych uczelni i ich kierunki kształcenia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8" name="Prostokąt zaokrąglony 27"/>
          <p:cNvSpPr/>
          <p:nvPr/>
        </p:nvSpPr>
        <p:spPr>
          <a:xfrm>
            <a:off x="3429000" y="2714625"/>
            <a:ext cx="2071688" cy="1500188"/>
          </a:xfrm>
          <a:prstGeom prst="roundRect">
            <a:avLst>
              <a:gd name="adj" fmla="val 185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 dirty="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i kwalifikacje najczęściej poszukiwane przez firmy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deficytowe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Zawody, w których zatrudnienie systematycznie maleje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9" name="Prostokąt zaokrąglony 28"/>
          <p:cNvSpPr/>
          <p:nvPr/>
        </p:nvSpPr>
        <p:spPr>
          <a:xfrm>
            <a:off x="5715000" y="2714625"/>
            <a:ext cx="2071688" cy="1500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0" name="Prostokąt zaokrąglony 29"/>
          <p:cNvSpPr/>
          <p:nvPr/>
        </p:nvSpPr>
        <p:spPr>
          <a:xfrm>
            <a:off x="1071563" y="1928813"/>
            <a:ext cx="2000250" cy="642937"/>
          </a:xfrm>
          <a:prstGeom prst="roundRect">
            <a:avLst/>
          </a:prstGeom>
          <a:gradFill flip="none" rotWithShape="1">
            <a:gsLst>
              <a:gs pos="1900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1" name="Prostokąt zaokrąglony 30"/>
          <p:cNvSpPr/>
          <p:nvPr/>
        </p:nvSpPr>
        <p:spPr>
          <a:xfrm>
            <a:off x="3429000" y="1928813"/>
            <a:ext cx="2000250" cy="642937"/>
          </a:xfrm>
          <a:prstGeom prst="roundRect">
            <a:avLst/>
          </a:prstGeom>
          <a:gradFill flip="none" rotWithShape="1">
            <a:gsLst>
              <a:gs pos="1900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2" name="Prostokąt zaokrąglony 31"/>
          <p:cNvSpPr/>
          <p:nvPr/>
        </p:nvSpPr>
        <p:spPr>
          <a:xfrm>
            <a:off x="5786438" y="1928813"/>
            <a:ext cx="2000250" cy="642937"/>
          </a:xfrm>
          <a:prstGeom prst="roundRect">
            <a:avLst/>
          </a:prstGeom>
          <a:gradFill flip="none" rotWithShape="1">
            <a:gsLst>
              <a:gs pos="1900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9949" name="pole tekstowe 32"/>
          <p:cNvSpPr txBox="1">
            <a:spLocks noChangeArrowheads="1"/>
          </p:cNvSpPr>
          <p:nvPr/>
        </p:nvSpPr>
        <p:spPr bwMode="auto">
          <a:xfrm>
            <a:off x="5786438" y="2857500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Bezrobocie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Zawody deficytowe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regionalne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krajowe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międzynarodowe</a:t>
            </a:r>
          </a:p>
        </p:txBody>
      </p:sp>
      <p:sp>
        <p:nvSpPr>
          <p:cNvPr id="39950" name="pole tekstowe 33"/>
          <p:cNvSpPr txBox="1">
            <a:spLocks noChangeArrowheads="1"/>
          </p:cNvSpPr>
          <p:nvPr/>
        </p:nvSpPr>
        <p:spPr bwMode="auto">
          <a:xfrm>
            <a:off x="1071563" y="20716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PODAŻ</a:t>
            </a:r>
          </a:p>
        </p:txBody>
      </p:sp>
      <p:sp>
        <p:nvSpPr>
          <p:cNvPr id="39951" name="pole tekstowe 34"/>
          <p:cNvSpPr txBox="1">
            <a:spLocks noChangeArrowheads="1"/>
          </p:cNvSpPr>
          <p:nvPr/>
        </p:nvSpPr>
        <p:spPr bwMode="auto">
          <a:xfrm>
            <a:off x="3500438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POPYT</a:t>
            </a:r>
          </a:p>
        </p:txBody>
      </p:sp>
      <p:sp>
        <p:nvSpPr>
          <p:cNvPr id="39952" name="pole tekstowe 35"/>
          <p:cNvSpPr txBox="1">
            <a:spLocks noChangeArrowheads="1"/>
          </p:cNvSpPr>
          <p:nvPr/>
        </p:nvSpPr>
        <p:spPr bwMode="auto">
          <a:xfrm>
            <a:off x="5857875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LUKA</a:t>
            </a:r>
          </a:p>
        </p:txBody>
      </p:sp>
      <p:sp>
        <p:nvSpPr>
          <p:cNvPr id="37" name="Minus 36"/>
          <p:cNvSpPr/>
          <p:nvPr/>
        </p:nvSpPr>
        <p:spPr>
          <a:xfrm>
            <a:off x="3071813" y="2571750"/>
            <a:ext cx="357187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8" name="Minus 37"/>
          <p:cNvSpPr/>
          <p:nvPr/>
        </p:nvSpPr>
        <p:spPr>
          <a:xfrm>
            <a:off x="5429250" y="2500313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9" name="Minus 38"/>
          <p:cNvSpPr/>
          <p:nvPr/>
        </p:nvSpPr>
        <p:spPr>
          <a:xfrm>
            <a:off x="5429250" y="2643188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9956" name="Tytuł 16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38" cy="1143000"/>
          </a:xfrm>
        </p:spPr>
        <p:txBody>
          <a:bodyPr/>
          <a:lstStyle/>
          <a:p>
            <a:r>
              <a:rPr lang="pl-PL" sz="3000" smtClean="0">
                <a:solidFill>
                  <a:srgbClr val="3F5D63"/>
                </a:solidFill>
                <a:latin typeface="Arial" charset="0"/>
                <a:cs typeface="Arial" charset="0"/>
              </a:rPr>
              <a:t>Dolnośląski rynek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pole tekstowe 8"/>
          <p:cNvSpPr txBox="1">
            <a:spLocks noChangeArrowheads="1"/>
          </p:cNvSpPr>
          <p:nvPr/>
        </p:nvSpPr>
        <p:spPr bwMode="auto">
          <a:xfrm>
            <a:off x="785813" y="2143125"/>
            <a:ext cx="7500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1071563" y="2714625"/>
            <a:ext cx="2071687" cy="1500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Podaż pracy w ujęciu zawodowo-kwalifikacyjnym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Absolwenci  szkół zawodowych i wyższych </a:t>
            </a:r>
            <a:r>
              <a:rPr lang="pl-PL" sz="1100" dirty="0">
                <a:solidFill>
                  <a:schemeClr val="tx1"/>
                </a:solidFill>
              </a:rPr>
              <a:t>uczelni i ich kierunki kształcenia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8" name="Prostokąt zaokrąglony 27"/>
          <p:cNvSpPr/>
          <p:nvPr/>
        </p:nvSpPr>
        <p:spPr>
          <a:xfrm>
            <a:off x="3429000" y="2714625"/>
            <a:ext cx="2071688" cy="1500188"/>
          </a:xfrm>
          <a:prstGeom prst="roundRect">
            <a:avLst>
              <a:gd name="adj" fmla="val 18514"/>
            </a:avLst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 dirty="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i kwalifikacje najczęściej poszukiwane przez firmy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deficytowe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Zawody, w których zatrudnienie systematycznie maleje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9" name="Prostokąt zaokrąglony 28"/>
          <p:cNvSpPr/>
          <p:nvPr/>
        </p:nvSpPr>
        <p:spPr>
          <a:xfrm>
            <a:off x="5715000" y="2714625"/>
            <a:ext cx="2071688" cy="150018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0" name="Prostokąt zaokrąglony 29"/>
          <p:cNvSpPr/>
          <p:nvPr/>
        </p:nvSpPr>
        <p:spPr>
          <a:xfrm>
            <a:off x="1071563" y="1928813"/>
            <a:ext cx="2000250" cy="642937"/>
          </a:xfrm>
          <a:prstGeom prst="roundRect">
            <a:avLst/>
          </a:prstGeom>
          <a:gradFill flip="none" rotWithShape="1">
            <a:gsLst>
              <a:gs pos="1900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1" name="Prostokąt zaokrąglony 30"/>
          <p:cNvSpPr/>
          <p:nvPr/>
        </p:nvSpPr>
        <p:spPr>
          <a:xfrm>
            <a:off x="3429000" y="1928813"/>
            <a:ext cx="2000250" cy="64293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/>
            </a:solidFill>
          </a:ln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2" name="Prostokąt zaokrąglony 31"/>
          <p:cNvSpPr/>
          <p:nvPr/>
        </p:nvSpPr>
        <p:spPr>
          <a:xfrm>
            <a:off x="5786438" y="1928813"/>
            <a:ext cx="2000250" cy="64293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/>
            </a:solidFill>
          </a:ln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0973" name="pole tekstowe 32"/>
          <p:cNvSpPr txBox="1">
            <a:spLocks noChangeArrowheads="1"/>
          </p:cNvSpPr>
          <p:nvPr/>
        </p:nvSpPr>
        <p:spPr bwMode="auto">
          <a:xfrm>
            <a:off x="5786438" y="2857500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Bezrobocie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Zawody deficytowe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regionalne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krajowe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międzynarodowe</a:t>
            </a:r>
          </a:p>
        </p:txBody>
      </p:sp>
      <p:sp>
        <p:nvSpPr>
          <p:cNvPr id="40974" name="pole tekstowe 33"/>
          <p:cNvSpPr txBox="1">
            <a:spLocks noChangeArrowheads="1"/>
          </p:cNvSpPr>
          <p:nvPr/>
        </p:nvSpPr>
        <p:spPr bwMode="auto">
          <a:xfrm>
            <a:off x="1071563" y="20716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PODAŻ</a:t>
            </a:r>
          </a:p>
        </p:txBody>
      </p:sp>
      <p:sp>
        <p:nvSpPr>
          <p:cNvPr id="40975" name="pole tekstowe 34"/>
          <p:cNvSpPr txBox="1">
            <a:spLocks noChangeArrowheads="1"/>
          </p:cNvSpPr>
          <p:nvPr/>
        </p:nvSpPr>
        <p:spPr bwMode="auto">
          <a:xfrm>
            <a:off x="3500438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POPYT</a:t>
            </a:r>
          </a:p>
        </p:txBody>
      </p:sp>
      <p:sp>
        <p:nvSpPr>
          <p:cNvPr id="40976" name="pole tekstowe 35"/>
          <p:cNvSpPr txBox="1">
            <a:spLocks noChangeArrowheads="1"/>
          </p:cNvSpPr>
          <p:nvPr/>
        </p:nvSpPr>
        <p:spPr bwMode="auto">
          <a:xfrm>
            <a:off x="5857875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LUKA</a:t>
            </a:r>
          </a:p>
        </p:txBody>
      </p:sp>
      <p:sp>
        <p:nvSpPr>
          <p:cNvPr id="37" name="Minus 36"/>
          <p:cNvSpPr/>
          <p:nvPr/>
        </p:nvSpPr>
        <p:spPr>
          <a:xfrm>
            <a:off x="3071813" y="2571750"/>
            <a:ext cx="357187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8" name="Minus 37"/>
          <p:cNvSpPr/>
          <p:nvPr/>
        </p:nvSpPr>
        <p:spPr>
          <a:xfrm>
            <a:off x="5429250" y="2500313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9" name="Minus 38"/>
          <p:cNvSpPr/>
          <p:nvPr/>
        </p:nvSpPr>
        <p:spPr>
          <a:xfrm>
            <a:off x="5429250" y="2643188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0980" name="Tytuł 16"/>
          <p:cNvSpPr>
            <a:spLocks noGrp="1"/>
          </p:cNvSpPr>
          <p:nvPr>
            <p:ph type="title"/>
          </p:nvPr>
        </p:nvSpPr>
        <p:spPr>
          <a:xfrm>
            <a:off x="285750" y="214313"/>
            <a:ext cx="8643938" cy="1143000"/>
          </a:xfrm>
        </p:spPr>
        <p:txBody>
          <a:bodyPr/>
          <a:lstStyle/>
          <a:p>
            <a:r>
              <a:rPr lang="pl-PL" sz="3000" smtClean="0">
                <a:solidFill>
                  <a:srgbClr val="3F5D63"/>
                </a:solidFill>
                <a:latin typeface="Arial" charset="0"/>
                <a:cs typeface="Arial" charset="0"/>
              </a:rPr>
              <a:t>Dolnośląski rynek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928688" y="500063"/>
            <a:ext cx="8001000" cy="917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2700" dirty="0" smtClean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Analiza </a:t>
            </a:r>
            <a:r>
              <a:rPr lang="pl-PL" sz="2700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struktury zawodowej mieszkańców Dolnego Śląska i kierunków rozwoju dolnośląskiego rynku pracy</a:t>
            </a:r>
            <a:r>
              <a:rPr lang="pl-PL" sz="3200" dirty="0"/>
              <a:t/>
            </a:r>
            <a:br>
              <a:rPr lang="pl-PL" sz="3200" dirty="0"/>
            </a:br>
            <a:endParaRPr lang="pl-PL" sz="3200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>
                <a:solidFill>
                  <a:srgbClr val="030371"/>
                </a:solidFill>
              </a:rPr>
              <a:t>        Otoczenie rynku pracy - czynniki wpływające na rynek pracy</a:t>
            </a:r>
            <a:endParaRPr lang="pl-PL" sz="2000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30371"/>
                </a:solidFill>
              </a:rPr>
              <a:t>        Struktura </a:t>
            </a:r>
            <a:r>
              <a:rPr lang="pl-PL" sz="2000" dirty="0">
                <a:solidFill>
                  <a:srgbClr val="030371"/>
                </a:solidFill>
              </a:rPr>
              <a:t>podaży pracy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30371"/>
                </a:solidFill>
              </a:rPr>
              <a:t>        Struktura </a:t>
            </a:r>
            <a:r>
              <a:rPr lang="pl-PL" sz="2000" dirty="0">
                <a:solidFill>
                  <a:srgbClr val="030371"/>
                </a:solidFill>
              </a:rPr>
              <a:t>popytu na pracę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rgbClr val="030371"/>
                </a:solidFill>
              </a:rPr>
              <a:t>        Luka</a:t>
            </a:r>
            <a:endParaRPr lang="pl-PL" sz="2000" dirty="0">
              <a:solidFill>
                <a:srgbClr val="0303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pole tekstowe 8"/>
          <p:cNvSpPr txBox="1">
            <a:spLocks noChangeArrowheads="1"/>
          </p:cNvSpPr>
          <p:nvPr/>
        </p:nvSpPr>
        <p:spPr bwMode="auto">
          <a:xfrm>
            <a:off x="357188" y="1571625"/>
            <a:ext cx="77866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600">
                <a:latin typeface="Calibri" pitchFamily="34" charset="0"/>
              </a:rPr>
              <a:t>Aktywni zawodowo w woj. dolnośląskim wg poziomu wykształcenia</a:t>
            </a:r>
          </a:p>
        </p:txBody>
      </p:sp>
      <p:sp>
        <p:nvSpPr>
          <p:cNvPr id="41991" name="pole tekstowe 11"/>
          <p:cNvSpPr txBox="1">
            <a:spLocks noChangeArrowheads="1"/>
          </p:cNvSpPr>
          <p:nvPr/>
        </p:nvSpPr>
        <p:spPr bwMode="auto">
          <a:xfrm>
            <a:off x="1000125" y="5929313"/>
            <a:ext cx="7286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Aktywność ekonomiczna ludności w województwie dolnośląskim w IV kwartale 2008 r. </a:t>
            </a:r>
            <a:r>
              <a:rPr lang="pl-PL" sz="1200">
                <a:latin typeface="Calibri" pitchFamily="34" charset="0"/>
              </a:rPr>
              <a:t>oraz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Urząd Statystyczny we Wrocławiu, 2006-2009</a:t>
            </a: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80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Podaż pracy w ujęciu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280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zawodowo-kwalifikacyjnym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Wykres 13"/>
          <p:cNvGraphicFramePr/>
          <p:nvPr/>
        </p:nvGraphicFramePr>
        <p:xfrm>
          <a:off x="1285852" y="2298700"/>
          <a:ext cx="6500858" cy="3416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014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Pracujący wg BAEL i bezrobotni zarejestrowani wg grup zawodów w IV kwartale 2008 r.</a:t>
            </a:r>
          </a:p>
        </p:txBody>
      </p:sp>
      <p:sp>
        <p:nvSpPr>
          <p:cNvPr id="43015" name="pole tekstowe 11"/>
          <p:cNvSpPr txBox="1">
            <a:spLocks noChangeArrowheads="1"/>
          </p:cNvSpPr>
          <p:nvPr/>
        </p:nvSpPr>
        <p:spPr bwMode="auto">
          <a:xfrm>
            <a:off x="1000125" y="5786438"/>
            <a:ext cx="7500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</a:t>
            </a:r>
            <a:r>
              <a:rPr lang="pl-PL" sz="1200" i="1">
                <a:latin typeface="Calibri" pitchFamily="34" charset="0"/>
              </a:rPr>
              <a:t>  Aktywność ekonomiczna ludności w województwie dolnośląskim w IV kwartale 2008 r.</a:t>
            </a:r>
            <a:r>
              <a:rPr lang="pl-PL" sz="1200">
                <a:latin typeface="Calibri" pitchFamily="34" charset="0"/>
              </a:rPr>
              <a:t> i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Urząd Statystyczny we Wrocławiu, 2009; </a:t>
            </a:r>
            <a:r>
              <a:rPr lang="pl-PL" sz="1200" i="1">
                <a:latin typeface="Calibri" pitchFamily="34" charset="0"/>
              </a:rPr>
              <a:t>Ranking zawodów deficytowych i nadwyżkowych w województwie dolnośląskim w 2008 roku</a:t>
            </a:r>
            <a:r>
              <a:rPr lang="pl-PL" sz="1200">
                <a:latin typeface="Calibri" pitchFamily="34" charset="0"/>
              </a:rPr>
              <a:t> i wcześniejsze</a:t>
            </a:r>
            <a:r>
              <a:rPr lang="pl-PL" sz="1200" i="1">
                <a:latin typeface="Calibri" pitchFamily="34" charset="0"/>
              </a:rPr>
              <a:t>,</a:t>
            </a:r>
            <a:r>
              <a:rPr lang="pl-PL" sz="1200">
                <a:latin typeface="Calibri" pitchFamily="34" charset="0"/>
              </a:rPr>
              <a:t> Dolnośląski Wojewódzki Urząd Pracy w Wałbrzychu, 2009; obliczenia własne</a:t>
            </a: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80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Podaż pracy w ujęciu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sz="280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zawodowo-kwalifikacyjnym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642910" y="2071678"/>
          <a:ext cx="7929618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Udział poszczególnych typów szkół na podbudowie gimnazjum wybieranych przez uczniów w roku szkolnym 2007/2008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44039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Oświata i wychowanie w roku szkolnym 2007/2008,</a:t>
            </a:r>
            <a:r>
              <a:rPr lang="pl-PL" sz="1200">
                <a:latin typeface="Calibri" pitchFamily="34" charset="0"/>
              </a:rPr>
              <a:t> Główny Urząd Statystyczny, 2009; obliczenia własne</a:t>
            </a: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Udział </a:t>
            </a: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poszczególnych typów szkół </a:t>
            </a:r>
            <a:endParaRPr lang="es-ES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857224" y="2357430"/>
          <a:ext cx="521497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062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Udziały grup kierunków kształcenia w zasadniczych szkołach zawodowych woj. dolnośląskiego w roku szkolnym 2007/2008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45063" name="pole tekstowe 11"/>
          <p:cNvSpPr txBox="1">
            <a:spLocks noChangeArrowheads="1"/>
          </p:cNvSpPr>
          <p:nvPr/>
        </p:nvSpPr>
        <p:spPr bwMode="auto">
          <a:xfrm>
            <a:off x="785813" y="5857875"/>
            <a:ext cx="7500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Rocznik statystyczny województwa dolnośląskiego,</a:t>
            </a:r>
            <a:r>
              <a:rPr lang="pl-PL" sz="1200">
                <a:latin typeface="Calibri" pitchFamily="34" charset="0"/>
              </a:rPr>
              <a:t> Urząd Statystyczny we Wrocławiu, 2008; obliczenia własne</a:t>
            </a:r>
          </a:p>
          <a:p>
            <a:endParaRPr lang="pl-PL" sz="1200">
              <a:latin typeface="Calibri" pitchFamily="34" charset="0"/>
            </a:endParaRP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357313" y="214313"/>
            <a:ext cx="6858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Kierunki kształcenia w zasadniczych szkołach zawodowych</a:t>
            </a:r>
            <a:endParaRPr lang="es-ES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857224" y="2285992"/>
          <a:ext cx="585791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6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Udziały grup kierunków kształcenia w średnich szkołach zawodowych (bez policealnych) woj. dolnośląskiego w roku szkolnym  2007/2008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46087" name="pole tekstowe 11"/>
          <p:cNvSpPr txBox="1">
            <a:spLocks noChangeArrowheads="1"/>
          </p:cNvSpPr>
          <p:nvPr/>
        </p:nvSpPr>
        <p:spPr bwMode="auto">
          <a:xfrm>
            <a:off x="785813" y="5929313"/>
            <a:ext cx="7500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Rocznik statystyczny województwa dolnośląskiego,</a:t>
            </a:r>
            <a:r>
              <a:rPr lang="pl-PL" sz="1200">
                <a:latin typeface="Calibri" pitchFamily="34" charset="0"/>
              </a:rPr>
              <a:t> Urząd Statystyczny we Wrocławiu, 2008; obliczenia własne</a:t>
            </a: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357313" y="214313"/>
            <a:ext cx="68580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Kierunki kształcenia w średnich szkołach zawodowych</a:t>
            </a:r>
            <a:endParaRPr lang="es-ES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Wykres 13"/>
          <p:cNvGraphicFramePr/>
          <p:nvPr/>
        </p:nvGraphicFramePr>
        <p:xfrm>
          <a:off x="857224" y="2285992"/>
          <a:ext cx="5124450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110" name="pole tekstowe 8"/>
          <p:cNvSpPr txBox="1">
            <a:spLocks noChangeArrowheads="1"/>
          </p:cNvSpPr>
          <p:nvPr/>
        </p:nvSpPr>
        <p:spPr bwMode="auto">
          <a:xfrm>
            <a:off x="785813" y="1714500"/>
            <a:ext cx="7500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alibri" pitchFamily="34" charset="0"/>
              </a:rPr>
              <a:t>Udziały grup kierunków kształcenia w szkołach policealnych woj. dolnośląskiego w roku szkolnym  2007/2008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47111" name="pole tekstowe 11"/>
          <p:cNvSpPr txBox="1">
            <a:spLocks noChangeArrowheads="1"/>
          </p:cNvSpPr>
          <p:nvPr/>
        </p:nvSpPr>
        <p:spPr bwMode="auto">
          <a:xfrm>
            <a:off x="785813" y="5929313"/>
            <a:ext cx="7500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Rocznik statystyczny województwa dolnośląskiego,</a:t>
            </a:r>
            <a:r>
              <a:rPr lang="pl-PL" sz="1200">
                <a:latin typeface="Calibri" pitchFamily="34" charset="0"/>
              </a:rPr>
              <a:t> Urząd Statystyczny we Wrocławiu, 2008; obliczenia własne</a:t>
            </a: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785813" y="214313"/>
            <a:ext cx="8072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Kierunki kształcenia w szkołach policealnych</a:t>
            </a:r>
            <a:endParaRPr lang="es-ES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Wykres 12"/>
          <p:cNvGraphicFramePr/>
          <p:nvPr/>
        </p:nvGraphicFramePr>
        <p:xfrm>
          <a:off x="857224" y="2285992"/>
          <a:ext cx="5124450" cy="366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134" name="pole tekstowe 8"/>
          <p:cNvSpPr txBox="1">
            <a:spLocks noChangeArrowheads="1"/>
          </p:cNvSpPr>
          <p:nvPr/>
        </p:nvSpPr>
        <p:spPr bwMode="auto">
          <a:xfrm>
            <a:off x="785813" y="1571625"/>
            <a:ext cx="75009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pl-PL" sz="1600">
                <a:latin typeface="Calibri" pitchFamily="34" charset="0"/>
              </a:rPr>
              <a:t>Liczba studentów w szkołach wyższych woj. dolnośląskiego według wybranych grup kierunków kształcenia </a:t>
            </a:r>
          </a:p>
          <a:p>
            <a:pPr algn="r"/>
            <a:r>
              <a:rPr lang="pl-PL" sz="1600">
                <a:latin typeface="Calibri" pitchFamily="34" charset="0"/>
              </a:rPr>
              <a:t>w latach 2004-2007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48135" name="pole tekstowe 11"/>
          <p:cNvSpPr txBox="1">
            <a:spLocks noChangeArrowheads="1"/>
          </p:cNvSpPr>
          <p:nvPr/>
        </p:nvSpPr>
        <p:spPr bwMode="auto">
          <a:xfrm>
            <a:off x="785813" y="6072188"/>
            <a:ext cx="7500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Bank Danych Regionalnych,</a:t>
            </a:r>
            <a:r>
              <a:rPr lang="pl-PL" sz="1200">
                <a:latin typeface="Calibri" pitchFamily="34" charset="0"/>
              </a:rPr>
              <a:t> Główny Urząd Statystyczny, 2009; obliczenia własne</a:t>
            </a:r>
          </a:p>
          <a:p>
            <a:endParaRPr lang="pl-PL" sz="12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785813" y="214313"/>
            <a:ext cx="80724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Kierunki kształcenia w szkołach wyższych</a:t>
            </a:r>
            <a:endParaRPr lang="es-ES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4" name="Wykres 13"/>
          <p:cNvGraphicFramePr/>
          <p:nvPr/>
        </p:nvGraphicFramePr>
        <p:xfrm>
          <a:off x="857224" y="1857364"/>
          <a:ext cx="478634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158" name="pole tekstowe 8"/>
          <p:cNvSpPr txBox="1">
            <a:spLocks noChangeArrowheads="1"/>
          </p:cNvSpPr>
          <p:nvPr/>
        </p:nvSpPr>
        <p:spPr bwMode="auto">
          <a:xfrm>
            <a:off x="785813" y="2143125"/>
            <a:ext cx="7500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1071563" y="2714625"/>
            <a:ext cx="2071687" cy="150018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26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Podaż pracy w ujęciu zawodowo-kwalifikacyjnym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Absolwenci  szkół zawodowych i wyższych uczelni i ich kierunki kształcenia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8" name="Prostokąt zaokrąglony 27"/>
          <p:cNvSpPr/>
          <p:nvPr/>
        </p:nvSpPr>
        <p:spPr>
          <a:xfrm>
            <a:off x="3429000" y="2714625"/>
            <a:ext cx="2071688" cy="1500188"/>
          </a:xfrm>
          <a:prstGeom prst="roundRect">
            <a:avLst>
              <a:gd name="adj" fmla="val 1851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 dirty="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i kwalifikacje najczęściej poszukiwane przez firmy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deficytowe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Zawody, w których zatrudnienie systematycznie maleje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9" name="Prostokąt zaokrąglony 28"/>
          <p:cNvSpPr/>
          <p:nvPr/>
        </p:nvSpPr>
        <p:spPr>
          <a:xfrm>
            <a:off x="5715000" y="2714625"/>
            <a:ext cx="2071688" cy="150018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0" name="Prostokąt zaokrąglony 29"/>
          <p:cNvSpPr/>
          <p:nvPr/>
        </p:nvSpPr>
        <p:spPr>
          <a:xfrm>
            <a:off x="1071563" y="1928813"/>
            <a:ext cx="2000250" cy="642937"/>
          </a:xfrm>
          <a:prstGeom prst="roundRect">
            <a:avLst/>
          </a:prstGeom>
          <a:solidFill>
            <a:srgbClr val="E5D7F5">
              <a:alpha val="84000"/>
            </a:srgbClr>
          </a:solidFill>
          <a:ln>
            <a:solidFill>
              <a:schemeClr val="bg1"/>
            </a:solidFill>
          </a:ln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1" name="Prostokąt zaokrąglony 30"/>
          <p:cNvSpPr/>
          <p:nvPr/>
        </p:nvSpPr>
        <p:spPr>
          <a:xfrm>
            <a:off x="3429000" y="1928813"/>
            <a:ext cx="2000250" cy="642937"/>
          </a:xfrm>
          <a:prstGeom prst="roundRect">
            <a:avLst/>
          </a:prstGeom>
          <a:gradFill flip="none" rotWithShape="1">
            <a:gsLst>
              <a:gs pos="1900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2" name="Prostokąt zaokrąglony 31"/>
          <p:cNvSpPr/>
          <p:nvPr/>
        </p:nvSpPr>
        <p:spPr>
          <a:xfrm>
            <a:off x="5786438" y="1928813"/>
            <a:ext cx="2000250" cy="642937"/>
          </a:xfrm>
          <a:prstGeom prst="roundRect">
            <a:avLst/>
          </a:prstGeom>
          <a:solidFill>
            <a:srgbClr val="E5D7F5">
              <a:alpha val="83000"/>
            </a:srgbClr>
          </a:solidFill>
          <a:ln>
            <a:solidFill>
              <a:schemeClr val="bg1"/>
            </a:solidFill>
          </a:ln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49165" name="pole tekstowe 32"/>
          <p:cNvSpPr txBox="1">
            <a:spLocks noChangeArrowheads="1"/>
          </p:cNvSpPr>
          <p:nvPr/>
        </p:nvSpPr>
        <p:spPr bwMode="auto">
          <a:xfrm>
            <a:off x="5786438" y="2857500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Bezrobocie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Zawody deficytowe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regionalne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krajowe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międzynarodowe</a:t>
            </a:r>
          </a:p>
        </p:txBody>
      </p:sp>
      <p:sp>
        <p:nvSpPr>
          <p:cNvPr id="49166" name="pole tekstowe 33"/>
          <p:cNvSpPr txBox="1">
            <a:spLocks noChangeArrowheads="1"/>
          </p:cNvSpPr>
          <p:nvPr/>
        </p:nvSpPr>
        <p:spPr bwMode="auto">
          <a:xfrm>
            <a:off x="1071563" y="20716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PODAŻ</a:t>
            </a:r>
          </a:p>
        </p:txBody>
      </p:sp>
      <p:sp>
        <p:nvSpPr>
          <p:cNvPr id="49167" name="pole tekstowe 34"/>
          <p:cNvSpPr txBox="1">
            <a:spLocks noChangeArrowheads="1"/>
          </p:cNvSpPr>
          <p:nvPr/>
        </p:nvSpPr>
        <p:spPr bwMode="auto">
          <a:xfrm>
            <a:off x="3500438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POPYT</a:t>
            </a:r>
          </a:p>
        </p:txBody>
      </p:sp>
      <p:sp>
        <p:nvSpPr>
          <p:cNvPr id="49168" name="pole tekstowe 35"/>
          <p:cNvSpPr txBox="1">
            <a:spLocks noChangeArrowheads="1"/>
          </p:cNvSpPr>
          <p:nvPr/>
        </p:nvSpPr>
        <p:spPr bwMode="auto">
          <a:xfrm>
            <a:off x="5857875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LUKA</a:t>
            </a:r>
          </a:p>
        </p:txBody>
      </p:sp>
      <p:sp>
        <p:nvSpPr>
          <p:cNvPr id="37" name="Minus 36"/>
          <p:cNvSpPr/>
          <p:nvPr/>
        </p:nvSpPr>
        <p:spPr>
          <a:xfrm>
            <a:off x="3071813" y="2571750"/>
            <a:ext cx="357187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8" name="Minus 37"/>
          <p:cNvSpPr/>
          <p:nvPr/>
        </p:nvSpPr>
        <p:spPr>
          <a:xfrm>
            <a:off x="5429250" y="2500313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9" name="Minus 38"/>
          <p:cNvSpPr/>
          <p:nvPr/>
        </p:nvSpPr>
        <p:spPr>
          <a:xfrm>
            <a:off x="5429250" y="2643188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82" name="pole tekstowe 8"/>
          <p:cNvSpPr txBox="1">
            <a:spLocks noChangeArrowheads="1"/>
          </p:cNvSpPr>
          <p:nvPr/>
        </p:nvSpPr>
        <p:spPr bwMode="auto">
          <a:xfrm>
            <a:off x="1143000" y="1571625"/>
            <a:ext cx="7143750" cy="571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400" b="1">
                <a:latin typeface="Calibri" pitchFamily="34" charset="0"/>
              </a:rPr>
              <a:t>Przedstawiciel handlowy </a:t>
            </a:r>
            <a:r>
              <a:rPr lang="pl-PL" sz="1400">
                <a:latin typeface="Calibri" pitchFamily="34" charset="0"/>
              </a:rPr>
              <a:t>z dodatkowymi kwalifikacjami miękkimi</a:t>
            </a:r>
          </a:p>
          <a:p>
            <a:endParaRPr lang="pl-PL" sz="1400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Ślusarz, spawacz, tapicer, piekarz i cukiernik </a:t>
            </a:r>
            <a:r>
              <a:rPr lang="pl-PL" sz="1400">
                <a:latin typeface="Calibri" pitchFamily="34" charset="0"/>
              </a:rPr>
              <a:t>- rzetelny i dokładny</a:t>
            </a:r>
          </a:p>
          <a:p>
            <a:endParaRPr lang="pl-PL" sz="1400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Nauczyciel języka obcego w szkole podstawowej</a:t>
            </a:r>
          </a:p>
          <a:p>
            <a:endParaRPr lang="pl-PL" sz="1400" b="1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Inżynier budownictwa </a:t>
            </a:r>
            <a:r>
              <a:rPr lang="pl-PL" sz="1400">
                <a:latin typeface="Calibri" pitchFamily="34" charset="0"/>
              </a:rPr>
              <a:t>z doświadczeniem</a:t>
            </a:r>
          </a:p>
          <a:p>
            <a:endParaRPr lang="pl-PL" sz="1400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Technik przemysłowy </a:t>
            </a:r>
            <a:r>
              <a:rPr lang="pl-PL" sz="1400">
                <a:latin typeface="Calibri" pitchFamily="34" charset="0"/>
              </a:rPr>
              <a:t>z doświadczeniem</a:t>
            </a:r>
          </a:p>
          <a:p>
            <a:endParaRPr lang="pl-PL" sz="1400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Operator obrabiarki sterowanej  numerycznie</a:t>
            </a:r>
          </a:p>
          <a:p>
            <a:endParaRPr lang="pl-PL" sz="1400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Operator maszyn i urządzeń do obróbki plastycznej</a:t>
            </a:r>
          </a:p>
          <a:p>
            <a:endParaRPr lang="pl-PL" sz="1400" b="1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Specjaliści ds. ekonomii i zarządzania </a:t>
            </a:r>
            <a:r>
              <a:rPr lang="pl-PL" sz="1400">
                <a:latin typeface="Calibri" pitchFamily="34" charset="0"/>
              </a:rPr>
              <a:t>ze znajomością języków obcych głównie angielski, niemiecki, francuski, szwedzki, norweski, duński.</a:t>
            </a:r>
          </a:p>
          <a:p>
            <a:r>
              <a:rPr lang="pl-PL" sz="1400">
                <a:latin typeface="Calibri" pitchFamily="34" charset="0"/>
              </a:rPr>
              <a:t>	</a:t>
            </a:r>
          </a:p>
          <a:p>
            <a:r>
              <a:rPr lang="pl-PL" sz="1400" b="1">
                <a:latin typeface="Calibri" pitchFamily="34" charset="0"/>
              </a:rPr>
              <a:t>Kuchmistrz,  kelnerka</a:t>
            </a:r>
          </a:p>
          <a:p>
            <a:endParaRPr lang="pl-PL" sz="1400" b="1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Pilot wycieczek</a:t>
            </a:r>
          </a:p>
          <a:p>
            <a:endParaRPr lang="pl-PL" sz="1400" b="1">
              <a:latin typeface="Calibri" pitchFamily="34" charset="0"/>
            </a:endParaRPr>
          </a:p>
          <a:p>
            <a:r>
              <a:rPr lang="pl-PL" sz="1400" b="1">
                <a:latin typeface="Calibri" pitchFamily="34" charset="0"/>
              </a:rPr>
              <a:t>Kosmetyczka</a:t>
            </a:r>
          </a:p>
          <a:p>
            <a:endParaRPr lang="pl-PL" sz="14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Zawody i kwalifikacje najczęściej poszukiwane przez </a:t>
            </a: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firmy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06" name="pole tekstowe 8"/>
          <p:cNvSpPr txBox="1">
            <a:spLocks noChangeArrowheads="1"/>
          </p:cNvSpPr>
          <p:nvPr/>
        </p:nvSpPr>
        <p:spPr bwMode="auto">
          <a:xfrm>
            <a:off x="785813" y="2143125"/>
            <a:ext cx="75009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1071563" y="2714625"/>
            <a:ext cx="2071687" cy="1500188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Podaż pracy w ujęciu zawodowo-kwalifikacyjnym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>
                <a:solidFill>
                  <a:schemeClr val="tx1"/>
                </a:solidFill>
              </a:rPr>
              <a:t>Absolwenci  szkół zawodowych i wyższych uczelni i ich kierunki kształcenia</a:t>
            </a: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8" name="Prostokąt zaokrąglony 27"/>
          <p:cNvSpPr/>
          <p:nvPr/>
        </p:nvSpPr>
        <p:spPr>
          <a:xfrm>
            <a:off x="3429000" y="2714625"/>
            <a:ext cx="2071688" cy="1500188"/>
          </a:xfrm>
          <a:prstGeom prst="roundRect">
            <a:avLst>
              <a:gd name="adj" fmla="val 18514"/>
            </a:avLst>
          </a:prstGeom>
          <a:solidFill>
            <a:schemeClr val="accent1">
              <a:lumMod val="40000"/>
              <a:lumOff val="60000"/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pl-PL" sz="1100" dirty="0">
              <a:solidFill>
                <a:schemeClr val="tx1"/>
              </a:solidFill>
            </a:endParaRP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i kwalifikacje najczęściej poszukiwane przez firmy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 deficytowe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r>
              <a:rPr lang="pl-PL" sz="1100" dirty="0">
                <a:solidFill>
                  <a:schemeClr val="tx1"/>
                </a:solidFill>
              </a:rPr>
              <a:t>Zawody, w których zatrudnienie systematycznie maleje</a:t>
            </a:r>
          </a:p>
          <a:p>
            <a:pPr marL="177800" indent="-177800" fontAlgn="auto">
              <a:spcBef>
                <a:spcPct val="25000"/>
              </a:spcBef>
              <a:spcAft>
                <a:spcPts val="0"/>
              </a:spcAft>
              <a:buFontTx/>
              <a:buChar char="•"/>
              <a:defRPr/>
            </a:pPr>
            <a:endParaRPr lang="es-ES" sz="1100" dirty="0">
              <a:solidFill>
                <a:schemeClr val="tx1"/>
              </a:solidFill>
            </a:endParaRPr>
          </a:p>
        </p:txBody>
      </p:sp>
      <p:sp>
        <p:nvSpPr>
          <p:cNvPr id="29" name="Prostokąt zaokrąglony 28"/>
          <p:cNvSpPr/>
          <p:nvPr/>
        </p:nvSpPr>
        <p:spPr>
          <a:xfrm>
            <a:off x="5715000" y="2714625"/>
            <a:ext cx="2071688" cy="15001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0" name="Prostokąt zaokrąglony 29"/>
          <p:cNvSpPr/>
          <p:nvPr/>
        </p:nvSpPr>
        <p:spPr>
          <a:xfrm>
            <a:off x="1071563" y="1928813"/>
            <a:ext cx="2000250" cy="64293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/>
            </a:solidFill>
          </a:ln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1" name="Prostokąt zaokrąglony 30"/>
          <p:cNvSpPr/>
          <p:nvPr/>
        </p:nvSpPr>
        <p:spPr>
          <a:xfrm>
            <a:off x="3429000" y="1928813"/>
            <a:ext cx="2000250" cy="64293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31000"/>
            </a:schemeClr>
          </a:solidFill>
          <a:ln>
            <a:solidFill>
              <a:schemeClr val="bg1"/>
            </a:solidFill>
          </a:ln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2" name="Prostokąt zaokrąglony 31"/>
          <p:cNvSpPr/>
          <p:nvPr/>
        </p:nvSpPr>
        <p:spPr>
          <a:xfrm>
            <a:off x="5786438" y="1928813"/>
            <a:ext cx="2000250" cy="642937"/>
          </a:xfrm>
          <a:prstGeom prst="roundRect">
            <a:avLst/>
          </a:prstGeom>
          <a:gradFill flip="none" rotWithShape="1">
            <a:gsLst>
              <a:gs pos="1900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blurRad="355600" dist="76200" dir="4500000" sx="85000" sy="85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51213" name="pole tekstowe 32"/>
          <p:cNvSpPr txBox="1">
            <a:spLocks noChangeArrowheads="1"/>
          </p:cNvSpPr>
          <p:nvPr/>
        </p:nvSpPr>
        <p:spPr bwMode="auto">
          <a:xfrm>
            <a:off x="5786438" y="2857500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Bezrobocie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Zawody deficytowe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regionalne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krajowe</a:t>
            </a:r>
          </a:p>
          <a:p>
            <a:pPr marL="177800" indent="-177800">
              <a:spcBef>
                <a:spcPct val="25000"/>
              </a:spcBef>
              <a:buFontTx/>
              <a:buChar char="•"/>
            </a:pPr>
            <a:r>
              <a:rPr lang="pl-PL" sz="1200">
                <a:latin typeface="Calibri" pitchFamily="34" charset="0"/>
              </a:rPr>
              <a:t>Migracje międzynarodowe</a:t>
            </a:r>
          </a:p>
        </p:txBody>
      </p:sp>
      <p:sp>
        <p:nvSpPr>
          <p:cNvPr id="51214" name="pole tekstowe 33"/>
          <p:cNvSpPr txBox="1">
            <a:spLocks noChangeArrowheads="1"/>
          </p:cNvSpPr>
          <p:nvPr/>
        </p:nvSpPr>
        <p:spPr bwMode="auto">
          <a:xfrm>
            <a:off x="1071563" y="2071688"/>
            <a:ext cx="2000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PODAŻ</a:t>
            </a:r>
          </a:p>
        </p:txBody>
      </p:sp>
      <p:sp>
        <p:nvSpPr>
          <p:cNvPr id="51215" name="pole tekstowe 34"/>
          <p:cNvSpPr txBox="1">
            <a:spLocks noChangeArrowheads="1"/>
          </p:cNvSpPr>
          <p:nvPr/>
        </p:nvSpPr>
        <p:spPr bwMode="auto">
          <a:xfrm>
            <a:off x="3500438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POPYT</a:t>
            </a:r>
          </a:p>
        </p:txBody>
      </p:sp>
      <p:sp>
        <p:nvSpPr>
          <p:cNvPr id="51216" name="pole tekstowe 35"/>
          <p:cNvSpPr txBox="1">
            <a:spLocks noChangeArrowheads="1"/>
          </p:cNvSpPr>
          <p:nvPr/>
        </p:nvSpPr>
        <p:spPr bwMode="auto">
          <a:xfrm>
            <a:off x="5857875" y="2071688"/>
            <a:ext cx="1857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b="1">
                <a:latin typeface="Calibri" pitchFamily="34" charset="0"/>
              </a:rPr>
              <a:t>LUKA</a:t>
            </a:r>
          </a:p>
        </p:txBody>
      </p:sp>
      <p:sp>
        <p:nvSpPr>
          <p:cNvPr id="37" name="Minus 36"/>
          <p:cNvSpPr/>
          <p:nvPr/>
        </p:nvSpPr>
        <p:spPr>
          <a:xfrm>
            <a:off x="3071813" y="2571750"/>
            <a:ext cx="357187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8" name="Minus 37"/>
          <p:cNvSpPr/>
          <p:nvPr/>
        </p:nvSpPr>
        <p:spPr>
          <a:xfrm>
            <a:off x="5429250" y="2500313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39" name="Minus 38"/>
          <p:cNvSpPr/>
          <p:nvPr/>
        </p:nvSpPr>
        <p:spPr>
          <a:xfrm>
            <a:off x="5429250" y="2643188"/>
            <a:ext cx="357188" cy="1428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28596" y="1571612"/>
          <a:ext cx="81439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50" name="Tytuł 16"/>
          <p:cNvSpPr>
            <a:spLocks noGrp="1"/>
          </p:cNvSpPr>
          <p:nvPr>
            <p:ph type="title"/>
          </p:nvPr>
        </p:nvSpPr>
        <p:spPr>
          <a:xfrm>
            <a:off x="1143000" y="0"/>
            <a:ext cx="7286625" cy="1417638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Rynek pracy i jego otoczenie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pole tekstowe 8"/>
          <p:cNvSpPr txBox="1">
            <a:spLocks noChangeArrowheads="1"/>
          </p:cNvSpPr>
          <p:nvPr/>
        </p:nvSpPr>
        <p:spPr bwMode="auto">
          <a:xfrm>
            <a:off x="1643063" y="1714500"/>
            <a:ext cx="6643687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Informatyk</a:t>
            </a:r>
          </a:p>
          <a:p>
            <a:pPr>
              <a:buFont typeface="Wingdings" pitchFamily="2" charset="2"/>
              <a:buChar char="Ø"/>
            </a:pPr>
            <a:endParaRPr lang="pl-PL" sz="160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Spawacz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Lekarz</a:t>
            </a:r>
            <a:r>
              <a:rPr lang="pl-PL" sz="1600">
                <a:latin typeface="Calibri" pitchFamily="34" charset="0"/>
              </a:rPr>
              <a:t> oraz </a:t>
            </a:r>
            <a:r>
              <a:rPr lang="pl-PL" sz="1600" b="1">
                <a:latin typeface="Calibri" pitchFamily="34" charset="0"/>
              </a:rPr>
              <a:t>pielęgniarka</a:t>
            </a:r>
            <a:endParaRPr lang="pl-PL" sz="1600">
              <a:latin typeface="Calibri" pitchFamily="34" charset="0"/>
            </a:endParaRPr>
          </a:p>
          <a:p>
            <a:r>
              <a:rPr lang="pl-PL" sz="1600">
                <a:latin typeface="Calibri" pitchFamily="34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Przedstawiciel handlowy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 Kierowca samochodów  ciężarowych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 Operator maszyn i urządzeń do obróbki plastycznej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 Operator obrabiarek sterowanych numerycznie</a:t>
            </a:r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Zawody </a:t>
            </a: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deficytowe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54" name="pole tekstowe 8"/>
          <p:cNvSpPr txBox="1">
            <a:spLocks noChangeArrowheads="1"/>
          </p:cNvSpPr>
          <p:nvPr/>
        </p:nvSpPr>
        <p:spPr bwMode="auto">
          <a:xfrm>
            <a:off x="1714500" y="1071563"/>
            <a:ext cx="6500813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Szwaczka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Tkacz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Dziewiarz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Przędzarz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Szewc</a:t>
            </a:r>
            <a:r>
              <a:rPr lang="pl-PL" sz="1600">
                <a:latin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pl-PL" sz="160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Krawiec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Technik włókiennik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Operator maszyn tkackich</a:t>
            </a:r>
          </a:p>
          <a:p>
            <a:pPr>
              <a:buFont typeface="Wingdings" pitchFamily="2" charset="2"/>
              <a:buChar char="Ø"/>
            </a:pPr>
            <a:endParaRPr lang="pl-PL" sz="1600" b="1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b="1">
                <a:latin typeface="Calibri" pitchFamily="34" charset="0"/>
              </a:rPr>
              <a:t>            Operator maszyn do produkcji włóknin i przędzin </a:t>
            </a:r>
            <a:endParaRPr lang="pl-PL" sz="1600">
              <a:latin typeface="Calibri" pitchFamily="34" charset="0"/>
            </a:endParaRPr>
          </a:p>
          <a:p>
            <a:r>
              <a:rPr lang="pl-PL" sz="1600">
                <a:latin typeface="Calibri" pitchFamily="34" charset="0"/>
              </a:rPr>
              <a:t> </a:t>
            </a:r>
            <a:endParaRPr lang="pl-PL" sz="1600" b="1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 b="1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 b="1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Zawody</a:t>
            </a: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schyłkowe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278" name="pole tekstowe 8"/>
          <p:cNvSpPr txBox="1">
            <a:spLocks noChangeArrowheads="1"/>
          </p:cNvSpPr>
          <p:nvPr/>
        </p:nvSpPr>
        <p:spPr bwMode="auto">
          <a:xfrm>
            <a:off x="857250" y="1857375"/>
            <a:ext cx="74295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  <a:p>
            <a:r>
              <a:rPr lang="pl-PL" sz="1600" b="1">
                <a:latin typeface="Calibri" pitchFamily="34" charset="0"/>
              </a:rPr>
              <a:t> </a:t>
            </a:r>
            <a:r>
              <a:rPr lang="pl-PL" sz="1600" b="1">
                <a:solidFill>
                  <a:srgbClr val="3F5D63"/>
                </a:solidFill>
                <a:cs typeface="Arial" charset="0"/>
              </a:rPr>
              <a:t>Luka terytorialna</a:t>
            </a:r>
          </a:p>
          <a:p>
            <a:endParaRPr lang="pl-PL" sz="1600" b="1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Niezrównoważony rozwój gospodarczy wewnątrz regionu stwarza lukę terytorialną. Wynika ona z faktu, że część województwa prężnie się rozwija, pozostałe obszary natomiast pozostają w tyle i tworzy się tam bezrobocie. Z drugiej zaś strony, na tych obszarach rozwiniętych, z licznymi inwestycjami, bezrobocie jest znacznie niższe, a nawet pojawiają się deficyty siły roboczej.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Wnioski i rekomendacje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302" name="pole tekstowe 8"/>
          <p:cNvSpPr txBox="1">
            <a:spLocks noChangeArrowheads="1"/>
          </p:cNvSpPr>
          <p:nvPr/>
        </p:nvSpPr>
        <p:spPr bwMode="auto">
          <a:xfrm>
            <a:off x="857250" y="1857375"/>
            <a:ext cx="74295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endParaRPr lang="pl-PL" sz="1600" b="1">
              <a:latin typeface="Calibri" pitchFamily="34" charset="0"/>
            </a:endParaRPr>
          </a:p>
          <a:p>
            <a:r>
              <a:rPr lang="pl-PL" sz="1600" b="1">
                <a:latin typeface="Calibri" pitchFamily="34" charset="0"/>
              </a:rPr>
              <a:t> </a:t>
            </a:r>
            <a:r>
              <a:rPr lang="pl-PL" sz="1600" b="1">
                <a:solidFill>
                  <a:srgbClr val="3F5D63"/>
                </a:solidFill>
                <a:cs typeface="Arial" charset="0"/>
              </a:rPr>
              <a:t>Rekomendacje</a:t>
            </a:r>
            <a:r>
              <a:rPr lang="pl-PL" sz="1600">
                <a:solidFill>
                  <a:srgbClr val="3F5D63"/>
                </a:solidFill>
                <a:cs typeface="Arial" charset="0"/>
              </a:rPr>
              <a:t>:</a:t>
            </a:r>
          </a:p>
          <a:p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      Skłaniać inwestorów do lokowania swoich przedsięwzięć na terenach, gdzie jest duże bezrobocie. </a:t>
            </a:r>
          </a:p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       Poprawić infrastrukturę w celu poprawy mobilności mieszkańców i uatrakcyjnienia inwestycyjnego obszarów o wysokim poziomie bezrobocia</a:t>
            </a:r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Wnioski i rekomendacje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326" name="pole tekstowe 8"/>
          <p:cNvSpPr txBox="1">
            <a:spLocks noChangeArrowheads="1"/>
          </p:cNvSpPr>
          <p:nvPr/>
        </p:nvSpPr>
        <p:spPr bwMode="auto">
          <a:xfrm>
            <a:off x="857250" y="1714500"/>
            <a:ext cx="74295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b="1">
                <a:solidFill>
                  <a:srgbClr val="3F5D63"/>
                </a:solidFill>
                <a:cs typeface="Arial" charset="0"/>
              </a:rPr>
              <a:t>Luka zawodowo- kwalifikacyjna</a:t>
            </a:r>
          </a:p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spowodowana jest </a:t>
            </a:r>
            <a:r>
              <a:rPr lang="pl-PL" sz="1600" b="1">
                <a:solidFill>
                  <a:srgbClr val="3F5D63"/>
                </a:solidFill>
                <a:cs typeface="Arial" charset="0"/>
              </a:rPr>
              <a:t>niedopasowaniem profilu pracownika </a:t>
            </a:r>
            <a:r>
              <a:rPr lang="pl-PL" sz="1600">
                <a:solidFill>
                  <a:srgbClr val="3F5D63"/>
                </a:solidFill>
                <a:cs typeface="Arial" charset="0"/>
              </a:rPr>
              <a:t>(podaży) </a:t>
            </a:r>
            <a:r>
              <a:rPr lang="pl-PL" sz="1600" b="1">
                <a:solidFill>
                  <a:srgbClr val="3F5D63"/>
                </a:solidFill>
                <a:cs typeface="Arial" charset="0"/>
              </a:rPr>
              <a:t>do zapotrzebowania na rynku</a:t>
            </a:r>
            <a:r>
              <a:rPr lang="pl-PL" sz="1600">
                <a:solidFill>
                  <a:srgbClr val="3F5D63"/>
                </a:solidFill>
                <a:cs typeface="Arial" charset="0"/>
              </a:rPr>
              <a:t> (do podaży). Dochodzi do sytuacji, że z jednej strony mamy osoby chętne podjąć pracę, z drugiej zaś, pracodawców, chcących zatrudnić nowych pracowników, lecz wymagania obu stron nie korespondują ze sobą, wskutek czego mimo dostępnych pracowników, pracodawcy nie znajdują osób o wymaganych kwalifikacjach</a:t>
            </a:r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Wnioski i rekomendacje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350" name="pole tekstowe 8"/>
          <p:cNvSpPr txBox="1">
            <a:spLocks noChangeArrowheads="1"/>
          </p:cNvSpPr>
          <p:nvPr/>
        </p:nvSpPr>
        <p:spPr bwMode="auto">
          <a:xfrm>
            <a:off x="857250" y="1857375"/>
            <a:ext cx="7429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endParaRPr lang="pl-PL" sz="1600" b="1">
              <a:latin typeface="Calibri" pitchFamily="34" charset="0"/>
            </a:endParaRPr>
          </a:p>
          <a:p>
            <a:r>
              <a:rPr lang="pl-PL" sz="1600" b="1">
                <a:latin typeface="Calibri" pitchFamily="34" charset="0"/>
              </a:rPr>
              <a:t> </a:t>
            </a:r>
            <a:r>
              <a:rPr lang="pl-PL" sz="1600" b="1">
                <a:solidFill>
                  <a:srgbClr val="3F5D63"/>
                </a:solidFill>
                <a:cs typeface="Arial" charset="0"/>
              </a:rPr>
              <a:t>Rekomendacje</a:t>
            </a:r>
            <a:r>
              <a:rPr lang="pl-PL" sz="1600">
                <a:solidFill>
                  <a:srgbClr val="3F5D63"/>
                </a:solidFill>
                <a:cs typeface="Arial" charset="0"/>
              </a:rPr>
              <a:t>:</a:t>
            </a:r>
          </a:p>
          <a:p>
            <a:endParaRPr lang="pl-PL" sz="1600">
              <a:solidFill>
                <a:srgbClr val="3F5D63"/>
              </a:solidFill>
              <a:cs typeface="Arial" charset="0"/>
            </a:endParaRPr>
          </a:p>
          <a:p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     Poprawić ofertę edukacyjną tak, by odpowiadała realnej sytuacji na rynku </a:t>
            </a:r>
          </a:p>
          <a:p>
            <a:pPr>
              <a:lnSpc>
                <a:spcPct val="150000"/>
              </a:lnSpc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     Upowszechnienie i promowanie kształcenia ustawicznego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Wnioski i rekomendacje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357188" y="1500188"/>
            <a:ext cx="8215312" cy="4786312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374" name="pole tekstowe 8"/>
          <p:cNvSpPr txBox="1">
            <a:spLocks noChangeArrowheads="1"/>
          </p:cNvSpPr>
          <p:nvPr/>
        </p:nvSpPr>
        <p:spPr bwMode="auto">
          <a:xfrm>
            <a:off x="857250" y="1714500"/>
            <a:ext cx="74295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pl-PL" sz="1600" b="1">
                <a:solidFill>
                  <a:srgbClr val="3F5D63"/>
                </a:solidFill>
                <a:cs typeface="Arial" charset="0"/>
              </a:rPr>
              <a:t>Przewidywany deficyt siły roboczej w kilkuletniej perspektywie</a:t>
            </a:r>
          </a:p>
          <a:p>
            <a:pPr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możliwe konsekwencje:</a:t>
            </a:r>
          </a:p>
          <a:p>
            <a:pPr algn="just"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wzrost imigracji z krajów Europy Wschodniej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zmniejszenie zainteresowania regionem ze strony inwestorów zagranicznych</a:t>
            </a:r>
          </a:p>
          <a:p>
            <a:pPr algn="just"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</a:pPr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 algn="just">
              <a:lnSpc>
                <a:spcPct val="150000"/>
              </a:lnSpc>
            </a:pPr>
            <a:endParaRPr lang="pl-PL" sz="1600">
              <a:latin typeface="Calibri" pitchFamily="34" charset="0"/>
            </a:endParaRP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Wnioski i rekomendacje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E5D7F5">
              <a:alpha val="6549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398" name="pole tekstowe 8"/>
          <p:cNvSpPr txBox="1">
            <a:spLocks noChangeArrowheads="1"/>
          </p:cNvSpPr>
          <p:nvPr/>
        </p:nvSpPr>
        <p:spPr bwMode="auto">
          <a:xfrm>
            <a:off x="857250" y="1857375"/>
            <a:ext cx="74295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sz="1600">
              <a:latin typeface="Calibri" pitchFamily="34" charset="0"/>
            </a:endParaRPr>
          </a:p>
          <a:p>
            <a:endParaRPr lang="pl-PL" sz="1600" b="1">
              <a:latin typeface="Calibri" pitchFamily="34" charset="0"/>
            </a:endParaRPr>
          </a:p>
          <a:p>
            <a:r>
              <a:rPr lang="pl-PL" sz="1600" b="1">
                <a:latin typeface="Calibri" pitchFamily="34" charset="0"/>
              </a:rPr>
              <a:t> </a:t>
            </a:r>
            <a:r>
              <a:rPr lang="pl-PL" sz="1600" b="1">
                <a:solidFill>
                  <a:srgbClr val="3F5D63"/>
                </a:solidFill>
                <a:cs typeface="Arial" charset="0"/>
              </a:rPr>
              <a:t>Rekomendacje</a:t>
            </a:r>
            <a:r>
              <a:rPr lang="pl-PL" sz="1600">
                <a:solidFill>
                  <a:srgbClr val="3F5D63"/>
                </a:solidFill>
                <a:cs typeface="Arial" charset="0"/>
              </a:rPr>
              <a:t>:</a:t>
            </a:r>
          </a:p>
          <a:p>
            <a:endParaRPr lang="pl-PL" sz="1600">
              <a:solidFill>
                <a:srgbClr val="3F5D63"/>
              </a:solidFill>
              <a:cs typeface="Arial" charset="0"/>
            </a:endParaRPr>
          </a:p>
          <a:p>
            <a:endParaRPr lang="pl-PL" sz="1600">
              <a:solidFill>
                <a:srgbClr val="3F5D63"/>
              </a:solidFill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     Aktywizacja ludności biernej zawodowo</a:t>
            </a:r>
          </a:p>
          <a:p>
            <a:pPr>
              <a:lnSpc>
                <a:spcPct val="150000"/>
              </a:lnSpc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>
                <a:solidFill>
                  <a:srgbClr val="3F5D63"/>
                </a:solidFill>
                <a:cs typeface="Arial" charset="0"/>
              </a:rPr>
              <a:t>        Zachęty do powrotu z emigracji zagranicznej</a:t>
            </a:r>
          </a:p>
          <a:p>
            <a:endParaRPr lang="pl-PL" sz="1600">
              <a:latin typeface="Calibri" pitchFamily="34" charset="0"/>
            </a:endParaRPr>
          </a:p>
        </p:txBody>
      </p:sp>
      <p:sp>
        <p:nvSpPr>
          <p:cNvPr id="11" name="Tytuł 16"/>
          <p:cNvSpPr txBox="1">
            <a:spLocks/>
          </p:cNvSpPr>
          <p:nvPr/>
        </p:nvSpPr>
        <p:spPr>
          <a:xfrm>
            <a:off x="1785938" y="214313"/>
            <a:ext cx="64293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ct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Wnioski i rekomendacje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Tytuł 16"/>
          <p:cNvSpPr txBox="1">
            <a:spLocks/>
          </p:cNvSpPr>
          <p:nvPr/>
        </p:nvSpPr>
        <p:spPr>
          <a:xfrm>
            <a:off x="1928813" y="3071813"/>
            <a:ext cx="607218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indent="-177800" algn="r" fontAlgn="auto">
              <a:spcAft>
                <a:spcPts val="0"/>
              </a:spcAft>
              <a:defRPr/>
            </a:pPr>
            <a:r>
              <a:rPr lang="pl-PL" sz="2800" dirty="0">
                <a:solidFill>
                  <a:srgbClr val="3F5D63"/>
                </a:solidFill>
                <a:latin typeface="Arial" pitchFamily="34" charset="0"/>
                <a:ea typeface="+mj-ea"/>
                <a:cs typeface="Arial" pitchFamily="34" charset="0"/>
              </a:rPr>
              <a:t>Dziękujemy</a:t>
            </a:r>
            <a:endParaRPr lang="pl-PL" sz="2800" dirty="0">
              <a:solidFill>
                <a:srgbClr val="3F5D6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6"/>
          <p:cNvSpPr>
            <a:spLocks noGrp="1"/>
          </p:cNvSpPr>
          <p:nvPr>
            <p:ph type="title"/>
          </p:nvPr>
        </p:nvSpPr>
        <p:spPr>
          <a:xfrm>
            <a:off x="1143000" y="0"/>
            <a:ext cx="7286625" cy="1417638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Analiza otoczenia demograficznego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22" name="Diagram 21"/>
          <p:cNvGraphicFramePr/>
          <p:nvPr/>
        </p:nvGraphicFramePr>
        <p:xfrm>
          <a:off x="428596" y="1571612"/>
          <a:ext cx="814393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72250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Starzenie się społeczeństwa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Liczba ludności w województwie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maleje, co według prognoz GUS spowoduje spadek ogólnej liczby ludności do 2035 roku o 264,2 tys. osób. 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3F5D63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W ostatnich latach w województwie utrzymywał się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ujemny przyrost naturalny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jednak po osiągnięciu najniższego poziomu w 2003 roku wskaźnik ten systematycznie rósł.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303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6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572250" cy="1143000"/>
          </a:xfrm>
        </p:spPr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Starzenie się społeczeństwa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00063" y="1643063"/>
            <a:ext cx="8215312" cy="4786312"/>
          </a:xfrm>
          <a:prstGeom prst="roundRect">
            <a:avLst/>
          </a:prstGeom>
          <a:solidFill>
            <a:srgbClr val="C1D2E1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solidFill>
                <a:srgbClr val="030371"/>
              </a:solidFill>
            </a:endParaRP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 punktu widzenia rynku pracy najbardziej istotne wnioski dotyczą prog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nozowanej 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liczby osób w wieku produkcyjnym. Według prognoz GUS liczba ta zmniejszy się do 2020 o 239 tys. osób, a do 2035 o kolejne 148 tys. Będzie to oznaczało </a:t>
            </a:r>
            <a:r>
              <a:rPr lang="pl-PL" b="1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znaczącą redukcję podaży na rynku pracy</a:t>
            </a:r>
            <a:r>
              <a:rPr lang="pl-PL" dirty="0">
                <a:solidFill>
                  <a:srgbClr val="3F5D63"/>
                </a:solidFill>
                <a:latin typeface="Arial" pitchFamily="34" charset="0"/>
                <a:cs typeface="Arial" pitchFamily="34" charset="0"/>
              </a:rPr>
              <a:t>, szczególnie w perspektywie najbliższych 11 lat, i jednocześnie spowoduje znaczne pogorszenie się relacji liczby osób w wieku produkcyjnym do osób w wieku nieprodukcyjnym.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dirty="0">
              <a:solidFill>
                <a:srgbClr val="03037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>
                <a:solidFill>
                  <a:srgbClr val="3F5D63"/>
                </a:solidFill>
                <a:latin typeface="Arial" charset="0"/>
                <a:cs typeface="Arial" charset="0"/>
              </a:rPr>
              <a:t>Starzenie się społeczeństwa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7188" y="1285875"/>
            <a:ext cx="8786812" cy="7143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92868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agon 9"/>
          <p:cNvSpPr/>
          <p:nvPr/>
        </p:nvSpPr>
        <p:spPr>
          <a:xfrm>
            <a:off x="642938" y="500063"/>
            <a:ext cx="357187" cy="428625"/>
          </a:xfrm>
          <a:prstGeom prst="chevron">
            <a:avLst/>
          </a:prstGeom>
          <a:gradFill flip="none" rotWithShape="1">
            <a:gsLst>
              <a:gs pos="0">
                <a:srgbClr val="C1D2E1"/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428625" y="1571625"/>
            <a:ext cx="8215313" cy="4786313"/>
          </a:xfrm>
          <a:prstGeom prst="roundRect">
            <a:avLst/>
          </a:prstGeom>
          <a:solidFill>
            <a:srgbClr val="C1D2E1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247" name="pole tekstowe 18"/>
          <p:cNvSpPr txBox="1">
            <a:spLocks noChangeArrowheads="1"/>
          </p:cNvSpPr>
          <p:nvPr/>
        </p:nvSpPr>
        <p:spPr bwMode="auto">
          <a:xfrm>
            <a:off x="928688" y="1714500"/>
            <a:ext cx="6643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Prognoza ludności  w wieku produkcyjnym i nieprodukcyjnym</a:t>
            </a:r>
          </a:p>
        </p:txBody>
      </p:sp>
      <p:sp>
        <p:nvSpPr>
          <p:cNvPr id="10248" name="pole tekstowe 19"/>
          <p:cNvSpPr txBox="1">
            <a:spLocks noChangeArrowheads="1"/>
          </p:cNvSpPr>
          <p:nvPr/>
        </p:nvSpPr>
        <p:spPr bwMode="auto">
          <a:xfrm>
            <a:off x="928688" y="5643563"/>
            <a:ext cx="6072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200">
                <a:latin typeface="Calibri" pitchFamily="34" charset="0"/>
              </a:rPr>
              <a:t>Źródło: </a:t>
            </a:r>
            <a:r>
              <a:rPr lang="pl-PL" sz="1200" i="1">
                <a:latin typeface="Calibri" pitchFamily="34" charset="0"/>
              </a:rPr>
              <a:t>Bank Danych Regionalnych,</a:t>
            </a:r>
            <a:r>
              <a:rPr lang="pl-PL" sz="1200">
                <a:latin typeface="Calibri" pitchFamily="34" charset="0"/>
              </a:rPr>
              <a:t> Główny Urząd Statystyczny, 2009; obliczenia własne</a:t>
            </a:r>
          </a:p>
        </p:txBody>
      </p:sp>
      <p:graphicFrame>
        <p:nvGraphicFramePr>
          <p:cNvPr id="21" name="Wykres 20"/>
          <p:cNvGraphicFramePr/>
          <p:nvPr/>
        </p:nvGraphicFramePr>
        <p:xfrm>
          <a:off x="1000100" y="2071678"/>
          <a:ext cx="685804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2459</Words>
  <Application>Microsoft Office PowerPoint</Application>
  <PresentationFormat>Pokaz na ekranie (4:3)</PresentationFormat>
  <Paragraphs>483</Paragraphs>
  <Slides>58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58</vt:i4>
      </vt:variant>
    </vt:vector>
  </HeadingPairs>
  <TitlesOfParts>
    <vt:vector size="64" baseType="lpstr">
      <vt:lpstr>Calibri</vt:lpstr>
      <vt:lpstr>Arial</vt:lpstr>
      <vt:lpstr>High Tower Text</vt:lpstr>
      <vt:lpstr>Times New Roman</vt:lpstr>
      <vt:lpstr>Wingdings</vt:lpstr>
      <vt:lpstr>Motyw pakietu Office</vt:lpstr>
      <vt:lpstr>Slajd 1</vt:lpstr>
      <vt:lpstr>Wykonawcy projektu</vt:lpstr>
      <vt:lpstr>Etapy realizacji projektu</vt:lpstr>
      <vt:lpstr>Analiza struktury zawodowej mieszkańców Dolnego Śląska i kierunków rozwoju dolnośląskiego rynku pracy </vt:lpstr>
      <vt:lpstr>Rynek pracy i jego otoczenie</vt:lpstr>
      <vt:lpstr>Analiza otoczenia demograficznego</vt:lpstr>
      <vt:lpstr>Starzenie się społeczeństwa</vt:lpstr>
      <vt:lpstr>Starzenie się społeczeństwa</vt:lpstr>
      <vt:lpstr>Starzenie się społeczeństwa</vt:lpstr>
      <vt:lpstr>Ujemne saldo migracji</vt:lpstr>
      <vt:lpstr>Ujemne saldo migracji</vt:lpstr>
      <vt:lpstr>Ujemne saldo migracji</vt:lpstr>
      <vt:lpstr>Slajd 13</vt:lpstr>
      <vt:lpstr>Niski poziom aktywności zawodowej</vt:lpstr>
      <vt:lpstr>Niski poziom aktywności zawodowej</vt:lpstr>
      <vt:lpstr>Niski poziom aktywności zawodowej</vt:lpstr>
      <vt:lpstr>Spadek bezrobocia</vt:lpstr>
      <vt:lpstr>Spadek bezrobocia</vt:lpstr>
      <vt:lpstr>Dominacja  w strukturze pracujących osób z wykształceniem  zasadniczym zawodowym oraz policealnym i średnim zawodowym </vt:lpstr>
      <vt:lpstr>Slajd 20</vt:lpstr>
      <vt:lpstr>Niski udział osób z wyższym wykształceniem w strukturze bezrobocia</vt:lpstr>
      <vt:lpstr>Niski udział osób z wyższym wykształceniem w strukturze bezrobocia</vt:lpstr>
      <vt:lpstr>Lokalne bezrobocie</vt:lpstr>
      <vt:lpstr>Lokalne bezrobocie</vt:lpstr>
      <vt:lpstr>Slajd 25</vt:lpstr>
      <vt:lpstr>Umacnianie się przemysłu</vt:lpstr>
      <vt:lpstr>Umacnianie się przemysłu</vt:lpstr>
      <vt:lpstr>Rosnący udział przemysłu w tworzeniu  wartości dodanej brutto</vt:lpstr>
      <vt:lpstr>Slajd 29</vt:lpstr>
      <vt:lpstr>Eksport motorem rozwoju gospodarki regionu</vt:lpstr>
      <vt:lpstr>Branże kluczowe</vt:lpstr>
      <vt:lpstr>Branże strategiczne</vt:lpstr>
      <vt:lpstr>Branże niszowe</vt:lpstr>
      <vt:lpstr>Branże schyłkowe</vt:lpstr>
      <vt:lpstr>Slajd 35</vt:lpstr>
      <vt:lpstr>Wsparcie wybranych branż gospodarki</vt:lpstr>
      <vt:lpstr>Ulgi podatkowe w strefach ekonomicznych</vt:lpstr>
      <vt:lpstr>Dolnośląski rynek pracy</vt:lpstr>
      <vt:lpstr>Dolnośląski rynek pracy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Slajd 56</vt:lpstr>
      <vt:lpstr>Slajd 57</vt:lpstr>
      <vt:lpstr>Slajd 58</vt:lpstr>
    </vt:vector>
  </TitlesOfParts>
  <Company>Univentis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Joanna</dc:creator>
  <cp:lastModifiedBy>alukaszewska</cp:lastModifiedBy>
  <cp:revision>178</cp:revision>
  <dcterms:created xsi:type="dcterms:W3CDTF">2009-06-01T10:40:49Z</dcterms:created>
  <dcterms:modified xsi:type="dcterms:W3CDTF">2010-07-26T10:35:37Z</dcterms:modified>
</cp:coreProperties>
</file>