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91" r:id="rId4"/>
    <p:sldId id="286" r:id="rId5"/>
    <p:sldId id="293" r:id="rId6"/>
    <p:sldId id="288" r:id="rId7"/>
    <p:sldId id="284" r:id="rId8"/>
    <p:sldId id="259" r:id="rId9"/>
    <p:sldId id="264" r:id="rId10"/>
    <p:sldId id="265" r:id="rId11"/>
    <p:sldId id="266" r:id="rId12"/>
    <p:sldId id="270" r:id="rId13"/>
    <p:sldId id="271" r:id="rId14"/>
    <p:sldId id="262" r:id="rId15"/>
    <p:sldId id="272" r:id="rId16"/>
    <p:sldId id="273" r:id="rId17"/>
    <p:sldId id="274" r:id="rId18"/>
    <p:sldId id="269" r:id="rId19"/>
    <p:sldId id="283" r:id="rId20"/>
    <p:sldId id="275" r:id="rId21"/>
    <p:sldId id="297" r:id="rId22"/>
    <p:sldId id="277" r:id="rId2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16" autoAdjust="0"/>
  </p:normalViewPr>
  <p:slideViewPr>
    <p:cSldViewPr showGuides="1">
      <p:cViewPr varScale="1">
        <p:scale>
          <a:sx n="100" d="100"/>
          <a:sy n="100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FB0202-5D2F-4F6F-8B1F-AF8AEDEE8C8D}" type="datetimeFigureOut">
              <a:rPr lang="pl-PL"/>
              <a:pPr>
                <a:defRPr/>
              </a:pPr>
              <a:t>2010-12-14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01898F-7299-4EF1-AD8D-8083745F6A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355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1D91EB-6E5F-49D8-9F44-8BD814B8F72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560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620F5-0D36-4887-8555-6F7238E8B15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28AAB-3F77-4170-9268-1DD97436D45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96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2B369-8B40-4ED8-83C7-58C7B7587490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400B-8061-46E2-8A01-6D76DCCD677E}" type="datetimeFigureOut">
              <a:rPr lang="pl-PL"/>
              <a:pPr>
                <a:defRPr/>
              </a:pPr>
              <a:t>2010-12-14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535B8-F055-42C8-B664-5923FA169F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4EB4C-80F3-4BEE-9204-21389A5BDAA0}" type="datetimeFigureOut">
              <a:rPr lang="pl-PL"/>
              <a:pPr>
                <a:defRPr/>
              </a:pPr>
              <a:t>2010-12-14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3D87-EC83-4DB0-9E6C-5A345356E1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C5F4-1337-4F76-AAE8-5EDCAF58B1FE}" type="datetimeFigureOut">
              <a:rPr lang="pl-PL"/>
              <a:pPr>
                <a:defRPr/>
              </a:pPr>
              <a:t>2010-12-14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6DB1-FAC0-4853-87B7-0DFCE57609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F304-7266-4512-9083-46045927B674}" type="datetimeFigureOut">
              <a:rPr lang="pl-PL"/>
              <a:pPr>
                <a:defRPr/>
              </a:pPr>
              <a:t>2010-12-14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7429-3F9F-4ED4-A219-00981AB70C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C57B-EBC9-489B-B5CC-EA9AF1196259}" type="datetimeFigureOut">
              <a:rPr lang="pl-PL"/>
              <a:pPr>
                <a:defRPr/>
              </a:pPr>
              <a:t>2010-12-14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FB2B2-01C2-4426-ACF2-70B353713D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2936C-DCD1-4A3E-930E-8127DC1F7309}" type="datetimeFigureOut">
              <a:rPr lang="pl-PL"/>
              <a:pPr>
                <a:defRPr/>
              </a:pPr>
              <a:t>2010-12-14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C728-A272-4A7B-ACE3-CFDA878C80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BDF9-4D1C-4237-BA2D-2103510EA8CD}" type="datetimeFigureOut">
              <a:rPr lang="pl-PL"/>
              <a:pPr>
                <a:defRPr/>
              </a:pPr>
              <a:t>2010-12-14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9CE5-A677-4B59-B244-FCC5D8D56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5FDF-93FE-4A31-A694-D014F2AD3EB2}" type="datetimeFigureOut">
              <a:rPr lang="pl-PL"/>
              <a:pPr>
                <a:defRPr/>
              </a:pPr>
              <a:t>2010-12-14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E04A-BCCA-4470-977F-00F4CF87B3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6800B-7192-43E1-BAB9-877755D3530F}" type="datetimeFigureOut">
              <a:rPr lang="pl-PL"/>
              <a:pPr>
                <a:defRPr/>
              </a:pPr>
              <a:t>2010-12-14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8BDE-C116-4528-809D-AD71F62760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C2D0C-017B-4B26-B9EF-E3E10D06EAB5}" type="datetimeFigureOut">
              <a:rPr lang="pl-PL"/>
              <a:pPr>
                <a:defRPr/>
              </a:pPr>
              <a:t>2010-12-14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635C4-4393-4408-A49D-A468E3F6B1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ABAF-8911-41BF-9455-F94992F62F18}" type="datetimeFigureOut">
              <a:rPr lang="pl-PL"/>
              <a:pPr>
                <a:defRPr/>
              </a:pPr>
              <a:t>2010-12-14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8816-EE9E-445C-9936-4B7A941A23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E6FCBE-73E1-429A-B84D-BAAAD3C655FA}" type="datetimeFigureOut">
              <a:rPr lang="pl-PL"/>
              <a:pPr>
                <a:defRPr/>
              </a:pPr>
              <a:t>2010-12-14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7CA87B-2219-46B4-8D5D-FFDB681F05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bu.wroc.p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2308324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pl-PL" sz="3600" b="1" dirty="0" smtClean="0"/>
              <a:t>STUDIUM PRZESTRZENNYCH </a:t>
            </a:r>
            <a:br>
              <a:rPr lang="pl-PL" sz="3600" b="1" dirty="0" smtClean="0"/>
            </a:br>
            <a:r>
              <a:rPr lang="pl-PL" sz="3600" b="1" dirty="0" smtClean="0"/>
              <a:t>UWARUNKOWAŃ ROZWOJU </a:t>
            </a:r>
            <a:br>
              <a:rPr lang="pl-PL" sz="3600" b="1" dirty="0" smtClean="0"/>
            </a:br>
            <a:r>
              <a:rPr lang="pl-PL" sz="3600" b="1" dirty="0" smtClean="0"/>
              <a:t>ENERGETYKI WIATROWEJ </a:t>
            </a:r>
            <a:br>
              <a:rPr lang="pl-PL" sz="3600" b="1" dirty="0" smtClean="0"/>
            </a:br>
            <a:r>
              <a:rPr lang="pl-PL" sz="3600" b="1" dirty="0" smtClean="0"/>
              <a:t>W WOJEWÓDZTWIE DOLNOŚLĄSKIM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0" y="623731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>
                <a:latin typeface="+mn-lt"/>
              </a:rPr>
              <a:t>WOJEWÓDZKIE BIURO URBANISTYCZNE WE WROCŁAWIU</a:t>
            </a:r>
            <a:endParaRPr lang="pl-PL" sz="2000" b="1" i="1" dirty="0">
              <a:latin typeface="+mn-lt"/>
            </a:endParaRPr>
          </a:p>
        </p:txBody>
      </p:sp>
      <p:pic>
        <p:nvPicPr>
          <p:cNvPr id="2053" name="Symbol zastępczy zawartości 4" descr="logo_wbu_uniwersalne_01.t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95700" y="5085184"/>
            <a:ext cx="1752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T:\Wizerunek\GAPA\GAPA_wektor_mala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70375" y="571500"/>
            <a:ext cx="6016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dtytuł 2"/>
          <p:cNvSpPr txBox="1">
            <a:spLocks/>
          </p:cNvSpPr>
          <p:nvPr/>
        </p:nvSpPr>
        <p:spPr>
          <a:xfrm>
            <a:off x="0" y="44371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>
                <a:latin typeface="+mn-lt"/>
              </a:rPr>
              <a:t>Dr Maciej Zathey</a:t>
            </a:r>
            <a:endParaRPr lang="pl-PL" b="1" i="1" dirty="0">
              <a:latin typeface="+mn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UWARUNKOWANIA PRZESTRZENNE LOKALIZACJI …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OCENA ZASOBÓW ENERGII WIATRU</a:t>
            </a:r>
          </a:p>
        </p:txBody>
      </p:sp>
      <p:sp>
        <p:nvSpPr>
          <p:cNvPr id="23559" name="pole tekstowe 13"/>
          <p:cNvSpPr txBox="1">
            <a:spLocks noChangeArrowheads="1"/>
          </p:cNvSpPr>
          <p:nvPr/>
        </p:nvSpPr>
        <p:spPr bwMode="auto">
          <a:xfrm>
            <a:off x="6929438" y="1428750"/>
            <a:ext cx="22145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Model średnich prędkości wiatru na  Dolnym Śląsku</a:t>
            </a:r>
          </a:p>
          <a:p>
            <a:r>
              <a:rPr lang="pl-PL" sz="1400">
                <a:latin typeface="Calibri" pitchFamily="34" charset="0"/>
              </a:rPr>
              <a:t>ekstrapolacja dla wys. 120m n.p.g.</a:t>
            </a:r>
          </a:p>
          <a:p>
            <a:r>
              <a:rPr lang="pl-PL" sz="1200" i="1">
                <a:latin typeface="Calibri" pitchFamily="34" charset="0"/>
              </a:rPr>
              <a:t>opracowanie SANDER + PARTNER GMBH (http://www.sander-partner.ch)</a:t>
            </a:r>
          </a:p>
        </p:txBody>
      </p:sp>
      <p:pic>
        <p:nvPicPr>
          <p:cNvPr id="23560" name="Picture 2" descr="MapaSander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88" y="1214438"/>
            <a:ext cx="5865812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UWARUNKOWANIA PRZESTRZENNE LOKALIZACJI …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OCENA ZASOBÓW ENERGII WIATRU</a:t>
            </a:r>
          </a:p>
        </p:txBody>
      </p:sp>
      <p:sp>
        <p:nvSpPr>
          <p:cNvPr id="24583" name="pole tekstowe 13"/>
          <p:cNvSpPr txBox="1">
            <a:spLocks noChangeArrowheads="1"/>
          </p:cNvSpPr>
          <p:nvPr/>
        </p:nvSpPr>
        <p:spPr bwMode="auto">
          <a:xfrm>
            <a:off x="928688" y="857250"/>
            <a:ext cx="8001000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pl-PL" i="1">
                <a:solidFill>
                  <a:schemeClr val="accent2"/>
                </a:solidFill>
                <a:latin typeface="Calibri" pitchFamily="34" charset="0"/>
              </a:rPr>
              <a:t>PRECYZYJNE WYLICZENIE DOSTĘPNYCH ZASOBÓW ENERGII WIATRU W REGIONIE NIE JEST OBECNIE MOŻLIWE ZE WZGLĘDU NA ZBYT MAŁĄ ILOŚĆ DANYCH I ICH ROZPROSZENIE</a:t>
            </a:r>
          </a:p>
          <a:p>
            <a:pPr marL="182563" indent="-182563">
              <a:buFont typeface="Arial" pitchFamily="34" charset="0"/>
              <a:buChar char="•"/>
            </a:pPr>
            <a:endParaRPr lang="pl-PL" sz="1600">
              <a:latin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pl-PL" sz="1700" i="1">
                <a:latin typeface="Calibri" pitchFamily="34" charset="0"/>
              </a:rPr>
              <a:t>PEWNE PRZYBLIŻENIE CHARAKTERYSTYKI WARUNKÓW DAJĄ MODELE I PROGNOZY ŚREDNICH PRĘDKOŚCI WIATRÓW</a:t>
            </a:r>
            <a:endParaRPr lang="pl-PL" sz="1700">
              <a:latin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endParaRPr lang="pl-PL" sz="1600" b="1">
              <a:latin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pl-PL" i="1">
                <a:solidFill>
                  <a:schemeClr val="accent2"/>
                </a:solidFill>
                <a:latin typeface="Calibri" pitchFamily="34" charset="0"/>
              </a:rPr>
              <a:t> POTENCJALNIE KORZYSTNE WARUNKI POD WZGLĘDEM ZASOBÓW ENERGETYCZNYCH WIATRU MOGĄ WYSTĘPOWAĆ NA DUŻYCH CZĘŚCIACH PRZEDGÓRZA ZACHODNIOSUDECKIEGO ORAZ NIZINY ŚLĄSKO-ŁUŻYCKIEJ</a:t>
            </a:r>
          </a:p>
          <a:p>
            <a:pPr marL="182563" indent="-182563">
              <a:buFont typeface="Arial" pitchFamily="34" charset="0"/>
              <a:buChar char="•"/>
            </a:pPr>
            <a:endParaRPr lang="pl-PL" sz="1600">
              <a:solidFill>
                <a:schemeClr val="hlink"/>
              </a:solidFill>
              <a:latin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pl-PL" sz="1700" i="1">
                <a:latin typeface="Calibri" pitchFamily="34" charset="0"/>
              </a:rPr>
              <a:t>NA TERENACH GÓRSKICH KORZYSTNE WARUNKI ZASOBÓW ENERGII WIATRU WYSTĘPOWAĆ MOGĄ LOKALNE NA WZNIESIENIACH PROSTOPADŁYCH I PRZEŁĘCZACH RÓWNOLEGŁYCH DO GŁÓWNEGO KIERUNKU WIATRU</a:t>
            </a:r>
          </a:p>
          <a:p>
            <a:pPr marL="182563" indent="-182563">
              <a:buFont typeface="Arial" pitchFamily="34" charset="0"/>
              <a:buChar char="•"/>
            </a:pPr>
            <a:endParaRPr lang="pl-PL" sz="1600" i="1">
              <a:solidFill>
                <a:schemeClr val="hlink"/>
              </a:solidFill>
              <a:latin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pl-PL" i="1">
                <a:solidFill>
                  <a:schemeClr val="accent2"/>
                </a:solidFill>
                <a:latin typeface="Calibri" pitchFamily="34" charset="0"/>
              </a:rPr>
              <a:t>KOTLINY ŚRÓDGÓRSKIE CHARAKTERYZUJĄ SIĘ NAJBARDZIEJ NIEKORZYSTNYMI WARUNKAMI ZE WZGLĘDU NA NAJNIŻSZE PRĘDKOŚCI ŚREDNIE I NAJWYŻSZĄ CZĘSTOŚĆ WYSTĘPOWANIA OKRESÓW BEZWIETRZNYCH</a:t>
            </a:r>
          </a:p>
          <a:p>
            <a:pPr marL="182563" indent="-182563">
              <a:buFont typeface="Arial" pitchFamily="34" charset="0"/>
              <a:buChar char="•"/>
            </a:pPr>
            <a:endParaRPr lang="pl-PL" sz="1600" i="1">
              <a:solidFill>
                <a:schemeClr val="hlink"/>
              </a:solidFill>
              <a:latin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pl-PL" sz="1700" i="1">
                <a:latin typeface="Calibri" pitchFamily="34" charset="0"/>
              </a:rPr>
              <a:t>ZRÓŻNICOWANIE PRZESTRZENNE REGIONU ZWŁASZCZA W JEGO POŁUDNIOWEJ CZĘŚCI POWODUJE, ŻE NIEZBĘDNE SĄ SZCZEGÓŁOWE BADANIA WIETRZNOŚCI – ANALIZY RZEŹBY TERENU I POMIARÓW PRĘDKOŚCI WIATRU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UWARUNKOWANIA PRZYRODNICZE LOKALIZACJI ELEKTROWNI WIATROWYCH</a:t>
            </a:r>
          </a:p>
        </p:txBody>
      </p:sp>
      <p:pic>
        <p:nvPicPr>
          <p:cNvPr id="25607" name="Obraz 8" descr="04_uzytk_terenu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50" y="714375"/>
            <a:ext cx="6119813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15188" y="1970088"/>
            <a:ext cx="1674812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pole tekstowe 11"/>
          <p:cNvSpPr txBox="1">
            <a:spLocks noChangeArrowheads="1"/>
          </p:cNvSpPr>
          <p:nvPr/>
        </p:nvSpPr>
        <p:spPr bwMode="auto">
          <a:xfrm>
            <a:off x="7215188" y="857250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i="1">
                <a:latin typeface="Calibri" pitchFamily="34" charset="0"/>
              </a:rPr>
              <a:t>UŻYTKOWANIE TERENU</a:t>
            </a:r>
            <a:endParaRPr lang="pl-PL" sz="1200" i="1">
              <a:latin typeface="Calibri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UWARUNKOWANIA PRZYRODNICZE LOKALIZACJI ELEKTROWNI WIATROWYCH</a:t>
            </a:r>
          </a:p>
        </p:txBody>
      </p:sp>
      <p:pic>
        <p:nvPicPr>
          <p:cNvPr id="27655" name="Obraz 10" descr="01_obszary_chron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50" y="714375"/>
            <a:ext cx="6119813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80263" y="1957388"/>
            <a:ext cx="1677987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pole tekstowe 11"/>
          <p:cNvSpPr txBox="1">
            <a:spLocks noChangeArrowheads="1"/>
          </p:cNvSpPr>
          <p:nvPr/>
        </p:nvSpPr>
        <p:spPr bwMode="auto">
          <a:xfrm>
            <a:off x="7143750" y="857250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i="1">
                <a:latin typeface="Calibri" pitchFamily="34" charset="0"/>
              </a:rPr>
              <a:t>SYSTEM OBSZARÓW CHRONIONYCH</a:t>
            </a:r>
            <a:endParaRPr lang="pl-PL" sz="1200" i="1">
              <a:latin typeface="Calibri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071563" y="5000625"/>
            <a:ext cx="2571750" cy="16160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i="1" dirty="0">
                <a:latin typeface="+mn-lt"/>
              </a:rPr>
              <a:t>Regionalny system obszarów chronionych województwa dolnośląskiego obejmuje: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100" i="1" dirty="0">
                <a:latin typeface="+mn-lt"/>
              </a:rPr>
              <a:t>2 parki narodowe,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100" i="1" dirty="0">
                <a:latin typeface="+mn-lt"/>
              </a:rPr>
              <a:t>66 rezerwatów przyrody,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100" i="1" dirty="0">
                <a:latin typeface="+mn-lt"/>
              </a:rPr>
              <a:t>12 parków krajobrazowych,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100" i="1" dirty="0">
                <a:latin typeface="+mn-lt"/>
              </a:rPr>
              <a:t>25 obszarów chronionego krajobrazu,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100" i="1" dirty="0">
                <a:latin typeface="+mn-lt"/>
              </a:rPr>
              <a:t>10 zespołów przyrodniczo-krajobrazowych,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100" i="1" dirty="0">
                <a:latin typeface="+mn-lt"/>
              </a:rPr>
              <a:t>122 użytki ekologiczne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az 13" descr="05_natura2000_legend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15188" y="1987550"/>
            <a:ext cx="1692275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UWARUNKOWANIA PRZYRODNICZE LOKALIZACJI ELEKTROWNI WIATROWYCH</a:t>
            </a:r>
          </a:p>
        </p:txBody>
      </p:sp>
      <p:sp>
        <p:nvSpPr>
          <p:cNvPr id="28680" name="pole tekstowe 8"/>
          <p:cNvSpPr txBox="1">
            <a:spLocks noChangeArrowheads="1"/>
          </p:cNvSpPr>
          <p:nvPr/>
        </p:nvSpPr>
        <p:spPr bwMode="auto">
          <a:xfrm>
            <a:off x="7143750" y="857250"/>
            <a:ext cx="1857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i="1">
                <a:latin typeface="Calibri" pitchFamily="34" charset="0"/>
              </a:rPr>
              <a:t>EUROPEJSKA SIEĆ EKOLOGICZNA NATURA2000</a:t>
            </a:r>
            <a:endParaRPr lang="pl-PL" sz="1200" i="1">
              <a:latin typeface="Calibri" pitchFamily="34" charset="0"/>
            </a:endParaRPr>
          </a:p>
        </p:txBody>
      </p:sp>
      <p:pic>
        <p:nvPicPr>
          <p:cNvPr id="28681" name="Obraz 10" descr="05_natura2000.jp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50" y="714375"/>
            <a:ext cx="6119813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1071563" y="5000625"/>
            <a:ext cx="2571750" cy="15922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i="1" dirty="0">
                <a:latin typeface="+mn-lt"/>
              </a:rPr>
              <a:t>Regionalny system obszarów chronionych województwa dolnośląskiego obejmuje: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100" i="1" dirty="0">
                <a:latin typeface="+mn-lt"/>
              </a:rPr>
              <a:t>65 obszarów NATURA 2000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i="1" dirty="0">
                <a:latin typeface="+mn-lt"/>
              </a:rPr>
              <a:t>	(w tym 9 obszarów OSO powołanych rozporządzeniami Ministra Środowiska)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100" i="1" dirty="0">
                <a:latin typeface="+mn-lt"/>
              </a:rPr>
              <a:t>32 obszary projektowane SOO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100" i="1" dirty="0">
                <a:latin typeface="+mn-lt"/>
              </a:rPr>
              <a:t>2 potencjalne obszary OSO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100" i="1" dirty="0">
              <a:latin typeface="+mn-lt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100" i="1" dirty="0">
              <a:latin typeface="+mn-lt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100" i="1" dirty="0">
              <a:latin typeface="+mn-lt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100" i="1" dirty="0">
              <a:latin typeface="+mn-lt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100" i="1" dirty="0">
              <a:latin typeface="+mn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UWARUNKOWANIA PRZYRODNICZE LOKALIZACJI ELEKTROWNI WIATROWYCH</a:t>
            </a:r>
          </a:p>
        </p:txBody>
      </p:sp>
      <p:sp>
        <p:nvSpPr>
          <p:cNvPr id="29703" name="pole tekstowe 8"/>
          <p:cNvSpPr txBox="1">
            <a:spLocks noChangeArrowheads="1"/>
          </p:cNvSpPr>
          <p:nvPr/>
        </p:nvSpPr>
        <p:spPr bwMode="auto">
          <a:xfrm>
            <a:off x="7072313" y="857250"/>
            <a:ext cx="20716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i="1">
                <a:latin typeface="Calibri" pitchFamily="34" charset="0"/>
              </a:rPr>
              <a:t>SYSTEM ZINTEGROWANEJ OCHRONY WALORÓW PRZYRODNICZYCH, KRAJOBRAZOWYCH</a:t>
            </a:r>
          </a:p>
          <a:p>
            <a:r>
              <a:rPr lang="pl-PL" sz="1400" i="1">
                <a:latin typeface="Calibri" pitchFamily="34" charset="0"/>
              </a:rPr>
              <a:t>I KULTUROWYCH</a:t>
            </a:r>
            <a:endParaRPr lang="pl-PL" sz="1200" i="1">
              <a:latin typeface="Calibri" pitchFamily="34" charset="0"/>
            </a:endParaRPr>
          </a:p>
        </p:txBody>
      </p:sp>
      <p:pic>
        <p:nvPicPr>
          <p:cNvPr id="29704" name="Obraz 10" descr="03_natura_korytarze_strefa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50" y="714375"/>
            <a:ext cx="6119813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Obraz 13" descr="03_natura_korytarze_strefa_leg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750" y="2220913"/>
            <a:ext cx="1687513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az 16" descr="06_ptaki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50" y="714375"/>
            <a:ext cx="6119813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UWARUNKOWANIA PRZYRODNICZE LOKALIZACJI ELEKTROWNI WIATROWYCH</a:t>
            </a:r>
          </a:p>
        </p:txBody>
      </p:sp>
      <p:sp>
        <p:nvSpPr>
          <p:cNvPr id="30728" name="pole tekstowe 8"/>
          <p:cNvSpPr txBox="1">
            <a:spLocks noChangeArrowheads="1"/>
          </p:cNvSpPr>
          <p:nvPr/>
        </p:nvSpPr>
        <p:spPr bwMode="auto">
          <a:xfrm>
            <a:off x="7143750" y="928688"/>
            <a:ext cx="2000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i="1">
                <a:latin typeface="Calibri" pitchFamily="34" charset="0"/>
              </a:rPr>
              <a:t>OBSZARY O ZNACZENIU REGIONALNYM WAŻNE DLA OCHRONY ORNITOFAUNY</a:t>
            </a:r>
            <a:endParaRPr lang="pl-PL" sz="1200" i="1">
              <a:latin typeface="Calibri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071563" y="5319713"/>
            <a:ext cx="2571750" cy="13239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latin typeface="+mn-lt"/>
              </a:rPr>
              <a:t>C. Obszary potencjalnie ważne dla ptaków o znaczeniu regionalnym. Obejmują duże obszary leśne, które nie zostały dotychczas przebadane w stopniu pozwalającym na bezsporne zaliczenie ich do kategorii B, ale których charakter środowiskowy i położenie wskazują, że mogą mieć one znaczenie dla regionalnej awifauny – 15 obszarów.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357813" y="5319713"/>
            <a:ext cx="1500187" cy="13239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latin typeface="+mn-lt"/>
              </a:rPr>
              <a:t>D. Najważniejsze udokumentowane trasy regularnych przelotów i żerowania gęsi </a:t>
            </a:r>
            <a:r>
              <a:rPr lang="pl-PL" sz="1000" i="1" dirty="0" err="1">
                <a:latin typeface="+mn-lt"/>
              </a:rPr>
              <a:t>Anser</a:t>
            </a:r>
            <a:r>
              <a:rPr lang="pl-PL" sz="1000" i="1" dirty="0">
                <a:latin typeface="+mn-lt"/>
              </a:rPr>
              <a:t> sp. (w okresie migracji i zimowania), położone poza ww. obszarami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latin typeface="+mn-lt"/>
              </a:rPr>
              <a:t>– 1 obszar.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071563" y="928688"/>
            <a:ext cx="2571750" cy="70802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latin typeface="+mn-lt"/>
              </a:rPr>
              <a:t>A. Obszary ważne dla ptaków o znaczeniu regionalnym, zawierające w swych granicach obszary specjalnej ochrony ptaków (OSO) Natura 2000 – 8 obszarów,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1071563" y="4578350"/>
            <a:ext cx="2571750" cy="70802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latin typeface="+mn-lt"/>
              </a:rPr>
              <a:t>B. Obszary ważne dla ptaków o znaczeniu regionalnym, nie zawierające w swych granicach obszarów specjalnej ochrony ptaków (OSO) Natura 2000 – 23 obszary,</a:t>
            </a:r>
          </a:p>
        </p:txBody>
      </p:sp>
      <p:pic>
        <p:nvPicPr>
          <p:cNvPr id="30733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500" y="2000250"/>
            <a:ext cx="168275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UWARUNKOWANIA PRZYRODNICZE LOKALIZACJI ELEKTROWNI WIATROWYCH</a:t>
            </a:r>
          </a:p>
        </p:txBody>
      </p:sp>
      <p:sp>
        <p:nvSpPr>
          <p:cNvPr id="31751" name="pole tekstowe 8"/>
          <p:cNvSpPr txBox="1">
            <a:spLocks noChangeArrowheads="1"/>
          </p:cNvSpPr>
          <p:nvPr/>
        </p:nvSpPr>
        <p:spPr bwMode="auto">
          <a:xfrm>
            <a:off x="7143750" y="928688"/>
            <a:ext cx="20002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i="1">
                <a:latin typeface="Calibri" pitchFamily="34" charset="0"/>
              </a:rPr>
              <a:t>GŁÓWNE OBSZARY WYSTĘPOWANIA NIETOPERZY</a:t>
            </a:r>
            <a:endParaRPr lang="pl-PL" sz="1200" i="1">
              <a:latin typeface="Calibri" pitchFamily="34" charset="0"/>
            </a:endParaRPr>
          </a:p>
        </p:txBody>
      </p:sp>
      <p:pic>
        <p:nvPicPr>
          <p:cNvPr id="31752" name="Obraz 11" descr="05_nietoperze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50" y="714375"/>
            <a:ext cx="6119813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80263" y="2000250"/>
            <a:ext cx="1677987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ostokąt 14"/>
          <p:cNvSpPr/>
          <p:nvPr/>
        </p:nvSpPr>
        <p:spPr>
          <a:xfrm>
            <a:off x="5286375" y="4889500"/>
            <a:ext cx="1571625" cy="17541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b="1" dirty="0">
                <a:latin typeface="+mn-lt"/>
              </a:rPr>
              <a:t>Strefa 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latin typeface="+mn-lt"/>
              </a:rPr>
              <a:t>Strefa obszarów i stanowisk bardzo ważnych i kluczowych dla zachowania populacji nietoperzy w skali lokalnej, a w przypadku gatunków migrujących i korytarzy migracyjnych w skali ponadlokalnej.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u="sng" dirty="0">
                <a:latin typeface="+mn-lt"/>
              </a:rPr>
              <a:t>Nie jest zalecane lokalizowanie tutaj elektrowni wiatrowych.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1071563" y="4884738"/>
            <a:ext cx="2571750" cy="175418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b="1" dirty="0">
                <a:latin typeface="+mn-lt"/>
              </a:rPr>
              <a:t>Strefa II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latin typeface="+mn-lt"/>
              </a:rPr>
              <a:t>Strefa obszarów, w których zlokalizowana lub znana jest mniejsza liczba stanowisk nietoperzy, lub takich rejonów, w których dane są niedostateczne i nie pozwalają na właściwą ocenę znaczenia obszaru dla populacji nietoperzy. </a:t>
            </a:r>
            <a:r>
              <a:rPr lang="pl-PL" sz="900" u="sng" dirty="0">
                <a:latin typeface="+mn-lt"/>
              </a:rPr>
              <a:t>W strefie tej tymczasowo dopuszczalne jest lokalizowanie farm wiatrowych</a:t>
            </a:r>
            <a:r>
              <a:rPr lang="pl-PL" sz="900" dirty="0">
                <a:latin typeface="+mn-lt"/>
              </a:rPr>
              <a:t>, ale uwarunkowane jest to wynikiem całorocznego monitoringu </a:t>
            </a:r>
            <a:r>
              <a:rPr lang="pl-PL" sz="900" dirty="0" err="1">
                <a:latin typeface="+mn-lt"/>
              </a:rPr>
              <a:t>chiropterologicznego</a:t>
            </a:r>
            <a:r>
              <a:rPr lang="pl-PL" sz="900" dirty="0">
                <a:latin typeface="+mn-lt"/>
              </a:rPr>
              <a:t>, zgodnie z wytycznymi EUROBATS (</a:t>
            </a:r>
            <a:r>
              <a:rPr lang="pl-PL" sz="900" i="1" dirty="0">
                <a:latin typeface="+mn-lt"/>
              </a:rPr>
              <a:t>Rodrigues i in. 2008</a:t>
            </a:r>
            <a:r>
              <a:rPr lang="pl-PL" sz="900" dirty="0">
                <a:latin typeface="+mn-lt"/>
              </a:rPr>
              <a:t>) i Porozumienia dla Ochrony Nietoperzy.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az 11" descr="09_dziedz_kultur_legend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12013" y="2000250"/>
            <a:ext cx="16875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UWARUNKOWANIA KRAJOBRAZOWO – KULTUROWE LOKALIZACJI ELEKTROWNI WIATROWYCH</a:t>
            </a:r>
          </a:p>
        </p:txBody>
      </p:sp>
      <p:sp>
        <p:nvSpPr>
          <p:cNvPr id="32776" name="pole tekstowe 11"/>
          <p:cNvSpPr txBox="1">
            <a:spLocks noChangeArrowheads="1"/>
          </p:cNvSpPr>
          <p:nvPr/>
        </p:nvSpPr>
        <p:spPr bwMode="auto">
          <a:xfrm>
            <a:off x="7143750" y="928688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i="1">
                <a:latin typeface="Calibri" pitchFamily="34" charset="0"/>
              </a:rPr>
              <a:t>ZASOBY DZIEDZICTWA KULTUROWEGO</a:t>
            </a:r>
            <a:endParaRPr lang="pl-PL" sz="1200" i="1">
              <a:latin typeface="Calibri" pitchFamily="34" charset="0"/>
            </a:endParaRPr>
          </a:p>
        </p:txBody>
      </p:sp>
      <p:pic>
        <p:nvPicPr>
          <p:cNvPr id="32777" name="Obraz 10" descr="09_dziedz_kultur.jp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50" y="714375"/>
            <a:ext cx="6119813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0" y="3616325"/>
            <a:ext cx="37147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Prostokąt 13"/>
          <p:cNvSpPr>
            <a:spLocks noChangeArrowheads="1"/>
          </p:cNvSpPr>
          <p:nvPr/>
        </p:nvSpPr>
        <p:spPr bwMode="auto">
          <a:xfrm>
            <a:off x="928688" y="1428750"/>
            <a:ext cx="792956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lnSpc>
                <a:spcPts val="2800"/>
              </a:lnSpc>
              <a:buFont typeface="Arial" pitchFamily="34" charset="0"/>
              <a:buChar char="•"/>
            </a:pPr>
            <a:r>
              <a:rPr lang="pl-PL" sz="2000" i="1">
                <a:latin typeface="Calibri" pitchFamily="34" charset="0"/>
              </a:rPr>
              <a:t>HAŁAS GENEROWANY PRZEZ ŁOPATY WIRNIKA,</a:t>
            </a:r>
          </a:p>
          <a:p>
            <a:pPr marL="182563" indent="-182563">
              <a:lnSpc>
                <a:spcPts val="2800"/>
              </a:lnSpc>
              <a:buFont typeface="Arial" pitchFamily="34" charset="0"/>
              <a:buChar char="•"/>
            </a:pPr>
            <a:r>
              <a:rPr lang="pl-PL" sz="2000" i="1">
                <a:latin typeface="Calibri" pitchFamily="34" charset="0"/>
              </a:rPr>
              <a:t>EMISJA INFRADŹWIĘKÓW,</a:t>
            </a:r>
          </a:p>
          <a:p>
            <a:pPr marL="182563" indent="-182563">
              <a:lnSpc>
                <a:spcPts val="2800"/>
              </a:lnSpc>
              <a:buFont typeface="Arial" pitchFamily="34" charset="0"/>
              <a:buChar char="•"/>
            </a:pPr>
            <a:r>
              <a:rPr lang="pl-PL" sz="2000" i="1">
                <a:latin typeface="Calibri" pitchFamily="34" charset="0"/>
              </a:rPr>
              <a:t>MOŻLIWOŚĆ POGORSZENIA STANU ZDROWIA I WYSTĄPIENIA OBJAWÓW CHOROBOWYCH,</a:t>
            </a:r>
          </a:p>
          <a:p>
            <a:pPr marL="182563" indent="-182563">
              <a:lnSpc>
                <a:spcPts val="2800"/>
              </a:lnSpc>
              <a:buFont typeface="Arial" pitchFamily="34" charset="0"/>
              <a:buChar char="•"/>
            </a:pPr>
            <a:r>
              <a:rPr lang="pl-PL" sz="2000" i="1">
                <a:latin typeface="Calibri" pitchFamily="34" charset="0"/>
              </a:rPr>
              <a:t>EFEKTY OPTYCZNE (EFEKT STROBOSKOPOWY I EFEKT CIENIA),</a:t>
            </a:r>
          </a:p>
          <a:p>
            <a:pPr marL="182563" indent="-182563">
              <a:lnSpc>
                <a:spcPts val="2800"/>
              </a:lnSpc>
              <a:buFont typeface="Arial" pitchFamily="34" charset="0"/>
              <a:buChar char="•"/>
            </a:pPr>
            <a:r>
              <a:rPr lang="pl-PL" sz="2000" i="1">
                <a:latin typeface="Calibri" pitchFamily="34" charset="0"/>
              </a:rPr>
              <a:t>ODDZIAŁYWANIE NA KRAJOBRAZ – ZAGADNIENIA ZWIĄZANE Z ESTETYKĄ OTOCZENIA</a:t>
            </a:r>
            <a:endParaRPr lang="pl-PL" sz="2000" i="1"/>
          </a:p>
          <a:p>
            <a:pPr marL="182563" indent="-182563">
              <a:lnSpc>
                <a:spcPts val="2800"/>
              </a:lnSpc>
              <a:buFont typeface="Arial" pitchFamily="34" charset="0"/>
              <a:buChar char="•"/>
            </a:pPr>
            <a:r>
              <a:rPr lang="pl-PL" sz="2000" i="1">
                <a:latin typeface="Calibri" pitchFamily="34" charset="0"/>
              </a:rPr>
              <a:t>PROPONOWANE ODLEGŁOŚCI OD ZABUDOWY MIESZKANIOWEJ</a:t>
            </a:r>
            <a:r>
              <a:rPr lang="pl-PL" sz="2000" i="1"/>
              <a:t> </a:t>
            </a:r>
          </a:p>
          <a:p>
            <a:pPr marL="182563" indent="-182563">
              <a:lnSpc>
                <a:spcPts val="2800"/>
              </a:lnSpc>
              <a:buFont typeface="Arial" pitchFamily="34" charset="0"/>
              <a:buNone/>
            </a:pPr>
            <a:r>
              <a:rPr lang="pl-PL" sz="2000" i="1"/>
              <a:t>  </a:t>
            </a:r>
            <a:r>
              <a:rPr lang="pl-PL" sz="2000" i="1">
                <a:latin typeface="Calibri" pitchFamily="34" charset="0"/>
              </a:rPr>
              <a:t>(minimum 1000 m)</a:t>
            </a:r>
          </a:p>
        </p:txBody>
      </p:sp>
      <p:pic>
        <p:nvPicPr>
          <p:cNvPr id="33796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ODDZIAŁYWANIE NA ZDROWIE CZŁOWIEKA</a:t>
            </a:r>
          </a:p>
          <a:p>
            <a:pPr fontAlgn="auto">
              <a:spcAft>
                <a:spcPts val="0"/>
              </a:spcAft>
              <a:defRPr/>
            </a:pPr>
            <a:endParaRPr lang="pl-PL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801" name="Prostokąt 10"/>
          <p:cNvSpPr>
            <a:spLocks noChangeArrowheads="1"/>
          </p:cNvSpPr>
          <p:nvPr/>
        </p:nvSpPr>
        <p:spPr bwMode="auto">
          <a:xfrm>
            <a:off x="7858125" y="6072188"/>
            <a:ext cx="11715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000"/>
              <a:t>(</a:t>
            </a:r>
            <a:r>
              <a:rPr lang="pl-PL" sz="1000" i="1"/>
              <a:t>Forrest M.,2009</a:t>
            </a:r>
            <a:r>
              <a:rPr lang="pl-PL" sz="1000"/>
              <a:t>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50" y="-31750"/>
            <a:ext cx="8286750" cy="706438"/>
          </a:xfrm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STUDIUM PRZESTRZENNYCH UWARUNKOWAŃ ROZWOJU ENERGETYKI WIATROWEJ </a:t>
            </a:r>
            <a:endParaRPr lang="pl-PL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6151" name="Prostokąt 8"/>
          <p:cNvSpPr>
            <a:spLocks noChangeArrowheads="1"/>
          </p:cNvSpPr>
          <p:nvPr/>
        </p:nvSpPr>
        <p:spPr bwMode="auto">
          <a:xfrm>
            <a:off x="1000125" y="836613"/>
            <a:ext cx="771525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lnSpc>
                <a:spcPts val="2400"/>
              </a:lnSpc>
              <a:buFont typeface="Arial" pitchFamily="34" charset="0"/>
              <a:buNone/>
            </a:pPr>
            <a:r>
              <a:rPr lang="pl-PL" b="1" i="1">
                <a:latin typeface="Calibri" pitchFamily="34" charset="0"/>
              </a:rPr>
              <a:t> TŁO</a:t>
            </a:r>
            <a:r>
              <a:rPr lang="pl-PL" b="1" i="1"/>
              <a:t> </a:t>
            </a:r>
            <a:r>
              <a:rPr lang="pl-PL" b="1" i="1">
                <a:latin typeface="Calibri" pitchFamily="34" charset="0"/>
              </a:rPr>
              <a:t>OPRACOWANIA </a:t>
            </a: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r>
              <a:rPr lang="pl-PL" i="1">
                <a:latin typeface="Calibri" pitchFamily="34" charset="0"/>
              </a:rPr>
              <a:t>KONIECZNOŚĆ OSIĄGNIĘCIA ZAKŁADANEGO UDZIAŁU OŹE W PRODUKCJI ENERGII OGÓŁEM </a:t>
            </a: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r>
              <a:rPr lang="pl-PL" i="1">
                <a:latin typeface="Calibri" pitchFamily="34" charset="0"/>
              </a:rPr>
              <a:t>ROZBIEŻNE OCENY DOTYCZĄCE EFEKTYWNOŚCI ELEKTROWNI WIATROWYCH </a:t>
            </a:r>
            <a:endParaRPr lang="pl-PL" i="1"/>
          </a:p>
          <a:p>
            <a:pPr marL="182563" indent="-182563">
              <a:lnSpc>
                <a:spcPts val="2400"/>
              </a:lnSpc>
              <a:buFont typeface="Arial" pitchFamily="34" charset="0"/>
              <a:buNone/>
            </a:pPr>
            <a:r>
              <a:rPr lang="pl-PL" i="1"/>
              <a:t>   </a:t>
            </a:r>
            <a:r>
              <a:rPr lang="pl-PL" i="1">
                <a:latin typeface="Calibri" pitchFamily="34" charset="0"/>
              </a:rPr>
              <a:t>I ICH</a:t>
            </a:r>
            <a:r>
              <a:rPr lang="pl-PL" i="1"/>
              <a:t> </a:t>
            </a:r>
            <a:r>
              <a:rPr lang="pl-PL" i="1">
                <a:latin typeface="Calibri" pitchFamily="34" charset="0"/>
              </a:rPr>
              <a:t>WPŁYWU NA ZDROWIE I KRAJOBRAZ</a:t>
            </a:r>
            <a:r>
              <a:rPr lang="pl-PL" i="1"/>
              <a:t>, </a:t>
            </a:r>
            <a:r>
              <a:rPr lang="pl-PL" i="1">
                <a:latin typeface="Calibri" pitchFamily="34" charset="0"/>
              </a:rPr>
              <a:t>PRZY ROSNĄCYM ZAPOTRZEBOWANIU NA PRZESTRZEŃ POD ICH LOKALIZACJĘ</a:t>
            </a:r>
            <a:endParaRPr lang="pl-PL" i="1"/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r>
              <a:rPr lang="pl-PL" i="1">
                <a:latin typeface="Calibri" pitchFamily="34" charset="0"/>
              </a:rPr>
              <a:t>KONFLIKTY SPOŁECZNE ZWIĄZANE Z LOKALIZACJĄ ENERGETYKI WIATROWEJ</a:t>
            </a: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r>
              <a:rPr lang="pl-PL" i="1">
                <a:latin typeface="Calibri" pitchFamily="34" charset="0"/>
              </a:rPr>
              <a:t>BRAK DOKUMENTÓW STRATEGICZNYCH DOTYCZĄCYCH ROZWOJU </a:t>
            </a:r>
            <a:endParaRPr lang="pl-PL" i="1"/>
          </a:p>
          <a:p>
            <a:pPr marL="182563" indent="-182563">
              <a:lnSpc>
                <a:spcPts val="2400"/>
              </a:lnSpc>
              <a:buFont typeface="Arial" pitchFamily="34" charset="0"/>
              <a:buNone/>
            </a:pPr>
            <a:r>
              <a:rPr lang="pl-PL" i="1"/>
              <a:t>   </a:t>
            </a:r>
            <a:r>
              <a:rPr lang="pl-PL" i="1">
                <a:latin typeface="Calibri" pitchFamily="34" charset="0"/>
              </a:rPr>
              <a:t>ENERGETYKI ZE ŹRÓDEŁ ODNAWIALNYCH</a:t>
            </a:r>
            <a:r>
              <a:rPr lang="pl-PL" i="1"/>
              <a:t> </a:t>
            </a:r>
            <a:r>
              <a:rPr lang="pl-PL" i="1">
                <a:latin typeface="Calibri" pitchFamily="34" charset="0"/>
              </a:rPr>
              <a:t>W REGIONIE</a:t>
            </a:r>
            <a:endParaRPr lang="pl-PL" i="1"/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r>
              <a:rPr lang="pl-PL" b="1" i="1">
                <a:solidFill>
                  <a:schemeClr val="accent2"/>
                </a:solidFill>
                <a:latin typeface="Calibri" pitchFamily="34" charset="0"/>
              </a:rPr>
              <a:t>DOLNY ŚLĄSK POTENCJALNYM ZAGŁĘBIEM WIATRAKOWYM???</a:t>
            </a: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endParaRPr lang="pl-PL" b="1" i="1">
              <a:solidFill>
                <a:schemeClr val="hlink"/>
              </a:solidFill>
              <a:latin typeface="Calibri" pitchFamily="34" charset="0"/>
            </a:endParaRP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r>
              <a:rPr lang="pl-PL" b="1" i="1">
                <a:latin typeface="Calibri" pitchFamily="34" charset="0"/>
              </a:rPr>
              <a:t>CEL OPRACOWANIA</a:t>
            </a: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r>
              <a:rPr lang="pl-PL" b="1" i="1">
                <a:latin typeface="Calibri" pitchFamily="34" charset="0"/>
              </a:rPr>
              <a:t>RZETELNA OCENA PRZYRODNICZO – PRZESTRZENNYCH</a:t>
            </a:r>
            <a:r>
              <a:rPr lang="pl-PL" i="1">
                <a:latin typeface="Calibri" pitchFamily="34" charset="0"/>
              </a:rPr>
              <a:t>, PRAWNYCH </a:t>
            </a:r>
          </a:p>
          <a:p>
            <a:pPr marL="182563" indent="-182563">
              <a:lnSpc>
                <a:spcPts val="2400"/>
              </a:lnSpc>
            </a:pPr>
            <a:r>
              <a:rPr lang="pl-PL" i="1">
                <a:latin typeface="Calibri" pitchFamily="34" charset="0"/>
              </a:rPr>
              <a:t>	I TECHNICZNYCH </a:t>
            </a:r>
            <a:r>
              <a:rPr lang="pl-PL" b="1" i="1">
                <a:latin typeface="Calibri" pitchFamily="34" charset="0"/>
              </a:rPr>
              <a:t>UWARUNKOWAŃ</a:t>
            </a:r>
            <a:r>
              <a:rPr lang="pl-PL" i="1">
                <a:latin typeface="Calibri" pitchFamily="34" charset="0"/>
              </a:rPr>
              <a:t> ZWIĄZANYCH Z POTENCJALNYMI LOKALIZACJAMI PARKÓW WIATROWYCH NA TERENIE WOJEWÓDZTWA</a:t>
            </a: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r>
              <a:rPr lang="pl-PL" i="1">
                <a:latin typeface="Calibri" pitchFamily="34" charset="0"/>
              </a:rPr>
              <a:t>STUDIUM JEST </a:t>
            </a:r>
            <a:r>
              <a:rPr lang="pl-PL" b="1" i="1">
                <a:latin typeface="Calibri" pitchFamily="34" charset="0"/>
              </a:rPr>
              <a:t>NARZĘDZIEM WSPOMAGAJĄCYM </a:t>
            </a:r>
            <a:r>
              <a:rPr lang="pl-PL" i="1">
                <a:latin typeface="Calibri" pitchFamily="34" charset="0"/>
              </a:rPr>
              <a:t>PRZY PODEJMOWANIU DECYZJI LOKALIZACYJNYCH A JEGO ZAPISY MAJĄ JEDYNIE CHARAKTER NIEOBLIGATORYJNYCH WYTYCZNYCH</a:t>
            </a: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endParaRPr lang="pl-PL" i="1">
              <a:latin typeface="Calibri" pitchFamily="34" charset="0"/>
            </a:endParaRPr>
          </a:p>
          <a:p>
            <a:pPr marL="182563" indent="-182563">
              <a:lnSpc>
                <a:spcPts val="2400"/>
              </a:lnSpc>
              <a:buFont typeface="Arial" pitchFamily="34" charset="0"/>
              <a:buNone/>
            </a:pPr>
            <a:endParaRPr lang="pl-PL" i="1"/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endParaRPr lang="pl-PL" i="1">
              <a:latin typeface="Calibri" pitchFamily="34" charset="0"/>
            </a:endParaRP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endParaRPr lang="pl-PL" i="1">
              <a:latin typeface="Calibri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OGRANICZENIA LOKALIZACJI PROJEKTOWANYCH ELEKTROWNI I PARKÓW WIATROWYCH</a:t>
            </a:r>
          </a:p>
        </p:txBody>
      </p:sp>
      <p:sp>
        <p:nvSpPr>
          <p:cNvPr id="35847" name="pole tekstowe 8"/>
          <p:cNvSpPr txBox="1">
            <a:spLocks noChangeArrowheads="1"/>
          </p:cNvSpPr>
          <p:nvPr/>
        </p:nvSpPr>
        <p:spPr bwMode="auto">
          <a:xfrm>
            <a:off x="7143750" y="928688"/>
            <a:ext cx="20002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i="1">
                <a:latin typeface="Calibri" pitchFamily="34" charset="0"/>
              </a:rPr>
              <a:t>OGRANICZENIA LOKALIZACJI PROJEKTOWANYCH ELEKTROWNI I PARKÓW WIATROWYCH</a:t>
            </a:r>
            <a:endParaRPr lang="pl-PL" sz="1200" i="1">
              <a:latin typeface="Calibri" pitchFamily="34" charset="0"/>
            </a:endParaRPr>
          </a:p>
        </p:txBody>
      </p:sp>
      <p:pic>
        <p:nvPicPr>
          <p:cNvPr id="35848" name="Obraz 10" descr="1109_wynikowa_prezentacja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88" y="666750"/>
            <a:ext cx="6119812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Symbol zastępczy zawartości 4" descr="logo_wbu_uniwersalne_01.tif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857250" y="-31750"/>
            <a:ext cx="8286750" cy="706438"/>
          </a:xfrm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STUDIUM PRZESTRZENNYCH UWARUNKOWAŃ ROZWOJU ENERGETYKI WIATROWEJ </a:t>
            </a:r>
            <a:endParaRPr lang="pl-PL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36871" name="Prostokąt 8"/>
          <p:cNvSpPr>
            <a:spLocks noChangeArrowheads="1"/>
          </p:cNvSpPr>
          <p:nvPr/>
        </p:nvSpPr>
        <p:spPr bwMode="auto">
          <a:xfrm>
            <a:off x="1000125" y="1052513"/>
            <a:ext cx="78581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lnSpc>
                <a:spcPts val="2400"/>
              </a:lnSpc>
              <a:buFont typeface="Arial" pitchFamily="34" charset="0"/>
              <a:buNone/>
            </a:pPr>
            <a:r>
              <a:rPr lang="pl-PL" b="1" i="1">
                <a:latin typeface="Calibri" pitchFamily="34" charset="0"/>
              </a:rPr>
              <a:t>WNIOSKI GENERALNE I REKOMENDACJE</a:t>
            </a:r>
          </a:p>
          <a:p>
            <a:pPr marL="182563" indent="-182563">
              <a:lnSpc>
                <a:spcPts val="2400"/>
              </a:lnSpc>
              <a:buFont typeface="Arial" pitchFamily="34" charset="0"/>
              <a:buNone/>
            </a:pPr>
            <a:endParaRPr lang="pl-PL" b="1" i="1">
              <a:latin typeface="Calibri" pitchFamily="34" charset="0"/>
            </a:endParaRP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r>
              <a:rPr lang="pl-PL" b="1" i="1">
                <a:latin typeface="Calibri" pitchFamily="34" charset="0"/>
              </a:rPr>
              <a:t>OPRACOWANIE REGIONALNEJ STRATEGII ROZWOJU ENERGETYKI ZE ŹRÓDEŁ ODNAWIALNYCH </a:t>
            </a:r>
            <a:r>
              <a:rPr lang="pl-PL" i="1">
                <a:latin typeface="Calibri" pitchFamily="34" charset="0"/>
              </a:rPr>
              <a:t>UWZGLĘDNIAJĄCEJ  UWARUNKOWANIA ZWIĄZANE Z POTENCJAŁEM I OGRANICZENIAMI ROZWOJU POSZCZEGÓLNYCH ŹRÓDEŁ ENERGII</a:t>
            </a: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endParaRPr lang="pl-PL" i="1">
              <a:latin typeface="Calibri" pitchFamily="34" charset="0"/>
            </a:endParaRP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r>
              <a:rPr lang="pl-PL" b="1" i="1">
                <a:latin typeface="Calibri" pitchFamily="34" charset="0"/>
              </a:rPr>
              <a:t>WSKAZANIE OPTYMALNEJ SKALI ROZWOJU ENERGETYKI WIATROWEJ NA DOLNYM ŚLĄSKU</a:t>
            </a: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endParaRPr lang="pl-PL" i="1">
              <a:latin typeface="Calibri" pitchFamily="34" charset="0"/>
            </a:endParaRP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r>
              <a:rPr lang="pl-PL" b="1" i="1">
                <a:latin typeface="Calibri" pitchFamily="34" charset="0"/>
              </a:rPr>
              <a:t>OPRACOWANIE REGIONALNEGO STUDIUM KRAJOBRAZOWEGO </a:t>
            </a:r>
            <a:r>
              <a:rPr lang="pl-PL" i="1">
                <a:latin typeface="Calibri" pitchFamily="34" charset="0"/>
              </a:rPr>
              <a:t>ORAZ WYZNACZENIE PRIORYTETOWYCH TERENÓW DLA ROZWOJU FUNKCJI TURYSTYCZNYCH</a:t>
            </a: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endParaRPr lang="pl-PL" i="1">
              <a:latin typeface="Calibri" pitchFamily="34" charset="0"/>
            </a:endParaRP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r>
              <a:rPr lang="pl-PL" b="1" i="1">
                <a:latin typeface="Calibri" pitchFamily="34" charset="0"/>
              </a:rPr>
              <a:t>PROWADZENIE KAMPANII EDUKACYJNYCH </a:t>
            </a:r>
            <a:r>
              <a:rPr lang="pl-PL" i="1">
                <a:latin typeface="Calibri" pitchFamily="34" charset="0"/>
              </a:rPr>
              <a:t>DLA ZAPOZNANIA SIĘ Z ASPEKTAMI ROZWOJU ENERGETYKI WIATROWEJ</a:t>
            </a: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endParaRPr lang="pl-PL" i="1">
              <a:latin typeface="Calibri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37894" name="Tytuł 1"/>
          <p:cNvSpPr txBox="1">
            <a:spLocks/>
          </p:cNvSpPr>
          <p:nvPr/>
        </p:nvSpPr>
        <p:spPr bwMode="auto">
          <a:xfrm>
            <a:off x="857250" y="-282575"/>
            <a:ext cx="8286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l-PL" sz="2000" b="1">
              <a:solidFill>
                <a:srgbClr val="BFBFBF"/>
              </a:solidFill>
              <a:latin typeface="Calibri" pitchFamily="34" charset="0"/>
            </a:endParaRPr>
          </a:p>
          <a:p>
            <a:r>
              <a:rPr lang="pl-PL" b="1">
                <a:solidFill>
                  <a:srgbClr val="BFBFBF"/>
                </a:solidFill>
              </a:rPr>
              <a:t>STUDIUM PRZESTRZENNYCH UWARUNKOWAŃ ROZWOJU ENERGETYKI WIATROWEJ</a:t>
            </a:r>
          </a:p>
        </p:txBody>
      </p:sp>
      <p:sp>
        <p:nvSpPr>
          <p:cNvPr id="37895" name="Prostokąt 8"/>
          <p:cNvSpPr>
            <a:spLocks noChangeArrowheads="1"/>
          </p:cNvSpPr>
          <p:nvPr/>
        </p:nvSpPr>
        <p:spPr bwMode="auto">
          <a:xfrm>
            <a:off x="1000125" y="1071563"/>
            <a:ext cx="785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  <a:buFont typeface="Arial" pitchFamily="34" charset="0"/>
              <a:buNone/>
            </a:pPr>
            <a:endParaRPr lang="pl-PL" i="1">
              <a:solidFill>
                <a:srgbClr val="604A7B"/>
              </a:solidFill>
              <a:latin typeface="Calibri" pitchFamily="34" charset="0"/>
            </a:endParaRPr>
          </a:p>
        </p:txBody>
      </p:sp>
      <p:sp>
        <p:nvSpPr>
          <p:cNvPr id="37896" name="Prostokąt 8"/>
          <p:cNvSpPr>
            <a:spLocks noChangeArrowheads="1"/>
          </p:cNvSpPr>
          <p:nvPr/>
        </p:nvSpPr>
        <p:spPr bwMode="auto">
          <a:xfrm>
            <a:off x="755576" y="980728"/>
            <a:ext cx="407364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lnSpc>
                <a:spcPts val="2400"/>
              </a:lnSpc>
              <a:buFont typeface="Arial" pitchFamily="34" charset="0"/>
              <a:buNone/>
            </a:pPr>
            <a:endParaRPr lang="pl-PL" i="1" dirty="0"/>
          </a:p>
          <a:p>
            <a:pPr marL="182563" indent="-182563">
              <a:lnSpc>
                <a:spcPts val="2400"/>
              </a:lnSpc>
            </a:pPr>
            <a:endParaRPr lang="pl-PL" i="1" dirty="0"/>
          </a:p>
          <a:p>
            <a:pPr marL="182563" indent="-182563">
              <a:lnSpc>
                <a:spcPts val="2400"/>
              </a:lnSpc>
            </a:pPr>
            <a:r>
              <a:rPr lang="pl-PL" i="1" dirty="0"/>
              <a:t>		</a:t>
            </a:r>
            <a:endParaRPr lang="pl-PL" sz="2000" i="1" dirty="0"/>
          </a:p>
          <a:p>
            <a:pPr marL="182563" indent="-182563">
              <a:lnSpc>
                <a:spcPts val="2400"/>
              </a:lnSpc>
            </a:pPr>
            <a:endParaRPr lang="pl-PL" sz="2000" i="1" dirty="0"/>
          </a:p>
          <a:p>
            <a:pPr marL="182563" indent="-182563">
              <a:lnSpc>
                <a:spcPts val="2400"/>
              </a:lnSpc>
            </a:pPr>
            <a:endParaRPr lang="pl-PL" sz="2000" i="1" dirty="0"/>
          </a:p>
          <a:p>
            <a:pPr marL="182563" indent="-182563">
              <a:lnSpc>
                <a:spcPts val="2400"/>
              </a:lnSpc>
            </a:pPr>
            <a:endParaRPr lang="pl-PL" sz="2000" i="1" dirty="0"/>
          </a:p>
          <a:p>
            <a:pPr marL="182563" indent="-182563">
              <a:lnSpc>
                <a:spcPts val="2400"/>
              </a:lnSpc>
            </a:pPr>
            <a:endParaRPr lang="pl-PL" sz="2000" i="1" dirty="0"/>
          </a:p>
          <a:p>
            <a:pPr marL="182563" indent="-182563">
              <a:lnSpc>
                <a:spcPts val="2400"/>
              </a:lnSpc>
            </a:pPr>
            <a:endParaRPr lang="pl-PL" sz="1200" i="1" dirty="0"/>
          </a:p>
          <a:p>
            <a:pPr marL="182563" indent="-182563" algn="ctr">
              <a:lnSpc>
                <a:spcPts val="2400"/>
              </a:lnSpc>
            </a:pPr>
            <a:r>
              <a:rPr lang="pl-PL" sz="1600" b="1" dirty="0"/>
              <a:t>Wojewódzkie Biuro Urbanistyczne </a:t>
            </a:r>
            <a:endParaRPr lang="pl-PL" sz="1600" b="1" dirty="0" smtClean="0"/>
          </a:p>
          <a:p>
            <a:pPr marL="182563" indent="-182563" algn="ctr">
              <a:lnSpc>
                <a:spcPts val="2400"/>
              </a:lnSpc>
            </a:pPr>
            <a:r>
              <a:rPr lang="pl-PL" sz="1600" b="1" dirty="0" smtClean="0"/>
              <a:t>we Wrocławiu</a:t>
            </a:r>
          </a:p>
          <a:p>
            <a:pPr marL="182563" indent="-182563" algn="ctr">
              <a:lnSpc>
                <a:spcPts val="2400"/>
              </a:lnSpc>
            </a:pPr>
            <a:endParaRPr lang="pl-PL" sz="1600" b="1" dirty="0"/>
          </a:p>
          <a:p>
            <a:pPr marL="182563" indent="-182563" algn="ctr">
              <a:lnSpc>
                <a:spcPts val="2400"/>
              </a:lnSpc>
            </a:pPr>
            <a:r>
              <a:rPr lang="pl-PL" sz="1600" b="1" dirty="0" err="1">
                <a:hlinkClick r:id="rId3"/>
              </a:rPr>
              <a:t>www.wbu.wroc.pl</a:t>
            </a:r>
            <a:endParaRPr lang="pl-PL" sz="1600" b="1" dirty="0"/>
          </a:p>
          <a:p>
            <a:pPr marL="182563" indent="-182563">
              <a:lnSpc>
                <a:spcPts val="2400"/>
              </a:lnSpc>
            </a:pPr>
            <a:endParaRPr lang="pl-PL" sz="1200" i="1" dirty="0"/>
          </a:p>
          <a:p>
            <a:pPr marL="182563" indent="-182563">
              <a:lnSpc>
                <a:spcPts val="2400"/>
              </a:lnSpc>
            </a:pPr>
            <a:endParaRPr lang="pl-PL" sz="1200" i="1" dirty="0"/>
          </a:p>
          <a:p>
            <a:pPr marL="182563" indent="-182563">
              <a:lnSpc>
                <a:spcPts val="2400"/>
              </a:lnSpc>
            </a:pPr>
            <a:endParaRPr lang="pl-PL" sz="1200" i="1" dirty="0"/>
          </a:p>
          <a:p>
            <a:pPr marL="182563" indent="-182563">
              <a:lnSpc>
                <a:spcPts val="2400"/>
              </a:lnSpc>
            </a:pPr>
            <a:endParaRPr lang="pl-PL" sz="1200" i="1" dirty="0"/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endParaRPr lang="pl-PL" sz="2000" i="1" dirty="0">
              <a:latin typeface="Calibri" pitchFamily="34" charset="0"/>
            </a:endParaRPr>
          </a:p>
          <a:p>
            <a:pPr marL="182563" indent="-182563">
              <a:lnSpc>
                <a:spcPts val="2400"/>
              </a:lnSpc>
              <a:buFont typeface="Arial" pitchFamily="34" charset="0"/>
              <a:buChar char="•"/>
            </a:pPr>
            <a:endParaRPr lang="pl-PL" i="1" dirty="0">
              <a:latin typeface="Calibri" pitchFamily="34" charset="0"/>
            </a:endParaRPr>
          </a:p>
        </p:txBody>
      </p:sp>
      <p:pic>
        <p:nvPicPr>
          <p:cNvPr id="37897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0" y="876300"/>
            <a:ext cx="413702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ymbol zastępczy zawartości 4" descr="logo_wbu_uniwersalne_01.t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59632" y="1124744"/>
            <a:ext cx="302845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ymbol zastępczy zawartości 4" descr="logo_wbu_uniwersalne_01.tif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857250" y="-31750"/>
            <a:ext cx="8286750" cy="706438"/>
          </a:xfrm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OCENA STANU ROZWOJU ODNAWIALNYCH ŹRÓDEŁ ENERGII (OZE)</a:t>
            </a:r>
            <a:b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pl-PL" sz="2000" b="1" i="1" dirty="0" smtClean="0">
                <a:solidFill>
                  <a:schemeClr val="bg1">
                    <a:lumMod val="75000"/>
                  </a:schemeClr>
                </a:solidFill>
              </a:rPr>
              <a:t>NA PODST. ANKIET</a:t>
            </a: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pl-PL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1271" name="Prostokąt 8"/>
          <p:cNvSpPr>
            <a:spLocks noChangeArrowheads="1"/>
          </p:cNvSpPr>
          <p:nvPr/>
        </p:nvSpPr>
        <p:spPr bwMode="auto">
          <a:xfrm>
            <a:off x="1000125" y="1071563"/>
            <a:ext cx="785812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  <a:buFont typeface="Arial" pitchFamily="34" charset="0"/>
              <a:buNone/>
            </a:pPr>
            <a:r>
              <a:rPr lang="pl-PL" b="1" i="1">
                <a:latin typeface="Calibri" pitchFamily="34" charset="0"/>
              </a:rPr>
              <a:t>OCENA STANU ROZWOJU OZE ZE SZCZEGÓLNYM UWZGLĘDNIENIEM ENERGETYKI WIATROWEJ W WOJEWÓDZTWIE DOLNOŚLĄSKIM – na podstawie ankiet</a:t>
            </a:r>
          </a:p>
          <a:p>
            <a:pPr>
              <a:lnSpc>
                <a:spcPts val="2400"/>
              </a:lnSpc>
              <a:buFont typeface="Arial" pitchFamily="34" charset="0"/>
              <a:buNone/>
            </a:pPr>
            <a:endParaRPr lang="pl-PL" i="1">
              <a:latin typeface="Calibri" pitchFamily="34" charset="0"/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pl-PL" sz="1600" i="1">
                <a:latin typeface="Calibri" pitchFamily="34" charset="0"/>
              </a:rPr>
              <a:t>Badanie objęło 169 gmin województwa (w tym 36 miejskich oraz 133 wiejskich</a:t>
            </a:r>
          </a:p>
          <a:p>
            <a:pPr>
              <a:lnSpc>
                <a:spcPts val="2400"/>
              </a:lnSpc>
            </a:pPr>
            <a:r>
              <a:rPr lang="pl-PL" sz="1600" i="1">
                <a:latin typeface="Calibri" pitchFamily="34" charset="0"/>
              </a:rPr>
              <a:t>	i miejsko-wiejskich) ,</a:t>
            </a: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pl-PL" sz="1600" i="1">
                <a:latin typeface="Calibri" pitchFamily="34" charset="0"/>
              </a:rPr>
              <a:t>Wypełnione ankiety odesłało 158 gmin,</a:t>
            </a:r>
          </a:p>
          <a:p>
            <a:pPr>
              <a:buFont typeface="Arial" pitchFamily="34" charset="0"/>
              <a:buChar char="•"/>
            </a:pPr>
            <a:r>
              <a:rPr lang="pl-PL" sz="1600" i="1">
                <a:latin typeface="Calibri" pitchFamily="34" charset="0"/>
              </a:rPr>
              <a:t>Źródła energii odnawialnej wykorzystywane są w 64 gminach województwa, które odpowiedziały na ankiety,</a:t>
            </a:r>
          </a:p>
          <a:p>
            <a:pPr>
              <a:buFont typeface="Arial" pitchFamily="34" charset="0"/>
              <a:buChar char="•"/>
            </a:pPr>
            <a:r>
              <a:rPr lang="pl-PL" sz="1600" i="1">
                <a:latin typeface="Calibri" pitchFamily="34" charset="0"/>
              </a:rPr>
              <a:t>Działania związane z wykorzystaniem źródeł energii odnawialnej podjęło 53,5 % gmin</a:t>
            </a:r>
          </a:p>
          <a:p>
            <a:r>
              <a:rPr lang="pl-PL" sz="1600" i="1">
                <a:latin typeface="Calibri" pitchFamily="34" charset="0"/>
              </a:rPr>
              <a:t>	(84 gminy)</a:t>
            </a:r>
          </a:p>
          <a:p>
            <a:pPr marL="639763" lvl="1" indent="-182563">
              <a:buFont typeface="Arial" pitchFamily="34" charset="0"/>
              <a:buChar char="•"/>
            </a:pPr>
            <a:r>
              <a:rPr lang="pl-PL" sz="1600" i="1">
                <a:latin typeface="Calibri" pitchFamily="34" charset="0"/>
              </a:rPr>
              <a:t>odpowiednie zapisy w SUiKZP,</a:t>
            </a:r>
          </a:p>
          <a:p>
            <a:pPr marL="639763" lvl="1" indent="-182563">
              <a:buFont typeface="Arial" pitchFamily="34" charset="0"/>
              <a:buChar char="•"/>
            </a:pPr>
            <a:r>
              <a:rPr lang="pl-PL" sz="1600" i="1">
                <a:latin typeface="Calibri" pitchFamily="34" charset="0"/>
              </a:rPr>
              <a:t>opracowanie MPZP dla terenów pod farmy wiatrowe,</a:t>
            </a:r>
          </a:p>
          <a:p>
            <a:pPr marL="639763" lvl="1" indent="-182563">
              <a:buFont typeface="Arial" pitchFamily="34" charset="0"/>
              <a:buChar char="•"/>
            </a:pPr>
            <a:r>
              <a:rPr lang="pl-PL" sz="1600" i="1">
                <a:latin typeface="Calibri" pitchFamily="34" charset="0"/>
              </a:rPr>
              <a:t>negocjacje z inwestorami</a:t>
            </a:r>
            <a:r>
              <a:rPr lang="pl-PL" sz="1600">
                <a:latin typeface="Calibri" pitchFamily="34" charset="0"/>
              </a:rPr>
              <a:t>.</a:t>
            </a:r>
            <a:endParaRPr lang="pl-PL" sz="1600" i="1">
              <a:latin typeface="Calibri" pitchFamily="34" charset="0"/>
            </a:endParaRPr>
          </a:p>
          <a:p>
            <a:endParaRPr lang="pl-PL" i="1">
              <a:latin typeface="Calibri" pitchFamily="34" charset="0"/>
            </a:endParaRPr>
          </a:p>
          <a:p>
            <a:r>
              <a:rPr lang="pl-PL" sz="1600" i="1">
                <a:latin typeface="Calibri" pitchFamily="34" charset="0"/>
              </a:rPr>
              <a:t>Walory krajobrazowe uwzględnia 135 gmin</a:t>
            </a:r>
          </a:p>
          <a:p>
            <a:endParaRPr lang="pl-PL" b="1" i="1">
              <a:latin typeface="Calibri" pitchFamily="34" charset="0"/>
            </a:endParaRPr>
          </a:p>
          <a:p>
            <a:pPr algn="ctr"/>
            <a:r>
              <a:rPr lang="pl-PL" b="1" i="1">
                <a:solidFill>
                  <a:schemeClr val="accent2"/>
                </a:solidFill>
                <a:latin typeface="Calibri" pitchFamily="34" charset="0"/>
              </a:rPr>
              <a:t>z tego 57 dopuszcza lokalizację lub wyznaczyła tereny pod farmy wiatrowe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OCENA STANU ROZWOJU ODNAWIALNYCH ŹRÓDEŁ ENERGII (OZE)</a:t>
            </a:r>
            <a:b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(</a:t>
            </a:r>
            <a:r>
              <a:rPr lang="pl-PL" sz="2000" b="1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NA PODST. ANKIET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)</a:t>
            </a:r>
            <a:endParaRPr lang="pl-PL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5" name="Obraz 8" descr="12_ankiety_OZ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0038" y="714375"/>
            <a:ext cx="6073775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OCENA STANU ROZWOJU ODNAWIALNYCH ŹRÓDEŁ ENERGII (OZE)</a:t>
            </a:r>
            <a:b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endParaRPr lang="pl-PL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000125" y="1071563"/>
            <a:ext cx="7858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b="1" i="1" dirty="0">
                <a:latin typeface="+mj-lt"/>
              </a:rPr>
              <a:t>W województwie energia wiatru wykorzystywana jest obecnie na bardzo małą skalę</a:t>
            </a:r>
          </a:p>
          <a:p>
            <a:pPr marL="182563" indent="-182563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i="1" dirty="0">
                <a:latin typeface="+mj-lt"/>
              </a:rPr>
              <a:t>Jedynym obiektem jest elektrownia wiatrowa o mocy 160 </a:t>
            </a:r>
            <a:r>
              <a:rPr lang="pl-PL" sz="1600" i="1" dirty="0" err="1">
                <a:latin typeface="+mj-lt"/>
              </a:rPr>
              <a:t>kW</a:t>
            </a:r>
            <a:r>
              <a:rPr lang="pl-PL" sz="1600" i="1" dirty="0">
                <a:latin typeface="+mj-lt"/>
              </a:rPr>
              <a:t> w miejscowości Słup</a:t>
            </a:r>
          </a:p>
          <a:p>
            <a:pPr marL="182563" indent="-182563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i="1" dirty="0">
                <a:latin typeface="+mj-lt"/>
              </a:rPr>
              <a:t>	(gmina Męcinka),</a:t>
            </a:r>
          </a:p>
          <a:p>
            <a:pPr marL="182563" indent="-182563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i="1" dirty="0">
                <a:latin typeface="+mj-lt"/>
              </a:rPr>
              <a:t>Planowane jest zastąpienie jej</a:t>
            </a:r>
            <a:r>
              <a:rPr lang="pl-PL" sz="1600" dirty="0">
                <a:latin typeface="+mj-lt"/>
              </a:rPr>
              <a:t> </a:t>
            </a:r>
            <a:r>
              <a:rPr lang="pl-PL" sz="1600" i="1" dirty="0">
                <a:latin typeface="+mj-lt"/>
              </a:rPr>
              <a:t>urządzeniem o mocy 2 MW oraz ustawienie w pobliżu drugiego, również o mocy 2MW,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071563" y="3400425"/>
          <a:ext cx="7715250" cy="2743200"/>
        </p:xfrm>
        <a:graphic>
          <a:graphicData uri="http://schemas.openxmlformats.org/drawingml/2006/table">
            <a:tbl>
              <a:tblPr/>
              <a:tblGrid>
                <a:gridCol w="3324225"/>
                <a:gridCol w="1096962"/>
                <a:gridCol w="1098550"/>
                <a:gridCol w="1096963"/>
                <a:gridCol w="109855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RODZAJ INSTALACJI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POLSKA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DOLNOŚLĄSKIE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Ilość instalacji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Moc [MW}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Ilość instalacji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Moc [MW}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elektrownie biogazowe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120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69,105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5,528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	biogaz z oczyszczalni ścieków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2,378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	biogaz składowiskowy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3,150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elektrownie biomasowe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246,490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wytwarzające z promieniowania słonecznego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0,001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elektrownie wiatrowe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282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666,332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0,165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elektrownie wodne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724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944,130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94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64,729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	przepływowa do 0,3 MW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59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6,587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	przepływowa do 1 MW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12,977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	przepływowa do 5 MW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27,860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	przepływowa do 10 MW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17,305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elektrownie realizujące technologię współspalania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38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0,000*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0,000*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RAZEM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1 179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1 926,058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106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70,422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13394" name="Rectangle 1"/>
          <p:cNvSpPr>
            <a:spLocks noChangeArrowheads="1"/>
          </p:cNvSpPr>
          <p:nvPr/>
        </p:nvSpPr>
        <p:spPr bwMode="auto">
          <a:xfrm>
            <a:off x="5127625" y="6162675"/>
            <a:ext cx="3516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pl-PL" sz="1200" i="1">
                <a:latin typeface="Calibri" pitchFamily="34" charset="0"/>
                <a:ea typeface="Times New Roman" pitchFamily="18" charset="0"/>
                <a:cs typeface="Arial" pitchFamily="34" charset="0"/>
              </a:rPr>
              <a:t>Źródło: Mapa odnawialnych źródeł energii, URE, 2009</a:t>
            </a:r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000125" y="2979738"/>
            <a:ext cx="78581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latin typeface="+mj-lt"/>
              </a:rPr>
              <a:t>PORÓWNANIE STANU ROZWOJU OZE W POLSCE I NA DOLNYM ŚLĄSKU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UWARUNKOWANIA WYNIKAJĄCE Z OPRACOWAŃ PLANISTYCZNYCH</a:t>
            </a:r>
          </a:p>
          <a:p>
            <a:pPr fontAlgn="auto">
              <a:spcAft>
                <a:spcPts val="0"/>
              </a:spcAft>
              <a:defRPr/>
            </a:pPr>
            <a:endParaRPr lang="pl-PL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7000875" y="785813"/>
            <a:ext cx="2071688" cy="1277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dirty="0">
                <a:latin typeface="+mn-lt"/>
              </a:rPr>
              <a:t>Gminy [7], w których możliwe jest rozpoczęcie procesu budowlanego na podstawie obowiązujących planów miejscowych: </a:t>
            </a:r>
            <a:r>
              <a:rPr lang="pl-PL" sz="1100" b="1" dirty="0">
                <a:latin typeface="+mn-lt"/>
              </a:rPr>
              <a:t>Ciepłowody, Legnickie Pole, Męcinka, Ruja, Sulików, Zagrodno i Zgorzelec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7000875" y="2151063"/>
            <a:ext cx="2071688" cy="160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l-PL" sz="1100">
                <a:latin typeface="Calibri" pitchFamily="34" charset="0"/>
              </a:rPr>
              <a:t>Gminy [11], w których trwa procedura  opracowania planów miejscowych uwzględniających lokalizację elektrowni wiatrowych:  </a:t>
            </a:r>
            <a:r>
              <a:rPr lang="pl-PL" sz="1100" b="1">
                <a:latin typeface="Calibri" pitchFamily="34" charset="0"/>
              </a:rPr>
              <a:t>Chojnów, Gaworzyce, Góra, Mściwojów, Nowogrodziec, Pielgrzymka, Przeworno, Siekierczyn, Stara Kamienica, Sulików, Żukowice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7000875" y="3860800"/>
            <a:ext cx="2071688" cy="160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l-PL" sz="1100">
                <a:latin typeface="Calibri" pitchFamily="34" charset="0"/>
              </a:rPr>
              <a:t>Gminy[14], w których rozpoczęto procedurę sporządzenia planów miejscowych lub ich zmian dla lokalizacji farm wiatrowych:</a:t>
            </a:r>
          </a:p>
          <a:p>
            <a:pPr>
              <a:defRPr/>
            </a:pPr>
            <a:r>
              <a:rPr lang="pl-PL" sz="1100" b="1">
                <a:latin typeface="Calibri" pitchFamily="34" charset="0"/>
              </a:rPr>
              <a:t>Bogatynia, Bolków, Kostomłoty, Krotoszyce, Międzylesie, Pieńsk, Platerówka, Stare Bogaczowice, Stoszowice, Sulików, Ścinawa, Zgorzelec, Ziębice, Złotoryja. 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7000875" y="5935663"/>
            <a:ext cx="2071688" cy="70802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latin typeface="+mn-lt"/>
              </a:rPr>
              <a:t>Na podstawie obowiązujących planów miejscowych wydano 2 decyzje o pozwoleniu na budowę farm wiatrowych (gmina Zagrodno)</a:t>
            </a:r>
          </a:p>
        </p:txBody>
      </p:sp>
      <p:pic>
        <p:nvPicPr>
          <p:cNvPr id="14347" name="Picture 12" descr="rys71_prawn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765175"/>
            <a:ext cx="5903912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DOSTĘPNOŚĆ KOMUNIKACYJNA OBSZARÓW PRZEZNACZONYCH POD LOKALIZACJĘ ELEKTROWNI WIATROWYCH</a:t>
            </a:r>
          </a:p>
        </p:txBody>
      </p:sp>
      <p:sp>
        <p:nvSpPr>
          <p:cNvPr id="19463" name="pole tekstowe 10"/>
          <p:cNvSpPr txBox="1">
            <a:spLocks noChangeArrowheads="1"/>
          </p:cNvSpPr>
          <p:nvPr/>
        </p:nvSpPr>
        <p:spPr bwMode="auto">
          <a:xfrm>
            <a:off x="7000875" y="928688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i="1">
                <a:latin typeface="Calibri" pitchFamily="34" charset="0"/>
              </a:rPr>
              <a:t>DOSTĘPNOŚĆ KOMUNIKACYJNA</a:t>
            </a:r>
            <a:endParaRPr lang="pl-PL" sz="1200" i="1">
              <a:latin typeface="Calibri" pitchFamily="34" charset="0"/>
            </a:endParaRP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2313" y="1928813"/>
            <a:ext cx="1960562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Obraz 10" descr="10_dostępność komunikacyjna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50" y="738188"/>
            <a:ext cx="6215063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UWARUNKOWANIA PRZESTRZENNE LOKALIZACJI …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OCENA ZASOBÓW ENERGII WIATRU</a:t>
            </a:r>
          </a:p>
        </p:txBody>
      </p:sp>
      <p:pic>
        <p:nvPicPr>
          <p:cNvPr id="21511" name="Obraz 11" descr="02_KierunkiWiatr.jp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81063" y="738188"/>
            <a:ext cx="6119812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pole tekstowe 13"/>
          <p:cNvSpPr txBox="1">
            <a:spLocks noChangeArrowheads="1"/>
          </p:cNvSpPr>
          <p:nvPr/>
        </p:nvSpPr>
        <p:spPr bwMode="auto">
          <a:xfrm>
            <a:off x="7008813" y="857250"/>
            <a:ext cx="1892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>
                <a:latin typeface="Calibri" pitchFamily="34" charset="0"/>
              </a:rPr>
              <a:t>STREFY ENERGETYCZNE</a:t>
            </a:r>
          </a:p>
          <a:p>
            <a:r>
              <a:rPr lang="pl-PL" sz="1400" i="1">
                <a:latin typeface="Calibri" pitchFamily="34" charset="0"/>
              </a:rPr>
              <a:t>wg Lorenc, 2005</a:t>
            </a:r>
          </a:p>
          <a:p>
            <a:r>
              <a:rPr lang="pl-PL" sz="1200">
                <a:latin typeface="Calibri" pitchFamily="34" charset="0"/>
              </a:rPr>
              <a:t>III – korzystna</a:t>
            </a:r>
          </a:p>
          <a:p>
            <a:r>
              <a:rPr lang="pl-PL" sz="1200">
                <a:latin typeface="Calibri" pitchFamily="34" charset="0"/>
              </a:rPr>
              <a:t>IV – mało korzystna</a:t>
            </a:r>
          </a:p>
          <a:p>
            <a:r>
              <a:rPr lang="pl-PL" sz="1200">
                <a:latin typeface="Calibri" pitchFamily="34" charset="0"/>
              </a:rPr>
              <a:t>V – niekorzystna</a:t>
            </a:r>
          </a:p>
          <a:p>
            <a:endParaRPr lang="pl-PL" sz="1400" i="1">
              <a:latin typeface="Calibri" pitchFamily="34" charset="0"/>
            </a:endParaRPr>
          </a:p>
          <a:p>
            <a:r>
              <a:rPr lang="pl-PL" sz="1400">
                <a:latin typeface="Calibri" pitchFamily="34" charset="0"/>
              </a:rPr>
              <a:t>Średni roczny rozkład</a:t>
            </a:r>
          </a:p>
          <a:p>
            <a:r>
              <a:rPr lang="pl-PL" sz="1400">
                <a:latin typeface="Calibri" pitchFamily="34" charset="0"/>
              </a:rPr>
              <a:t>kierunków wiatru (%)</a:t>
            </a:r>
          </a:p>
        </p:txBody>
      </p:sp>
      <p:pic>
        <p:nvPicPr>
          <p:cNvPr id="21513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18338" y="3071813"/>
            <a:ext cx="20367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Prostokąt 10"/>
          <p:cNvSpPr>
            <a:spLocks noChangeArrowheads="1"/>
          </p:cNvSpPr>
          <p:nvPr/>
        </p:nvSpPr>
        <p:spPr bwMode="auto">
          <a:xfrm>
            <a:off x="7000875" y="5830888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Wiatromierz oraz czujnik kierunku</a:t>
            </a:r>
          </a:p>
          <a:p>
            <a:r>
              <a:rPr lang="pl-PL" sz="1000">
                <a:latin typeface="Calibri" pitchFamily="34" charset="0"/>
              </a:rPr>
              <a:t>i prędkości wiatru automatycznej stacji meteorologicznej</a:t>
            </a:r>
          </a:p>
          <a:p>
            <a:r>
              <a:rPr lang="pl-PL" sz="1000">
                <a:latin typeface="Calibri" pitchFamily="34" charset="0"/>
              </a:rPr>
              <a:t>Źródło: http://www.imgw.pl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ymbol zastępczy zawartości 4" descr="logo_wbu_uniwersalne_01.ti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41275"/>
            <a:ext cx="928688" cy="530225"/>
          </a:xfrm>
        </p:spPr>
      </p:pic>
      <p:cxnSp>
        <p:nvCxnSpPr>
          <p:cNvPr id="7" name="Łącznik prosty 6"/>
          <p:cNvCxnSpPr/>
          <p:nvPr/>
        </p:nvCxnSpPr>
        <p:spPr>
          <a:xfrm rot="5400000">
            <a:off x="-2321718" y="3750469"/>
            <a:ext cx="621506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642938"/>
            <a:ext cx="9144000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16200000">
            <a:off x="-2738437" y="3309937"/>
            <a:ext cx="628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STUDIUM PRZESTRZENNYCH UWARUNKOWAŃ ROZWOJU ENERGETYKI WIATROWEJ W WOJEWÓDZTWIE DOLNOŚLĄSKIM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7250" y="-31750"/>
            <a:ext cx="8286750" cy="706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UWARUNKOWANIA PRZESTRZENNE LOKALIZACJI …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OCENA ZASOBÓW ENERGII WIATRU</a:t>
            </a:r>
          </a:p>
        </p:txBody>
      </p:sp>
      <p:pic>
        <p:nvPicPr>
          <p:cNvPr id="22535" name="Obraz 9" descr="RysWiatr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3000" y="1000125"/>
            <a:ext cx="47148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Obraz 12" descr="RysWiatr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3000" y="3935413"/>
            <a:ext cx="47577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pole tekstowe 10"/>
          <p:cNvSpPr txBox="1">
            <a:spLocks noChangeArrowheads="1"/>
          </p:cNvSpPr>
          <p:nvPr/>
        </p:nvSpPr>
        <p:spPr bwMode="auto">
          <a:xfrm>
            <a:off x="6000750" y="4214813"/>
            <a:ext cx="278606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Średnie miesięczne prędkości wiatru w latach 1996-2005 dla wybranych stacji w województwie dolnośląskim [m/s]</a:t>
            </a:r>
          </a:p>
          <a:p>
            <a:r>
              <a:rPr lang="pl-PL" sz="1200" i="1">
                <a:latin typeface="Calibri" pitchFamily="34" charset="0"/>
              </a:rPr>
              <a:t>(Dancewicz et al., 2009)</a:t>
            </a:r>
          </a:p>
        </p:txBody>
      </p:sp>
      <p:sp>
        <p:nvSpPr>
          <p:cNvPr id="22538" name="pole tekstowe 13"/>
          <p:cNvSpPr txBox="1">
            <a:spLocks noChangeArrowheads="1"/>
          </p:cNvSpPr>
          <p:nvPr/>
        </p:nvSpPr>
        <p:spPr bwMode="auto">
          <a:xfrm>
            <a:off x="6000750" y="1258888"/>
            <a:ext cx="278606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Średnie roczne prędkości wiatru w latach 1996-2005 dla wybranych stacji w województwie dolnośląskim [m/s]</a:t>
            </a:r>
          </a:p>
          <a:p>
            <a:r>
              <a:rPr lang="pl-PL" sz="1200" i="1">
                <a:latin typeface="Calibri" pitchFamily="34" charset="0"/>
              </a:rPr>
              <a:t>(Dancewicz et al., 2009)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1356</Words>
  <Application>Microsoft Office PowerPoint</Application>
  <PresentationFormat>Pokaz na ekranie (4:3)</PresentationFormat>
  <Paragraphs>252</Paragraphs>
  <Slides>22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STUDIUM PRZESTRZENNYCH  UWARUNKOWAŃ ROZWOJU  ENERGETYKI WIATROWEJ  W WOJEWÓDZTWIE DOLNOŚLĄSKIM</vt:lpstr>
      <vt:lpstr>STUDIUM PRZESTRZENNYCH UWARUNKOWAŃ ROZWOJU ENERGETYKI WIATROWEJ </vt:lpstr>
      <vt:lpstr>OCENA STANU ROZWOJU ODNAWIALNYCH ŹRÓDEŁ ENERGII (OZE) (NA PODST. ANKIET)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STUDIUM PRZESTRZENNYCH UWARUNKOWAŃ ROZWOJU ENERGETYKI WIATROWEJ 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jblachowski; Maciej Zathey</dc:creator>
  <cp:lastModifiedBy>Maciej Zathey</cp:lastModifiedBy>
  <cp:revision>162</cp:revision>
  <dcterms:created xsi:type="dcterms:W3CDTF">2009-11-17T11:19:26Z</dcterms:created>
  <dcterms:modified xsi:type="dcterms:W3CDTF">2010-12-14T00:08:35Z</dcterms:modified>
</cp:coreProperties>
</file>