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3" r:id="rId4"/>
    <p:sldId id="265" r:id="rId5"/>
    <p:sldId id="262" r:id="rId6"/>
    <p:sldId id="266" r:id="rId7"/>
    <p:sldId id="280" r:id="rId8"/>
    <p:sldId id="267" r:id="rId9"/>
    <p:sldId id="274" r:id="rId10"/>
    <p:sldId id="275" r:id="rId11"/>
    <p:sldId id="268" r:id="rId12"/>
    <p:sldId id="269" r:id="rId13"/>
    <p:sldId id="270" r:id="rId14"/>
    <p:sldId id="271" r:id="rId15"/>
    <p:sldId id="273" r:id="rId16"/>
    <p:sldId id="279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A264-F153-4C0A-82F3-B2F97E52E06D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38B7-E54C-4C13-8F16-88312E64FB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683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62A49-126F-4D8B-BE66-A40353D36AD4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57B2-E739-41AB-AF5E-62D34449C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1756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75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88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32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47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2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46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471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18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8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94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66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2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34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2E72-F80B-44EE-93E6-3746D8EC57A3}" type="datetimeFigureOut">
              <a:rPr lang="pl-PL" smtClean="0"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B96A-799A-4E7A-AD1E-0D91DFADFE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54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78764" y="2097426"/>
            <a:ext cx="10634472" cy="1269682"/>
          </a:xfrm>
        </p:spPr>
        <p:txBody>
          <a:bodyPr>
            <a:normAutofit fontScale="90000"/>
          </a:bodyPr>
          <a:lstStyle/>
          <a:p>
            <a:r>
              <a:rPr lang="pl-PL" sz="7200" dirty="0" smtClean="0">
                <a:latin typeface="Bookman Old Style" panose="02050604050505020204" pitchFamily="18" charset="0"/>
              </a:rPr>
              <a:t/>
            </a:r>
            <a:br>
              <a:rPr lang="pl-PL" sz="7200" dirty="0" smtClean="0">
                <a:latin typeface="Bookman Old Style" panose="02050604050505020204" pitchFamily="18" charset="0"/>
              </a:rPr>
            </a:br>
            <a:r>
              <a:rPr lang="pl-PL" sz="7200" dirty="0">
                <a:latin typeface="Bookman Old Style" panose="02050604050505020204" pitchFamily="18" charset="0"/>
              </a:rPr>
              <a:t/>
            </a:r>
            <a:br>
              <a:rPr lang="pl-PL" sz="7200" dirty="0">
                <a:latin typeface="Bookman Old Style" panose="02050604050505020204" pitchFamily="18" charset="0"/>
              </a:rPr>
            </a:br>
            <a:r>
              <a:rPr lang="pl-PL" sz="7200" dirty="0" smtClean="0">
                <a:latin typeface="Bookman Old Style" panose="02050604050505020204" pitchFamily="18" charset="0"/>
              </a:rPr>
              <a:t/>
            </a:r>
            <a:br>
              <a:rPr lang="pl-PL" sz="7200" dirty="0" smtClean="0">
                <a:latin typeface="Bookman Old Style" panose="02050604050505020204" pitchFamily="18" charset="0"/>
              </a:rPr>
            </a:br>
            <a:r>
              <a:rPr lang="pl-PL" sz="7200" dirty="0">
                <a:latin typeface="Bookman Old Style" panose="02050604050505020204" pitchFamily="18" charset="0"/>
              </a:rPr>
              <a:t/>
            </a:r>
            <a:br>
              <a:rPr lang="pl-PL" sz="7200" dirty="0">
                <a:latin typeface="Bookman Old Style" panose="02050604050505020204" pitchFamily="18" charset="0"/>
              </a:rPr>
            </a:br>
            <a:r>
              <a:rPr lang="pl-PL" sz="7200" dirty="0" smtClean="0">
                <a:latin typeface="Bookman Old Style" panose="02050604050505020204" pitchFamily="18" charset="0"/>
              </a:rPr>
              <a:t/>
            </a:r>
            <a:br>
              <a:rPr lang="pl-PL" sz="7200" dirty="0" smtClean="0">
                <a:latin typeface="Bookman Old Style" panose="02050604050505020204" pitchFamily="18" charset="0"/>
              </a:rPr>
            </a:br>
            <a:r>
              <a:rPr lang="pl-PL" sz="7200" dirty="0">
                <a:latin typeface="Bookman Old Style" panose="02050604050505020204" pitchFamily="18" charset="0"/>
              </a:rPr>
              <a:t/>
            </a:r>
            <a:br>
              <a:rPr lang="pl-PL" sz="7200" dirty="0">
                <a:latin typeface="Bookman Old Style" panose="02050604050505020204" pitchFamily="18" charset="0"/>
              </a:rPr>
            </a:br>
            <a:r>
              <a:rPr lang="pl-PL" sz="7200" dirty="0" smtClean="0">
                <a:latin typeface="Bookman Old Style" panose="02050604050505020204" pitchFamily="18" charset="0"/>
              </a:rPr>
              <a:t>INSTRUMENTY FINANSOWE</a:t>
            </a:r>
            <a:endParaRPr lang="pl-PL" sz="7200" dirty="0">
              <a:latin typeface="Bookman Old Style" panose="0205060405050502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73465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pl-PL" sz="19200" b="1" dirty="0" smtClean="0">
                <a:latin typeface="Bookman Old Style" panose="02050604050505020204" pitchFamily="18" charset="0"/>
              </a:rPr>
              <a:t>RPO WD 2014-2020</a:t>
            </a:r>
          </a:p>
          <a:p>
            <a:endParaRPr lang="pl-PL" dirty="0">
              <a:latin typeface="Bookman Old Style" panose="02050604050505020204" pitchFamily="18" charset="0"/>
            </a:endParaRPr>
          </a:p>
          <a:p>
            <a:endParaRPr lang="pl-PL" dirty="0" smtClean="0">
              <a:latin typeface="Bookman Old Style" panose="02050604050505020204" pitchFamily="18" charset="0"/>
            </a:endParaRPr>
          </a:p>
          <a:p>
            <a:r>
              <a:rPr lang="pl-PL" dirty="0">
                <a:latin typeface="Bookman Old Style" panose="02050604050505020204" pitchFamily="18" charset="0"/>
              </a:rPr>
              <a:t>	</a:t>
            </a:r>
            <a:r>
              <a:rPr lang="pl-PL" dirty="0" smtClean="0">
                <a:latin typeface="Bookman Old Style" panose="02050604050505020204" pitchFamily="18" charset="0"/>
              </a:rPr>
              <a:t>		</a:t>
            </a:r>
          </a:p>
          <a:p>
            <a:endParaRPr lang="pl-PL" sz="8000" dirty="0">
              <a:latin typeface="Bookman Old Style" panose="02050604050505020204" pitchFamily="18" charset="0"/>
            </a:endParaRP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	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            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	Dolnośląska Instytucja Pośrednicząca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                                          www.dip.dolnyslask.pl</a:t>
            </a:r>
            <a:endParaRPr lang="pl-PL" sz="8000" dirty="0">
              <a:latin typeface="Bookman Old Style" panose="0205060405050502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576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96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8906"/>
            <a:ext cx="10515600" cy="741782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pl-PL" altLang="pl-PL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Produkty finansowe realizowane w Priorytecie Inwestycyjnym 1.5 (3c)</a:t>
            </a: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pl-PL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85192"/>
              </p:ext>
            </p:extLst>
          </p:nvPr>
        </p:nvGraphicFramePr>
        <p:xfrm>
          <a:off x="1259457" y="1854681"/>
          <a:ext cx="9609825" cy="4761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6741"/>
                <a:gridCol w="6983084"/>
              </a:tblGrid>
              <a:tr h="8456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Poręczenia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Cel instrumentu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zmniejszenie luki finansowej MŚP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0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Kwota poręczenia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maksymalna wartość ustalana indywidualnie w zależności od zdolności kapitałowych danego funduszu, niemniej wg. analizy danych dotyczących luki i możliwości Pośredników Finansowych należy przyjąć, że poręczenia o wyższej wartości będą zdarzać się sporadycznie, przy większości poniżej 200 tys. zł.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Okres finansowania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10 - 12 lat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Alokacja RPO WD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18 591 549 EUR </a:t>
                      </a:r>
                      <a:r>
                        <a:rPr lang="pl-PL" sz="1600" dirty="0" smtClean="0">
                          <a:effectLst/>
                        </a:rPr>
                        <a:t>   (ok. 80 mln zł)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Wkład krajowy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min 15%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Ostateczny Odbiorca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mikro, małe i średnie przedsiębiorstwa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0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Warunki finansowania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preferencyjne, zależne od sytuacji na rynku poręczeń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60" y="17251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13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28136"/>
            <a:ext cx="10515600" cy="86255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pl-PL" altLang="pl-P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kumimoji="0" lang="pl-PL" altLang="pl-P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kumimoji="0" lang="pl-PL" altLang="pl-PL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Produkt finansowy realizowany w Priorytecie Inwestycyjnym 3.1 (4a)</a:t>
            </a: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pl-PL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602461"/>
              </p:ext>
            </p:extLst>
          </p:nvPr>
        </p:nvGraphicFramePr>
        <p:xfrm>
          <a:off x="1362974" y="1863307"/>
          <a:ext cx="9307901" cy="460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215"/>
                <a:gridCol w="6763686"/>
              </a:tblGrid>
              <a:tr h="8375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Preferencyjne pożyczki na przedsięwzięcia mające na celu produkcję energii elektrycznej i/lub cieplnej z OZE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3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 instrumentu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zmniejszenie luki finansowej oraz efekt zachęty (do rozważenia premiowanie wybranych technologii)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Kwota pożyczki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 100 tys. PLN do 10 mln PLN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Okres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 15 lat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RPO WD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13 014 085 </a:t>
                      </a:r>
                      <a:r>
                        <a:rPr lang="pl-PL" sz="1600" dirty="0" smtClean="0">
                          <a:effectLst/>
                        </a:rPr>
                        <a:t>EUR (ok.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56 mln zł)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Wkład krajowy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min 15%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Ostateczny Odbiorca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katalog Ostatecznych Odbiorców tożsamy z katalogiem beneficjentów i grup docelowych dla PI 3.1 RPO WD 2014-2020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preferencyjne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29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52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6762"/>
            <a:ext cx="10515600" cy="85392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700" dirty="0" smtClean="0">
                <a:latin typeface="Bookman Old Style" panose="02050604050505020204" pitchFamily="18" charset="0"/>
              </a:rPr>
              <a:t>Produkt </a:t>
            </a:r>
            <a:r>
              <a:rPr lang="pl-PL" sz="2700" dirty="0">
                <a:latin typeface="Bookman Old Style" panose="02050604050505020204" pitchFamily="18" charset="0"/>
              </a:rPr>
              <a:t>finansowy realizowany w Priorytecie Inwestycyjnym 3.2 (4b)</a:t>
            </a:r>
            <a:r>
              <a:rPr lang="pl-PL" sz="2700" dirty="0"/>
              <a:t/>
            </a:r>
            <a:br>
              <a:rPr lang="pl-PL" sz="2700" dirty="0"/>
            </a:br>
            <a:endParaRPr lang="pl-PL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74430"/>
              </p:ext>
            </p:extLst>
          </p:nvPr>
        </p:nvGraphicFramePr>
        <p:xfrm>
          <a:off x="1431984" y="1768416"/>
          <a:ext cx="9376914" cy="4865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078"/>
                <a:gridCol w="6813836"/>
              </a:tblGrid>
              <a:tr h="10066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Preferencyjne pożyczki na przedsięwzięcia zwiększające efektywność energetyczną przede wszystkim w sektorze MŚP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 instrumentu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zmniejszenie luki finansowej oraz efekt zachęty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Kwota pożyczki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od 200 tys. PLN do 10 mln PLN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Okres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do 15 lat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RPO WD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19 436 620 </a:t>
                      </a:r>
                      <a:r>
                        <a:rPr lang="pl-PL" sz="1600" dirty="0" smtClean="0">
                          <a:effectLst/>
                        </a:rPr>
                        <a:t>EUR (ok. 84 mln zł)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Wkład krajowy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min 15% 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Ostateczny Odbiorca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>
                          <a:effectLst/>
                        </a:rPr>
                        <a:t>mikro, małe i średnie przedsiębiorstwa; grupy producentów rolnych; przedsiębiorstwa, których większość udziałów lub akcji należy do JST</a:t>
                      </a:r>
                      <a:endParaRPr lang="pl-PL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preferencyjne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84" y="-20574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5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5767" y="940279"/>
            <a:ext cx="10515600" cy="78959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700" dirty="0" smtClean="0">
                <a:latin typeface="Bookman Old Style" panose="02050604050505020204" pitchFamily="18" charset="0"/>
              </a:rPr>
              <a:t>Produkt </a:t>
            </a:r>
            <a:r>
              <a:rPr lang="pl-PL" sz="2700" dirty="0">
                <a:latin typeface="Bookman Old Style" panose="02050604050505020204" pitchFamily="18" charset="0"/>
              </a:rPr>
              <a:t>finansowy realizowany w Priorytecie Inwestycyjnym 3.3 (4c)</a:t>
            </a:r>
            <a:r>
              <a:rPr lang="pl-PL" sz="2700" dirty="0"/>
              <a:t/>
            </a:r>
            <a:br>
              <a:rPr lang="pl-PL" sz="2700" dirty="0"/>
            </a:br>
            <a:endParaRPr lang="pl-PL" sz="27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108201"/>
              </p:ext>
            </p:extLst>
          </p:nvPr>
        </p:nvGraphicFramePr>
        <p:xfrm>
          <a:off x="1414733" y="1940941"/>
          <a:ext cx="9489056" cy="4623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731"/>
                <a:gridCol w="6895325"/>
              </a:tblGrid>
              <a:tr h="8406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Preferencyjne pożyczki na przedsięwzięcia zwiększające efektywność energetyczną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 budownictwie mieszkaniowym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 instrumentu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zmniejszenie luki finansowej oraz efekt zachęty 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Kwota pożyczki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 10 tys. PLN do 10 mln PLN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Okres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 15 - 20 lat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RPO WD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20 704 225 </a:t>
                      </a:r>
                      <a:r>
                        <a:rPr lang="pl-PL" sz="1600" dirty="0" smtClean="0">
                          <a:effectLst/>
                        </a:rPr>
                        <a:t>EUR (ok. 89 mln zł)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Wkład krajowy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min 15%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1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Ostateczny Odbiorca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spółdzielnie mieszkaniowe, wspólnoty mieszkaniowe i TBS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(z wyłączeniem wspólnot i spółdzielni mieszkaniowych z obszaru Wrocławskiego Obszaru Funkcjonalnego)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preferencyjne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64" y="8626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97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10883"/>
            <a:ext cx="10515600" cy="87980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latin typeface="Bookman Old Style" panose="02050604050505020204" pitchFamily="18" charset="0"/>
              </a:rPr>
              <a:t/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Produkt </a:t>
            </a:r>
            <a:r>
              <a:rPr lang="pl-PL" sz="2400" dirty="0">
                <a:latin typeface="Bookman Old Style" panose="02050604050505020204" pitchFamily="18" charset="0"/>
              </a:rPr>
              <a:t>finansowy realizowany w Priorytecie Inwestycyjnym 8.3 (8iii)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64821"/>
              </p:ext>
            </p:extLst>
          </p:nvPr>
        </p:nvGraphicFramePr>
        <p:xfrm>
          <a:off x="1673525" y="1518249"/>
          <a:ext cx="8936965" cy="5120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822"/>
                <a:gridCol w="6494143"/>
              </a:tblGrid>
              <a:tr h="5357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Pożyczki na rozpoczęcie </a:t>
                      </a:r>
                      <a:r>
                        <a:rPr lang="pl-PL" sz="2000" dirty="0" smtClean="0">
                          <a:effectLst/>
                        </a:rPr>
                        <a:t>działalności gospodarczej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5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Cel instrumentu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wsparcie rozpoczynania działalności gospodarczej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Kwota pożyczki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do 78 853,4 (dwudziestokrotność przeciętnego wynagrodzenia)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Okres finansowania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7 lat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Alokacja RPO WD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11 000 000 </a:t>
                      </a:r>
                      <a:r>
                        <a:rPr lang="pl-PL" sz="1600" dirty="0" smtClean="0">
                          <a:effectLst/>
                        </a:rPr>
                        <a:t>EUR (ok. 47 mln zł)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2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Wkład krajowy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min 15%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brak wkładu własnego Ostatecznego Odbiorcy, jeżeli nie będzie zapewniony na poziomie osi to zostanie wniesiony na poziomie Pośrednika Finansowego lub Funduszu Funduszy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34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Ostateczny Odbiorca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osoby od 30 roku życia pozostające bez zatrudnienia znajdujące się w szczególnej sytuacji na rynku pracy, tj. osoby starsze po 50 roku życia, kobiety, osoby z niepełnosprawnościami, osoby długotrwale bezrobotne oraz osoby o niskich kwalifikacjach;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pozostałe osoby pozostające bez zatrudnienia powyżej 30 roku życia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Warunki finansowania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preferencyjne (pomoc de </a:t>
                      </a:r>
                      <a:r>
                        <a:rPr lang="pl-PL" sz="1600" dirty="0" err="1">
                          <a:effectLst/>
                        </a:rPr>
                        <a:t>minimis</a:t>
                      </a:r>
                      <a:r>
                        <a:rPr lang="pl-PL" sz="1600" dirty="0">
                          <a:effectLst/>
                        </a:rPr>
                        <a:t>)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94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98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10883"/>
            <a:ext cx="10515600" cy="879805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latin typeface="Bookman Old Style" panose="02050604050505020204" pitchFamily="18" charset="0"/>
              </a:rPr>
              <a:t/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600" b="1" dirty="0" smtClean="0">
                <a:latin typeface="Bookman Old Style" panose="02050604050505020204" pitchFamily="18" charset="0"/>
              </a:rPr>
              <a:t>HARMONOGRAM</a:t>
            </a:r>
            <a:endParaRPr lang="pl-PL" sz="2600" b="1" dirty="0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94" y="0"/>
            <a:ext cx="9066362" cy="931653"/>
          </a:xfrm>
          <a:prstGeom prst="rect">
            <a:avLst/>
          </a:prstGeom>
          <a:noFill/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754030"/>
              </p:ext>
            </p:extLst>
          </p:nvPr>
        </p:nvGraphicFramePr>
        <p:xfrm>
          <a:off x="1423359" y="1920241"/>
          <a:ext cx="9622594" cy="449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9146"/>
                <a:gridCol w="1149976"/>
                <a:gridCol w="1149976"/>
                <a:gridCol w="811748"/>
                <a:gridCol w="811748"/>
              </a:tblGrid>
              <a:tr h="6181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Procedura naboru Pośredników Finansowych/ogłoszenie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2017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2018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2019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2020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23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PI 1.5. Rozwój produktów i usług w MŚP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II </a:t>
                      </a:r>
                      <a:r>
                        <a:rPr lang="pl-PL" sz="1600" u="none" strike="noStrike" dirty="0" smtClean="0">
                          <a:effectLst/>
                        </a:rPr>
                        <a:t>kw. </a:t>
                      </a:r>
                      <a:r>
                        <a:rPr lang="pl-PL" sz="1600" u="none" strike="noStrike" dirty="0">
                          <a:effectLst/>
                        </a:rPr>
                        <a:t>i 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II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23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PI 3.1 Produkcja i dystrybucja energii ze źródeł odnawialnych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23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PI 3.2 Efektywność energetyczna w MŚP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084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PI 3.3 Efektywność energetyczna w budynkach użyteczności publicznej i sektorze mieszkaniowym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084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PI 8.3 Samozatrudnienie, przedsiębiorczość oraz tworzenie nowych miejsc pracy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IV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II </a:t>
                      </a:r>
                      <a:r>
                        <a:rPr lang="pl-PL" sz="1600" u="none" strike="noStrike" dirty="0" smtClean="0">
                          <a:effectLst/>
                        </a:rPr>
                        <a:t>kw.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78764" y="1838634"/>
            <a:ext cx="10634472" cy="1269682"/>
          </a:xfrm>
        </p:spPr>
        <p:txBody>
          <a:bodyPr>
            <a:normAutofit fontScale="90000"/>
          </a:bodyPr>
          <a:lstStyle/>
          <a:p>
            <a:r>
              <a:rPr lang="pl-PL" sz="7200" dirty="0" smtClean="0">
                <a:latin typeface="Bookman Old Style" panose="02050604050505020204" pitchFamily="18" charset="0"/>
              </a:rPr>
              <a:t/>
            </a:r>
            <a:br>
              <a:rPr lang="pl-PL" sz="7200" dirty="0" smtClean="0">
                <a:latin typeface="Bookman Old Style" panose="02050604050505020204" pitchFamily="18" charset="0"/>
              </a:rPr>
            </a:br>
            <a:r>
              <a:rPr lang="pl-PL" sz="7200" dirty="0">
                <a:latin typeface="Bookman Old Style" panose="02050604050505020204" pitchFamily="18" charset="0"/>
              </a:rPr>
              <a:t/>
            </a:r>
            <a:br>
              <a:rPr lang="pl-PL" sz="7200" dirty="0">
                <a:latin typeface="Bookman Old Style" panose="02050604050505020204" pitchFamily="18" charset="0"/>
              </a:rPr>
            </a:br>
            <a:r>
              <a:rPr lang="pl-PL" sz="7200" dirty="0" smtClean="0">
                <a:latin typeface="Bookman Old Style" panose="02050604050505020204" pitchFamily="18" charset="0"/>
              </a:rPr>
              <a:t/>
            </a:r>
            <a:br>
              <a:rPr lang="pl-PL" sz="7200" dirty="0" smtClean="0">
                <a:latin typeface="Bookman Old Style" panose="02050604050505020204" pitchFamily="18" charset="0"/>
              </a:rPr>
            </a:br>
            <a:r>
              <a:rPr lang="pl-PL" sz="3600" b="1" dirty="0" smtClean="0">
                <a:latin typeface="Bookman Old Style" panose="02050604050505020204" pitchFamily="18" charset="0"/>
              </a:rPr>
              <a:t>Dziękujemy za uwagę</a:t>
            </a:r>
            <a:endParaRPr lang="pl-PL" sz="3600" b="1" dirty="0">
              <a:latin typeface="Bookman Old Style" panose="0205060405050502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73465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pl-PL" sz="19200" b="1" dirty="0" smtClean="0">
              <a:latin typeface="Bookman Old Style" panose="02050604050505020204" pitchFamily="18" charset="0"/>
            </a:endParaRPr>
          </a:p>
          <a:p>
            <a:endParaRPr lang="pl-PL" dirty="0">
              <a:latin typeface="Bookman Old Style" panose="02050604050505020204" pitchFamily="18" charset="0"/>
            </a:endParaRPr>
          </a:p>
          <a:p>
            <a:endParaRPr lang="pl-PL" dirty="0" smtClean="0">
              <a:latin typeface="Bookman Old Style" panose="02050604050505020204" pitchFamily="18" charset="0"/>
            </a:endParaRPr>
          </a:p>
          <a:p>
            <a:r>
              <a:rPr lang="pl-PL" dirty="0">
                <a:latin typeface="Bookman Old Style" panose="02050604050505020204" pitchFamily="18" charset="0"/>
              </a:rPr>
              <a:t>	</a:t>
            </a:r>
            <a:r>
              <a:rPr lang="pl-PL" dirty="0" smtClean="0">
                <a:latin typeface="Bookman Old Style" panose="02050604050505020204" pitchFamily="18" charset="0"/>
              </a:rPr>
              <a:t>		</a:t>
            </a:r>
          </a:p>
          <a:p>
            <a:endParaRPr lang="pl-PL" sz="8000" dirty="0">
              <a:latin typeface="Bookman Old Style" panose="02050604050505020204" pitchFamily="18" charset="0"/>
            </a:endParaRP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	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            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			Dolnośląska Instytucja Pośrednicząca</a:t>
            </a:r>
          </a:p>
          <a:p>
            <a:r>
              <a:rPr lang="pl-PL" sz="8000" dirty="0" smtClean="0">
                <a:latin typeface="Bookman Old Style" panose="02050604050505020204" pitchFamily="18" charset="0"/>
              </a:rPr>
              <a:t>                                          www.dip.dolnyslask.pl</a:t>
            </a:r>
            <a:endParaRPr lang="pl-PL" sz="8000" dirty="0">
              <a:latin typeface="Bookman Old Style" panose="0205060405050502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576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6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3465" y="1255143"/>
            <a:ext cx="10732698" cy="2241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Bookman Old Style" panose="02050604050505020204" pitchFamily="18" charset="0"/>
              </a:rPr>
              <a:t/>
            </a:r>
            <a:br>
              <a:rPr lang="pl-PL" dirty="0" smtClean="0">
                <a:latin typeface="Bookman Old Style" panose="02050604050505020204" pitchFamily="18" charset="0"/>
              </a:rPr>
            </a:br>
            <a:r>
              <a:rPr lang="pl-PL" dirty="0">
                <a:latin typeface="Bookman Old Style" panose="02050604050505020204" pitchFamily="18" charset="0"/>
              </a:rPr>
              <a:t/>
            </a:r>
            <a:br>
              <a:rPr lang="pl-PL" dirty="0">
                <a:latin typeface="Bookman Old Style" panose="02050604050505020204" pitchFamily="18" charset="0"/>
              </a:rPr>
            </a:br>
            <a:r>
              <a:rPr lang="pl-PL" dirty="0" smtClean="0">
                <a:latin typeface="Bookman Old Style" panose="02050604050505020204" pitchFamily="18" charset="0"/>
              </a:rPr>
              <a:t>Podstawy formalne realizacji instrumentów finansowych: </a:t>
            </a:r>
            <a:endParaRPr lang="pl-PL" dirty="0">
              <a:latin typeface="Bookman Old Style" panose="0205060405050502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52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pl-PL" sz="2000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20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20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Bookman Old Style" panose="02050604050505020204" pitchFamily="18" charset="0"/>
              </a:rPr>
              <a:t>przygotowane </a:t>
            </a:r>
            <a:r>
              <a:rPr lang="pl-PL" sz="2000" dirty="0">
                <a:latin typeface="Bookman Old Style" panose="02050604050505020204" pitchFamily="18" charset="0"/>
              </a:rPr>
              <a:t>na zlecenie Urzędu Marszałkowskiego Województwa Dolnośląskiego badania ewaluacyjnego pn. </a:t>
            </a:r>
            <a:r>
              <a:rPr lang="pl-PL" sz="2000" b="1" dirty="0">
                <a:latin typeface="Bookman Old Style" panose="02050604050505020204" pitchFamily="18" charset="0"/>
              </a:rPr>
              <a:t>„Analiza ex-</a:t>
            </a:r>
            <a:r>
              <a:rPr lang="pl-PL" sz="2000" b="1" dirty="0" err="1">
                <a:latin typeface="Bookman Old Style" panose="02050604050505020204" pitchFamily="18" charset="0"/>
              </a:rPr>
              <a:t>ante</a:t>
            </a:r>
            <a:r>
              <a:rPr lang="pl-PL" sz="2000" b="1" dirty="0">
                <a:latin typeface="Bookman Old Style" panose="02050604050505020204" pitchFamily="18" charset="0"/>
              </a:rPr>
              <a:t> w zakresie możliwości zastosowania instrumentów finansowych w ramach Regionalnego Programu Operacyjnego Województwa Dolnośląskiego 2014-2020</a:t>
            </a:r>
            <a:r>
              <a:rPr lang="pl-PL" sz="2000" b="1" dirty="0" smtClean="0">
                <a:latin typeface="Bookman Old Style" panose="02050604050505020204" pitchFamily="18" charset="0"/>
              </a:rPr>
              <a:t>” </a:t>
            </a:r>
            <a:r>
              <a:rPr lang="pl-PL" sz="2000" dirty="0">
                <a:latin typeface="Bookman Old Style" panose="02050604050505020204" pitchFamily="18" charset="0"/>
              </a:rPr>
              <a:t>zgodnie z wymogami art. 37 Rozporządzenia ogólnego nr 1303/2013 oraz z metodologią oceny ex-</a:t>
            </a:r>
            <a:r>
              <a:rPr lang="pl-PL" sz="2000" dirty="0" err="1">
                <a:latin typeface="Bookman Old Style" panose="02050604050505020204" pitchFamily="18" charset="0"/>
              </a:rPr>
              <a:t>ante</a:t>
            </a:r>
            <a:r>
              <a:rPr lang="pl-PL" sz="2000" dirty="0">
                <a:latin typeface="Bookman Old Style" panose="02050604050505020204" pitchFamily="18" charset="0"/>
              </a:rPr>
              <a:t> dla instrumentów finansowych w okresie programowania </a:t>
            </a:r>
            <a:r>
              <a:rPr lang="pl-PL" sz="2000" dirty="0" smtClean="0">
                <a:latin typeface="Bookman Old Style" panose="02050604050505020204" pitchFamily="18" charset="0"/>
              </a:rPr>
              <a:t>2014-2020. </a:t>
            </a:r>
            <a:r>
              <a:rPr lang="pl-PL" sz="2000" b="1" dirty="0" smtClean="0">
                <a:latin typeface="Bookman Old Style" panose="02050604050505020204" pitchFamily="18" charset="0"/>
              </a:rPr>
              <a:t>Raport końcowy czerwiec 2015r.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Bookman Old Style" panose="02050604050505020204" pitchFamily="18" charset="0"/>
              </a:rPr>
              <a:t>Celem </a:t>
            </a:r>
            <a:r>
              <a:rPr lang="pl-PL" sz="2000" dirty="0">
                <a:latin typeface="Bookman Old Style" panose="02050604050505020204" pitchFamily="18" charset="0"/>
              </a:rPr>
              <a:t>badania ewaluacyjnego była ocena zasadności, formy i zakresu stosowania instrumentów finansowych w okresie programowania 2014-2020 w województwie dolnośląskim, sformułowanie rekomendacji dotyczących modelu i sposobu ich wdrażania w ramach </a:t>
            </a:r>
            <a:r>
              <a:rPr lang="pl-PL" sz="2000" dirty="0" smtClean="0">
                <a:latin typeface="Bookman Old Style" panose="02050604050505020204" pitchFamily="18" charset="0"/>
              </a:rPr>
              <a:t>RPO </a:t>
            </a:r>
            <a:r>
              <a:rPr lang="pl-PL" sz="2000" dirty="0">
                <a:latin typeface="Bookman Old Style" panose="02050604050505020204" pitchFamily="18" charset="0"/>
              </a:rPr>
              <a:t>WD 2014-2020 oraz wypracowanie metodologii pozwalającej na ocenę zasadności </a:t>
            </a:r>
            <a:r>
              <a:rPr lang="pl-PL" sz="2000" dirty="0" smtClean="0">
                <a:latin typeface="Bookman Old Style" panose="02050604050505020204" pitchFamily="18" charset="0"/>
              </a:rPr>
              <a:t>i </a:t>
            </a:r>
            <a:r>
              <a:rPr lang="pl-PL" sz="2000" dirty="0">
                <a:latin typeface="Bookman Old Style" panose="02050604050505020204" pitchFamily="18" charset="0"/>
              </a:rPr>
              <a:t>efektywności zastosowania instrumentów finansowych w trakcie ich wdrażania.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14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4499" y="144366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>
                <a:latin typeface="Bookman Old Style" panose="02050604050505020204" pitchFamily="18" charset="0"/>
              </a:rPr>
              <a:t>	Zadania </a:t>
            </a:r>
            <a:r>
              <a:rPr lang="pl-PL" sz="3600" dirty="0">
                <a:latin typeface="Bookman Old Style" panose="02050604050505020204" pitchFamily="18" charset="0"/>
              </a:rPr>
              <a:t>i środki finansowe związane z realizacją Instrumentów finansowych w ramach Regionalnego Programu Operacyjnego Województwa Dolnośląskiego 2014-2020, zgodnie z uchwałą ZWD </a:t>
            </a:r>
            <a:br>
              <a:rPr lang="pl-PL" sz="3600" dirty="0">
                <a:latin typeface="Bookman Old Style" panose="02050604050505020204" pitchFamily="18" charset="0"/>
              </a:rPr>
            </a:br>
            <a:r>
              <a:rPr lang="pl-PL" sz="3600" dirty="0">
                <a:latin typeface="Bookman Old Style" panose="02050604050505020204" pitchFamily="18" charset="0"/>
              </a:rPr>
              <a:t>nr 2767/V/16 z dnia 29 września 2016 r. powierzone zostały </a:t>
            </a:r>
            <a:endParaRPr lang="pl-PL" sz="36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l-PL" sz="3600" b="1" dirty="0" smtClean="0">
                <a:latin typeface="Bookman Old Style" panose="02050604050505020204" pitchFamily="18" charset="0"/>
              </a:rPr>
              <a:t>Dolnośląskiej </a:t>
            </a:r>
            <a:r>
              <a:rPr lang="pl-PL" sz="3600" b="1" dirty="0">
                <a:latin typeface="Bookman Old Style" panose="02050604050505020204" pitchFamily="18" charset="0"/>
              </a:rPr>
              <a:t>Instytucji Pośredniczącej.</a:t>
            </a:r>
          </a:p>
          <a:p>
            <a:pPr algn="ctr"/>
            <a:endParaRPr lang="pl-PL" sz="3600" dirty="0">
              <a:latin typeface="Bookman Old Style" panose="02050604050505020204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60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4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1706" y="1155940"/>
            <a:ext cx="10862094" cy="5021023"/>
          </a:xfrm>
        </p:spPr>
        <p:txBody>
          <a:bodyPr>
            <a:normAutofit fontScale="92500" lnSpcReduction="20000"/>
          </a:bodyPr>
          <a:lstStyle/>
          <a:p>
            <a:endParaRPr lang="pl-PL" sz="2400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b="1" dirty="0" smtClean="0">
                <a:latin typeface="Bookman Old Style" panose="02050604050505020204" pitchFamily="18" charset="0"/>
              </a:rPr>
              <a:t>„Strategia </a:t>
            </a:r>
            <a:r>
              <a:rPr lang="pl-PL" sz="2600" b="1" dirty="0">
                <a:latin typeface="Bookman Old Style" panose="02050604050505020204" pitchFamily="18" charset="0"/>
              </a:rPr>
              <a:t>Inwestycyjna dla Instrumentów Finansowych w Regionalnym Programie Operacyjnym Województwa Dolnośląskiego 2014-2020” </a:t>
            </a:r>
            <a:r>
              <a:rPr lang="pl-PL" sz="2600" dirty="0">
                <a:latin typeface="Bookman Old Style" panose="02050604050505020204" pitchFamily="18" charset="0"/>
              </a:rPr>
              <a:t>przyjęty został uchwałą Zarządu Województwa Dolnośląskiego nr 2799/V/16 z dnia 5 października </a:t>
            </a:r>
            <a:r>
              <a:rPr lang="pl-PL" sz="2600" dirty="0" smtClean="0">
                <a:latin typeface="Bookman Old Style" panose="02050604050505020204" pitchFamily="18" charset="0"/>
              </a:rPr>
              <a:t>2016r</a:t>
            </a:r>
            <a:r>
              <a:rPr lang="pl-PL" sz="2600" dirty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b="1" dirty="0" smtClean="0">
                <a:latin typeface="Bookman Old Style" panose="02050604050505020204" pitchFamily="18" charset="0"/>
              </a:rPr>
              <a:t>D</a:t>
            </a:r>
            <a:r>
              <a:rPr lang="pl-PL" sz="26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+mj-ea"/>
                <a:cs typeface="+mj-cs"/>
              </a:rPr>
              <a:t>olnośląska </a:t>
            </a:r>
            <a:r>
              <a:rPr lang="pl-PL" sz="2600" b="1" dirty="0">
                <a:solidFill>
                  <a:prstClr val="black"/>
                </a:solidFill>
                <a:latin typeface="Bookman Old Style" panose="02050604050505020204" pitchFamily="18" charset="0"/>
                <a:ea typeface="+mj-ea"/>
                <a:cs typeface="+mj-cs"/>
              </a:rPr>
              <a:t>Instytucja Pośrednicząca</a:t>
            </a:r>
            <a:r>
              <a:rPr lang="pl-PL" sz="2600" dirty="0">
                <a:solidFill>
                  <a:prstClr val="black"/>
                </a:solidFill>
                <a:latin typeface="Bookman Old Style" panose="02050604050505020204" pitchFamily="18" charset="0"/>
                <a:ea typeface="+mj-ea"/>
                <a:cs typeface="+mj-cs"/>
              </a:rPr>
              <a:t> podpisała umowę z Bankiem Gospodarstwa Krajowego na wdrożenie instrumentów finansowych w ramach dwóch projektów (30.11.2016r.).</a:t>
            </a:r>
            <a:endParaRPr lang="pl-PL" sz="2600" dirty="0" smtClean="0">
              <a:latin typeface="Bookman Old Style" panose="02050604050505020204" pitchFamily="18" charset="0"/>
            </a:endParaRPr>
          </a:p>
          <a:p>
            <a:pPr algn="just"/>
            <a:endParaRPr lang="pl-PL" sz="2400" b="1" dirty="0">
              <a:latin typeface="Bookman Old Style" panose="02050604050505020204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818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33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0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l-PL" sz="2400" dirty="0">
                <a:latin typeface="Bookman Old Style" panose="02050604050505020204" pitchFamily="18" charset="0"/>
              </a:rPr>
              <a:t>I</a:t>
            </a:r>
            <a:r>
              <a:rPr lang="pl-PL" sz="2400" dirty="0" smtClean="0">
                <a:latin typeface="Bookman Old Style" panose="02050604050505020204" pitchFamily="18" charset="0"/>
              </a:rPr>
              <a:t>. „Rozwój </a:t>
            </a:r>
            <a:r>
              <a:rPr lang="pl-PL" sz="2400" dirty="0">
                <a:latin typeface="Bookman Old Style" panose="02050604050505020204" pitchFamily="18" charset="0"/>
              </a:rPr>
              <a:t>przedsiębiorczości oraz wspieranie gospodarki niskoemisyjnej poprzez instrumenty finansowe w województwie dolnośląskim</a:t>
            </a:r>
            <a:r>
              <a:rPr lang="pl-PL" sz="2400" dirty="0" smtClean="0">
                <a:latin typeface="Bookman Old Style" panose="02050604050505020204" pitchFamily="18" charset="0"/>
              </a:rPr>
              <a:t>” </a:t>
            </a:r>
            <a:r>
              <a:rPr lang="pl-PL" sz="2400" b="1" dirty="0" smtClean="0">
                <a:latin typeface="Bookman Old Style" panose="02050604050505020204" pitchFamily="18" charset="0"/>
              </a:rPr>
              <a:t>(EFRR)</a:t>
            </a:r>
          </a:p>
          <a:p>
            <a:pPr marL="0" indent="0"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Szacowana całkowita wartość projektu: </a:t>
            </a:r>
            <a:r>
              <a:rPr lang="pl-PL" sz="2400" b="1" dirty="0" smtClean="0">
                <a:latin typeface="Bookman Old Style" panose="02050604050505020204" pitchFamily="18" charset="0"/>
              </a:rPr>
              <a:t>700 400 313,94 zł</a:t>
            </a:r>
          </a:p>
          <a:p>
            <a:pPr marL="0" indent="0" algn="ctr">
              <a:buNone/>
            </a:pPr>
            <a:endParaRPr lang="pl-PL" sz="20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l-PL" sz="20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II.  </a:t>
            </a:r>
            <a:r>
              <a:rPr lang="pl-PL" sz="2400" dirty="0">
                <a:latin typeface="Bookman Old Style" panose="02050604050505020204" pitchFamily="18" charset="0"/>
              </a:rPr>
              <a:t>„Wsparcie dolnośląskiego rynku pracy poprzez instrumenty finansowe</a:t>
            </a:r>
            <a:r>
              <a:rPr lang="pl-PL" sz="2400" dirty="0" smtClean="0">
                <a:latin typeface="Bookman Old Style" panose="02050604050505020204" pitchFamily="18" charset="0"/>
              </a:rPr>
              <a:t>” </a:t>
            </a:r>
            <a:r>
              <a:rPr lang="pl-PL" sz="2400" b="1" dirty="0" smtClean="0">
                <a:latin typeface="Bookman Old Style" panose="02050604050505020204" pitchFamily="18" charset="0"/>
              </a:rPr>
              <a:t>(EFS)</a:t>
            </a:r>
          </a:p>
          <a:p>
            <a:pPr marL="0" indent="0"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Szacowana </a:t>
            </a:r>
            <a:r>
              <a:rPr lang="pl-PL" sz="2400" dirty="0">
                <a:latin typeface="Bookman Old Style" panose="02050604050505020204" pitchFamily="18" charset="0"/>
              </a:rPr>
              <a:t>całkowita wartość projektu</a:t>
            </a:r>
            <a:r>
              <a:rPr lang="pl-PL" sz="2400" dirty="0" smtClean="0">
                <a:latin typeface="Bookman Old Style" panose="02050604050505020204" pitchFamily="18" charset="0"/>
              </a:rPr>
              <a:t>: </a:t>
            </a:r>
            <a:r>
              <a:rPr lang="pl-PL" sz="2400" b="1" dirty="0">
                <a:latin typeface="Bookman Old Style" panose="02050604050505020204" pitchFamily="18" charset="0"/>
              </a:rPr>
              <a:t>55 731 </a:t>
            </a:r>
            <a:r>
              <a:rPr lang="pl-PL" sz="2400" b="1" dirty="0" smtClean="0">
                <a:latin typeface="Bookman Old Style" panose="02050604050505020204" pitchFamily="18" charset="0"/>
              </a:rPr>
              <a:t>176,47 zł</a:t>
            </a:r>
            <a:endParaRPr lang="pl-PL" sz="24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l-PL" sz="4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dirty="0">
              <a:latin typeface="Bookman Old Style" panose="02050604050505020204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94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81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4619" y="1078302"/>
            <a:ext cx="10629181" cy="5098661"/>
          </a:xfrm>
        </p:spPr>
        <p:txBody>
          <a:bodyPr>
            <a:normAutofit fontScale="92500"/>
          </a:bodyPr>
          <a:lstStyle/>
          <a:p>
            <a:endParaRPr lang="pl-PL" sz="2400" dirty="0" smtClean="0">
              <a:latin typeface="Bookman Old Style" panose="02050604050505020204" pitchFamily="18" charset="0"/>
            </a:endParaRPr>
          </a:p>
          <a:p>
            <a:endParaRPr lang="pl-PL" sz="2400" dirty="0">
              <a:latin typeface="Bookman Old Style" panose="020506040505050202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2400" dirty="0">
                <a:solidFill>
                  <a:prstClr val="black"/>
                </a:solidFill>
                <a:latin typeface="Bookman Old Style" panose="02050604050505020204" pitchFamily="18" charset="0"/>
              </a:rPr>
              <a:t>Po podpisaniu umowy BGK przystąpił do implementacji Instrumentów Finansowych  w oparciu o Strategię Inwestycyjną, w sposób prowadzący do osiągnięcia przyjętych w niej założeń i rezultatów.</a:t>
            </a:r>
          </a:p>
          <a:p>
            <a:pPr marL="914400" lvl="2" indent="0" algn="just">
              <a:buNone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400" dirty="0" smtClean="0">
                <a:latin typeface="Bookman Old Style" panose="02050604050505020204" pitchFamily="18" charset="0"/>
              </a:rPr>
              <a:t>Pośrednicy </a:t>
            </a:r>
            <a:r>
              <a:rPr lang="pl-PL" sz="2400" dirty="0">
                <a:latin typeface="Bookman Old Style" panose="02050604050505020204" pitchFamily="18" charset="0"/>
              </a:rPr>
              <a:t>Finansowi odpowiedzialni będą </a:t>
            </a:r>
            <a:r>
              <a:rPr lang="pl-PL" sz="2400" dirty="0" smtClean="0">
                <a:latin typeface="Bookman Old Style" panose="02050604050505020204" pitchFamily="18" charset="0"/>
              </a:rPr>
              <a:t>za </a:t>
            </a:r>
            <a:r>
              <a:rPr lang="pl-PL" sz="2400" dirty="0">
                <a:latin typeface="Bookman Old Style" panose="02050604050505020204" pitchFamily="18" charset="0"/>
              </a:rPr>
              <a:t>udzielanie wsparcia Ostatecznym Odbiorcom w ramach produktów finansowych dostosowanych do wymogów zawartych w Strategii oraz uwzględniających bieżące warunki rynkowe. 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86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40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85004"/>
            <a:ext cx="10515600" cy="5391959"/>
          </a:xfrm>
        </p:spPr>
        <p:txBody>
          <a:bodyPr>
            <a:normAutofit fontScale="92500" lnSpcReduction="10000"/>
          </a:bodyPr>
          <a:lstStyle/>
          <a:p>
            <a:endParaRPr lang="pl-PL" sz="2400" dirty="0" smtClean="0">
              <a:latin typeface="Bookman Old Style" panose="02050604050505020204" pitchFamily="18" charset="0"/>
            </a:endParaRPr>
          </a:p>
          <a:p>
            <a:endParaRPr lang="pl-PL" sz="2400" dirty="0">
              <a:latin typeface="Bookman Old Style" panose="020506040505050202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pl-PL" sz="2400" dirty="0" smtClean="0">
                <a:latin typeface="Bookman Old Style" panose="02050604050505020204" pitchFamily="18" charset="0"/>
              </a:rPr>
              <a:t>Funkcja </a:t>
            </a:r>
            <a:r>
              <a:rPr lang="pl-PL" sz="2400" dirty="0">
                <a:latin typeface="Bookman Old Style" panose="02050604050505020204" pitchFamily="18" charset="0"/>
              </a:rPr>
              <a:t>Pośredników Finansowych może zostać powierzona w </a:t>
            </a:r>
            <a:r>
              <a:rPr lang="pl-PL" sz="2400" dirty="0" smtClean="0">
                <a:latin typeface="Bookman Old Style" panose="02050604050505020204" pitchFamily="18" charset="0"/>
              </a:rPr>
              <a:t>szczególności:</a:t>
            </a: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l-PL" sz="2400" dirty="0" smtClean="0">
                <a:latin typeface="Bookman Old Style" panose="02050604050505020204" pitchFamily="18" charset="0"/>
              </a:rPr>
              <a:t>funduszom </a:t>
            </a:r>
            <a:r>
              <a:rPr lang="pl-PL" sz="2400" dirty="0">
                <a:latin typeface="Bookman Old Style" panose="02050604050505020204" pitchFamily="18" charset="0"/>
              </a:rPr>
              <a:t>pożyczkowym,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l-PL" sz="2400" dirty="0" smtClean="0">
                <a:latin typeface="Bookman Old Style" panose="02050604050505020204" pitchFamily="18" charset="0"/>
              </a:rPr>
              <a:t>funduszom </a:t>
            </a:r>
            <a:r>
              <a:rPr lang="pl-PL" sz="2400" dirty="0">
                <a:latin typeface="Bookman Old Style" panose="02050604050505020204" pitchFamily="18" charset="0"/>
              </a:rPr>
              <a:t>poręczeniowym,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l-PL" sz="2400" dirty="0" smtClean="0">
                <a:latin typeface="Bookman Old Style" panose="02050604050505020204" pitchFamily="18" charset="0"/>
              </a:rPr>
              <a:t>bankom</a:t>
            </a:r>
            <a:r>
              <a:rPr lang="pl-PL" sz="2400" dirty="0">
                <a:latin typeface="Bookman Old Style" panose="02050604050505020204" pitchFamily="18" charset="0"/>
              </a:rPr>
              <a:t>, w tym bankom spółdzielczym,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 lvl="2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l-PL" sz="2400" dirty="0" smtClean="0">
                <a:latin typeface="Bookman Old Style" panose="02050604050505020204" pitchFamily="18" charset="0"/>
              </a:rPr>
              <a:t>innym </a:t>
            </a:r>
            <a:r>
              <a:rPr lang="pl-PL" sz="2400" dirty="0">
                <a:latin typeface="Bookman Old Style" panose="02050604050505020204" pitchFamily="18" charset="0"/>
              </a:rPr>
              <a:t>instytucjom specjalizującym się, bądź mającym doświadczenie w udzielaniu wsparcia związanego </a:t>
            </a:r>
            <a:r>
              <a:rPr lang="pl-PL" sz="2400" dirty="0" smtClean="0">
                <a:latin typeface="Bookman Old Style" panose="02050604050505020204" pitchFamily="18" charset="0"/>
              </a:rPr>
              <a:t>z </a:t>
            </a:r>
            <a:r>
              <a:rPr lang="pl-PL" sz="2400" dirty="0">
                <a:latin typeface="Bookman Old Style" panose="02050604050505020204" pitchFamily="18" charset="0"/>
              </a:rPr>
              <a:t>produkcją i dystrybucją energii ze źródeł odnawialnych lub na rzecz zwiększenia efektywności energetycznej budynków</a:t>
            </a:r>
            <a:r>
              <a:rPr lang="pl-PL" sz="2400" dirty="0" smtClean="0">
                <a:latin typeface="Bookman Old Style" panose="02050604050505020204" pitchFamily="18" charset="0"/>
              </a:rPr>
              <a:t>.</a:t>
            </a:r>
          </a:p>
          <a:p>
            <a:pPr marL="914400" lvl="2" indent="0" algn="just">
              <a:buNone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marL="0" lvl="0" indent="0" algn="ctr">
              <a:buNone/>
            </a:pPr>
            <a:r>
              <a:rPr lang="pl-PL" sz="2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Wybór Pośredników Finansowych odbywać się będzie na podstawie ustawy PZP.</a:t>
            </a:r>
          </a:p>
          <a:p>
            <a:pPr marL="914400" lvl="2" indent="0" algn="just"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86" y="0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97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8906"/>
            <a:ext cx="10515600" cy="741782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pl-PL" altLang="pl-PL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Produkty finansowe realizowane w Priorytecie Inwestycyjnym 1.5 (3c)</a:t>
            </a: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pl-PL" sz="27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75019"/>
              </p:ext>
            </p:extLst>
          </p:nvPr>
        </p:nvGraphicFramePr>
        <p:xfrm>
          <a:off x="1190446" y="2018579"/>
          <a:ext cx="10067026" cy="4158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5563"/>
                <a:gridCol w="7481463"/>
              </a:tblGrid>
              <a:tr h="8189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Pożyczki rozwojowe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6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 instrumentu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zmniejszenie luki finansowej MŚP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6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Kwota pożyczki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od 100 tys. PLN do 500 tys. PLN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Okres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 7 lat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RPO WD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66 495 775 </a:t>
                      </a:r>
                      <a:r>
                        <a:rPr lang="pl-PL" sz="1600" dirty="0" smtClean="0">
                          <a:effectLst/>
                        </a:rPr>
                        <a:t>EUR</a:t>
                      </a:r>
                      <a:r>
                        <a:rPr lang="pl-PL" sz="1600" baseline="0" dirty="0" smtClean="0">
                          <a:effectLst/>
                        </a:rPr>
                        <a:t> (ok. 286,4 mln  zł) </a:t>
                      </a:r>
                      <a:r>
                        <a:rPr lang="pl-PL" sz="1600" b="1" baseline="0" dirty="0" smtClean="0">
                          <a:effectLst/>
                        </a:rPr>
                        <a:t>- </a:t>
                      </a:r>
                      <a:r>
                        <a:rPr lang="pl-PL" sz="1600" b="1" dirty="0" smtClean="0">
                          <a:effectLst/>
                        </a:rPr>
                        <a:t>łącznie </a:t>
                      </a:r>
                      <a:r>
                        <a:rPr lang="pl-PL" sz="1600" b="1" dirty="0">
                          <a:effectLst/>
                        </a:rPr>
                        <a:t>mikropożyczki i </a:t>
                      </a:r>
                      <a:r>
                        <a:rPr lang="pl-PL" sz="1600" b="1" dirty="0" smtClean="0">
                          <a:effectLst/>
                        </a:rPr>
                        <a:t>pożyczki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6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Wkład krajowy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min 15% 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Ostateczny Odbiorca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mikro, małe i średnie przedsiębiorstwa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7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instrument na warunkach rynkowych, ewentualnie oprocentowanie preferencyjne 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60" y="17251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67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  <a:alpha val="29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8906"/>
            <a:ext cx="10515600" cy="741782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pl-PL" alt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pl-PL" altLang="pl-PL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Produkty finansowe realizowane w Priorytecie Inwestycyjnym 1.5 (3c)</a:t>
            </a: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pl-PL" sz="27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47031"/>
              </p:ext>
            </p:extLst>
          </p:nvPr>
        </p:nvGraphicFramePr>
        <p:xfrm>
          <a:off x="936685" y="1915066"/>
          <a:ext cx="10318629" cy="4406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0485"/>
                <a:gridCol w="7498144"/>
              </a:tblGrid>
              <a:tr h="87126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Mikropożyczki rozwojowe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Cel instrumentu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zmniejszenie luki finansowej mikro i małych przedsiębiorstw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Kwota pożyczki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 100 tys. PLN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Okres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 7 lat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Alokacja RPO WD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66 495 775 EUR </a:t>
                      </a:r>
                      <a:r>
                        <a:rPr lang="pl-PL" sz="1600" dirty="0" smtClean="0">
                          <a:effectLst/>
                        </a:rPr>
                        <a:t>( ok. 286,4 mln zł)</a:t>
                      </a:r>
                      <a:r>
                        <a:rPr lang="pl-PL" sz="1600" baseline="0" dirty="0" smtClean="0">
                          <a:effectLst/>
                        </a:rPr>
                        <a:t> - </a:t>
                      </a:r>
                      <a:r>
                        <a:rPr lang="pl-PL" sz="1600" b="1" dirty="0" smtClean="0">
                          <a:effectLst/>
                        </a:rPr>
                        <a:t>łącznie </a:t>
                      </a:r>
                      <a:r>
                        <a:rPr lang="pl-PL" sz="1600" b="1" dirty="0">
                          <a:effectLst/>
                        </a:rPr>
                        <a:t>mikropożyczki i </a:t>
                      </a:r>
                      <a:r>
                        <a:rPr lang="pl-PL" sz="1600" b="1" dirty="0" smtClean="0">
                          <a:effectLst/>
                        </a:rPr>
                        <a:t>pożyczki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Wkład krajowy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min 15%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Ostateczny Odbiorca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mikro </a:t>
                      </a:r>
                      <a:r>
                        <a:rPr lang="pl-PL" sz="1600" dirty="0">
                          <a:effectLst/>
                        </a:rPr>
                        <a:t>i małe przedsiębiorstwa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Warunki finansowania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instrument na warunkach rynkowych, ewentualnie oprocentowanie preferencyjne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60" y="17251"/>
            <a:ext cx="9066362" cy="931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63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889</Words>
  <Application>Microsoft Office PowerPoint</Application>
  <PresentationFormat>Panoramiczny</PresentationFormat>
  <Paragraphs>203</Paragraphs>
  <Slides>16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Courier New</vt:lpstr>
      <vt:lpstr>Times New Roman</vt:lpstr>
      <vt:lpstr>Wingdings</vt:lpstr>
      <vt:lpstr>Motyw pakietu Office</vt:lpstr>
      <vt:lpstr>      INSTRUMENTY FINANSOWE</vt:lpstr>
      <vt:lpstr>  Podstawy formalne realizacji instrumentów finansowych: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Produkty finansowe realizowane w Priorytecie Inwestycyjnym 1.5 (3c)  </vt:lpstr>
      <vt:lpstr> Produkty finansowe realizowane w Priorytecie Inwestycyjnym 1.5 (3c)  </vt:lpstr>
      <vt:lpstr> Produkty finansowe realizowane w Priorytecie Inwestycyjnym 1.5 (3c)  </vt:lpstr>
      <vt:lpstr> Produkt finansowy realizowany w Priorytecie Inwestycyjnym 3.1 (4a) </vt:lpstr>
      <vt:lpstr> Produkt finansowy realizowany w Priorytecie Inwestycyjnym 3.2 (4b) </vt:lpstr>
      <vt:lpstr> Produkt finansowy realizowany w Priorytecie Inwestycyjnym 3.3 (4c) </vt:lpstr>
      <vt:lpstr> Produkt finansowy realizowany w Priorytecie Inwestycyjnym 8.3 (8iii) </vt:lpstr>
      <vt:lpstr> HARMONOGRAM</vt:lpstr>
      <vt:lpstr>   Dziękujemy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INSTRUMENTY ZWROTNE</dc:title>
  <dc:creator>Magdalena Wdowiak-Urbańczyk</dc:creator>
  <cp:lastModifiedBy>Robert Hadaś</cp:lastModifiedBy>
  <cp:revision>30</cp:revision>
  <dcterms:created xsi:type="dcterms:W3CDTF">2016-11-09T10:08:41Z</dcterms:created>
  <dcterms:modified xsi:type="dcterms:W3CDTF">2017-03-21T08:45:55Z</dcterms:modified>
</cp:coreProperties>
</file>