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91" r:id="rId2"/>
    <p:sldId id="305" r:id="rId3"/>
    <p:sldId id="335" r:id="rId4"/>
    <p:sldId id="334" r:id="rId5"/>
    <p:sldId id="332" r:id="rId6"/>
    <p:sldId id="333" r:id="rId7"/>
    <p:sldId id="331" r:id="rId8"/>
    <p:sldId id="330" r:id="rId9"/>
    <p:sldId id="329" r:id="rId10"/>
    <p:sldId id="328" r:id="rId11"/>
    <p:sldId id="327" r:id="rId12"/>
    <p:sldId id="326" r:id="rId13"/>
    <p:sldId id="324" r:id="rId14"/>
    <p:sldId id="336" r:id="rId15"/>
    <p:sldId id="323" r:id="rId16"/>
    <p:sldId id="337" r:id="rId17"/>
    <p:sldId id="322" r:id="rId18"/>
    <p:sldId id="306" r:id="rId19"/>
    <p:sldId id="289" r:id="rId20"/>
  </p:sldIdLst>
  <p:sldSz cx="9144000" cy="6858000" type="screen4x3"/>
  <p:notesSz cx="6670675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53" autoAdjust="0"/>
  </p:normalViewPr>
  <p:slideViewPr>
    <p:cSldViewPr>
      <p:cViewPr>
        <p:scale>
          <a:sx n="100" d="100"/>
          <a:sy n="100" d="100"/>
        </p:scale>
        <p:origin x="-130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8506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48DED-EA8F-4038-A4C3-EF0874D876A6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8506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4B30F-E074-42AA-8380-99F2D7D0C81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8506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D904E-9FCC-49CB-B1B3-C2DA9972DEBA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8506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A9A17-5E72-477D-9645-845E0186F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B4A7-08E8-45D3-BC4C-721A1D32021F}" type="datetime1">
              <a:rPr lang="pl-PL" smtClean="0"/>
              <a:pPr/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66EC-5209-4306-8ED9-0EA39281F764}" type="datetime1">
              <a:rPr lang="pl-PL" smtClean="0"/>
              <a:pPr/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D2CC-40C7-4392-B06A-5E57E3E18E18}" type="datetime1">
              <a:rPr lang="pl-PL" smtClean="0"/>
              <a:pPr/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06A-3A81-4C98-B19C-DA3D2FE3CE5F}" type="datetime1">
              <a:rPr lang="pl-PL" smtClean="0"/>
              <a:pPr/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A20-2612-4BF1-ABFE-6FA15DE8A4F9}" type="datetime1">
              <a:rPr lang="pl-PL" smtClean="0"/>
              <a:pPr/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D2A8-C0F3-4D4A-9109-F62C4D6D1A4C}" type="datetime1">
              <a:rPr lang="pl-PL" smtClean="0"/>
              <a:pPr/>
              <a:t>2015-05-28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71AD-F91D-4139-92E3-0E8425DA9646}" type="datetime1">
              <a:rPr lang="pl-PL" smtClean="0"/>
              <a:pPr/>
              <a:t>2015-05-28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AAC8-1FD2-4C28-979E-066316AE4779}" type="datetime1">
              <a:rPr lang="pl-PL" smtClean="0"/>
              <a:pPr/>
              <a:t>2015-05-28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1FE-1172-4ED9-AE67-9A660CCF58DF}" type="datetime1">
              <a:rPr lang="pl-PL" smtClean="0"/>
              <a:pPr/>
              <a:t>2015-05-28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1299-F47F-4023-B021-8B23BB4B5399}" type="datetime1">
              <a:rPr lang="pl-PL" smtClean="0"/>
              <a:pPr/>
              <a:t>2015-05-28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7D93-76E2-434C-A6D0-292D8BA0B7D3}" type="datetime1">
              <a:rPr lang="pl-PL" smtClean="0"/>
              <a:pPr/>
              <a:t>2015-05-28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44B4-3E4A-409D-9A68-C10A0D2DD5B7}" type="datetime1">
              <a:rPr lang="pl-PL" smtClean="0"/>
              <a:pPr/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ip.gov.pl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ichal.malysa@dolnyslask.p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wniosek@umwd.p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ip.gov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907704" y="116632"/>
            <a:ext cx="6929486" cy="29274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9" name="Symbol zastępczy zawartości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8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www.bip.gov.pl</a:t>
            </a:r>
            <a:endParaRPr kumimoji="0" lang="pl-PL" sz="8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strona główna biuletynu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907704" y="116632"/>
            <a:ext cx="6929486" cy="29274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7" name="Symbol zastępczy zawartości 2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organy władzy publicznej,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organy samorządów gospodarczych i zawodowych,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podmioty reprezentujące zgodnie z odrębnymi przepisami Skarb Państwa,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podmioty reprezentujące państwowe osoby prawne,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podmioty reprezentujące osoby prawne samorządu terytorialnego,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podmioty reprezentujące państwowe jednostki organizacyjne,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podmioty reprezentujące jednostki samorządu terytorialnego,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podmioty reprezentujące osoby lub jednostki organizacyjne wykonujące zadania publiczne,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podmioty reprezentujące osoby lub jednostki organizacyjne dysponujące majątkiem publicznym,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podmioty reprezentujące osoby prawne w których Skarb Państwa, jednostki samorządu terytorialnego lub samorządu gospodarczego albo zawodowego mające pozycję dominującą w rozumieniu przepisów o ochronie konkurencji i konsumentów,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związki zawodowe i ich organizacje,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partie polityczne,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inne podmioty wykonujące zadania publiczne.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2555776" y="836712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Do tworzenia podmiotowych stron BIP zobowiązane są w szczególności:</a:t>
            </a:r>
            <a:endParaRPr lang="pl-PL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907704" y="116632"/>
            <a:ext cx="6929486" cy="29274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5" name="Symbol zastępczy zawartości 2"/>
          <p:cNvSpPr txBox="1">
            <a:spLocks/>
          </p:cNvSpPr>
          <p:nvPr/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swój status prawny lub formę prawną,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przedmiot działania i kompetencje,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organy i osoby sprawujące funkcje i ich kompetencje,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majątek, którym dysponuje,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tryb działania,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sposoby przyjmowania i załatwiania spraw,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informacje o prowadzonych rejestrach, ewidencjach i archiwach oraz o sposobach i zasadach udostępniania danych w nich zawartych.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ytuł 1"/>
          <p:cNvSpPr txBox="1">
            <a:spLocks/>
          </p:cNvSpPr>
          <p:nvPr/>
        </p:nvSpPr>
        <p:spPr>
          <a:xfrm>
            <a:off x="1835696" y="1196752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 swojej stronie BIP podmiot jest zobowiązany publikować </a:t>
            </a:r>
            <a:r>
              <a:rPr kumimoji="0" lang="pl-PL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kumimoji="0" lang="pl-PL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między innymi</a:t>
            </a:r>
            <a:r>
              <a:rPr kumimoji="0" lang="pl-P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907704" y="116632"/>
            <a:ext cx="6929486" cy="29274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logo (znak graficzny) BIP, umieszczone w górnej części strony;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adres redakcji strony podmiotowej BIP;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imię i nazwisko, numer telefonu, numer telefaksu i adres poczty  elektronicznej co najmniej jednej z osób redagujących stronę podmiotową BIP;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instrukcję korzystania z strony podmiotowej BIP;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menu przedmiotowe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moduł wyszukujący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400" u="sng" dirty="0" smtClean="0"/>
              <a:t> </a:t>
            </a:r>
            <a:r>
              <a:rPr kumimoji="0" lang="pl-PL" sz="24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Strona podmiotowa BIP nie może zawierać reklam</a:t>
            </a: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1763688" y="980728"/>
            <a:ext cx="712879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Strona podmiotowa BIP zawiera w szczególności</a:t>
            </a:r>
            <a:r>
              <a:rPr kumimoji="0" lang="pl-PL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907704" y="116632"/>
            <a:ext cx="6929486" cy="29274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4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1763688" y="980728"/>
            <a:ext cx="712879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Documents and Settings\prabczuk\Pulpit\bip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620688"/>
            <a:ext cx="5625798" cy="52999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457200" y="2276872"/>
            <a:ext cx="8229600" cy="384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1) oznaczenia informacji danymi określającymi podmiot udostępniający informację,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2) podania w informacji danych określających tożsamość osoby, która wytworzyła informację lub odpowiada za treść informacji,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3) dołączenia do informacji danych określających tożsamość osoby, która wprowadziła informację do Biuletynu Informacji Publicznej,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4) oznaczenia czasu wytworzenia informacji i czasu jej udostępnienia,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5) zabezpieczenia możliwości identyfikacji czasu rzeczywistego udostępnienia informacji.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1979712" y="1052736"/>
            <a:ext cx="716428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Podmioty udostępniające informacje publiczne w Biuletynie Informacji Publicznej są obowiązane do:</a:t>
            </a: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457200" y="2276872"/>
            <a:ext cx="8229600" cy="384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1979712" y="1052736"/>
            <a:ext cx="716428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Documents and Settings\prabczuk\Pulpit\bip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548680"/>
            <a:ext cx="5547466" cy="54112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 przypadku awarii brak dostępności strony głównej BIP dla odwiedzającego stronę nie powinien być dłuższy niż 8 godzin.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 przypadku awarii brak dostępności strony podmiotowej BIP dla odwiedzającego stronę</a:t>
            </a:r>
            <a:r>
              <a:rPr kumimoji="0" lang="pl-PL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niepowinien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być dłuższy niż 24 godziny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203848" y="908720"/>
            <a:ext cx="4392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Dostępność Biuletynu</a:t>
            </a:r>
            <a:endParaRPr lang="pl-PL" sz="3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5"/>
          <p:cNvSpPr>
            <a:spLocks noGrp="1"/>
          </p:cNvSpPr>
          <p:nvPr>
            <p:ph type="ctrTitle"/>
          </p:nvPr>
        </p:nvSpPr>
        <p:spPr>
          <a:xfrm>
            <a:off x="571472" y="2928934"/>
            <a:ext cx="7772400" cy="1470025"/>
          </a:xfrm>
        </p:spPr>
        <p:txBody>
          <a:bodyPr>
            <a:normAutofit fontScale="90000"/>
          </a:bodyPr>
          <a:lstStyle/>
          <a:p>
            <a:pPr algn="ctr">
              <a:buFont typeface="Arial" charset="0"/>
              <a:buNone/>
            </a:pPr>
            <a:endParaRPr lang="pl-PL" sz="2400" b="1" dirty="0" smtClean="0"/>
          </a:p>
          <a:p>
            <a:pPr algn="ctr">
              <a:buFont typeface="Arial" charset="0"/>
              <a:buNone/>
            </a:pPr>
            <a:endParaRPr lang="pl-PL" sz="2400" b="1" dirty="0" smtClean="0"/>
          </a:p>
          <a:p>
            <a:pPr algn="ctr">
              <a:buFont typeface="Arial" charset="0"/>
              <a:buNone/>
            </a:pPr>
            <a:r>
              <a:rPr lang="pl-PL" sz="3600" b="1" dirty="0" smtClean="0"/>
              <a:t>Dziękuję za uwagę </a:t>
            </a:r>
          </a:p>
          <a:p>
            <a:pPr algn="ctr">
              <a:buFont typeface="Arial" charset="0"/>
              <a:buNone/>
            </a:pPr>
            <a:endParaRPr lang="pl-PL" sz="2400" b="1" dirty="0" smtClean="0"/>
          </a:p>
          <a:p>
            <a:pPr algn="l">
              <a:buFont typeface="Arial" charset="0"/>
              <a:buNone/>
            </a:pPr>
            <a:r>
              <a:rPr lang="pl-PL" sz="2400" b="1" dirty="0" smtClean="0"/>
              <a:t>Michał Małysa</a:t>
            </a:r>
            <a:endParaRPr lang="pl-PL" sz="2400" b="1" dirty="0" smtClean="0"/>
          </a:p>
          <a:p>
            <a:pPr algn="l">
              <a:buFont typeface="Arial" charset="0"/>
              <a:buNone/>
            </a:pPr>
            <a:r>
              <a:rPr lang="pl-PL" sz="1800" dirty="0" smtClean="0"/>
              <a:t>Wydział </a:t>
            </a:r>
            <a:r>
              <a:rPr lang="pl-PL" sz="1800" dirty="0" smtClean="0"/>
              <a:t>Informatyki i Systemów Informatycznych</a:t>
            </a:r>
            <a:endParaRPr lang="pl-PL" sz="1800" dirty="0" smtClean="0"/>
          </a:p>
          <a:p>
            <a:pPr algn="l">
              <a:buFont typeface="Arial" charset="0"/>
              <a:buNone/>
            </a:pPr>
            <a:r>
              <a:rPr lang="pl-PL" sz="1800" dirty="0" smtClean="0"/>
              <a:t>Departament Infrastruktury</a:t>
            </a:r>
          </a:p>
          <a:p>
            <a:pPr algn="l">
              <a:buFont typeface="Arial" charset="0"/>
              <a:buNone/>
            </a:pPr>
            <a:r>
              <a:rPr lang="pl-PL" sz="1800" dirty="0" smtClean="0"/>
              <a:t>Urząd Marszałkowski Województwa Dolnośląskiego </a:t>
            </a:r>
          </a:p>
          <a:p>
            <a:pPr algn="l">
              <a:buFont typeface="Arial" charset="0"/>
              <a:buNone/>
            </a:pPr>
            <a:r>
              <a:rPr lang="pl-PL" sz="1800" dirty="0" smtClean="0"/>
              <a:t>Wybrzeże Juliusza Słowackiego 12-14 </a:t>
            </a:r>
            <a:endParaRPr lang="pl-PL" sz="1800" dirty="0" smtClean="0"/>
          </a:p>
          <a:p>
            <a:pPr algn="l"/>
            <a:r>
              <a:rPr lang="pl-PL" sz="1800" dirty="0" smtClean="0"/>
              <a:t>50-411</a:t>
            </a:r>
            <a:r>
              <a:rPr lang="pl-PL" sz="1600" dirty="0" smtClean="0"/>
              <a:t> </a:t>
            </a:r>
            <a:r>
              <a:rPr lang="pl-PL" sz="1800" dirty="0" smtClean="0"/>
              <a:t>Wrocław </a:t>
            </a:r>
          </a:p>
          <a:p>
            <a:pPr algn="l">
              <a:buFont typeface="Arial" charset="0"/>
              <a:buNone/>
            </a:pPr>
            <a:r>
              <a:rPr lang="pl-PL" sz="1800" dirty="0" smtClean="0"/>
              <a:t>071 </a:t>
            </a:r>
            <a:r>
              <a:rPr lang="pl-PL" sz="1800" dirty="0" smtClean="0"/>
              <a:t>776 93 37</a:t>
            </a:r>
            <a:endParaRPr lang="pl-PL" sz="1800" dirty="0" smtClean="0"/>
          </a:p>
          <a:p>
            <a:pPr algn="l">
              <a:buFont typeface="Arial" charset="0"/>
              <a:buNone/>
            </a:pPr>
            <a:r>
              <a:rPr lang="pl-PL" sz="1800" dirty="0" err="1" smtClean="0">
                <a:hlinkClick r:id="rId4"/>
              </a:rPr>
              <a:t>michal.malysa@dolnyslask.pl</a:t>
            </a:r>
            <a:r>
              <a:rPr lang="pl-PL" sz="1800" dirty="0" smtClean="0"/>
              <a:t> </a:t>
            </a:r>
            <a:endParaRPr lang="pl-PL" sz="1800" dirty="0" smtClean="0"/>
          </a:p>
          <a:p>
            <a:pPr algn="ctr">
              <a:buFont typeface="Arial" charset="0"/>
              <a:buNone/>
            </a:pPr>
            <a:endParaRPr lang="pl-PL" sz="2400" b="1" dirty="0" smtClean="0"/>
          </a:p>
          <a:p>
            <a:pPr>
              <a:buFont typeface="Arial" charset="0"/>
              <a:buNone/>
            </a:pPr>
            <a:endParaRPr lang="pl-PL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907704" y="116632"/>
            <a:ext cx="6929486" cy="29274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30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 smtClean="0"/>
              <a:t>Dostęp do informacji publicznej</a:t>
            </a:r>
            <a:endParaRPr lang="pl-PL" sz="3200" dirty="0"/>
          </a:p>
        </p:txBody>
      </p:sp>
      <p:sp>
        <p:nvSpPr>
          <p:cNvPr id="31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pl-PL" dirty="0" smtClean="0"/>
              <a:t>Biuletyn Informacji Publicznej</a:t>
            </a:r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907704" y="116632"/>
            <a:ext cx="6929486" cy="29274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Ustawie zasadniczej z 1997 roku. W rozdziale II „WOLNOŚCI, PRAWA I OBOWIĄZKI CZŁOWIEKA I OBYWATELA” wskazano, że „Obywatel ma prawo do uzyskiwania informacji o działalności organów władzy publicznej oraz osób pełniących funkcje publiczne. (...) Prawo do uzyskiwania informacji obejmuje dostęp do dokumentów (...)”.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Ustawa o dostępie do informacji publicznej  z 6 września 2001r.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Rozporządzenie w sprawie minimalnych wymagań dla systemów teleinformatycznych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Rozporządzenie w sprawie Biuletynu Informacji Publicznej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Tytuł 1"/>
          <p:cNvSpPr txBox="1">
            <a:spLocks/>
          </p:cNvSpPr>
          <p:nvPr/>
        </p:nvSpPr>
        <p:spPr>
          <a:xfrm>
            <a:off x="1475656" y="764704"/>
            <a:ext cx="721114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Podstawa Prawna</a:t>
            </a: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907704" y="116632"/>
            <a:ext cx="6929486" cy="29274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7" name="Symbol zastępczy zawartości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Każda informacja o sprawach publicznych stanowi informację publiczną w rozumieniu ustawy i podlega udostępnieniu na zasadach i w trybie określonych w niniejszej ustawie. 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907704" y="116632"/>
            <a:ext cx="6929486" cy="29274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4" name="Symbol zastępczy zawartości 2"/>
          <p:cNvSpPr txBox="1">
            <a:spLocks/>
          </p:cNvSpPr>
          <p:nvPr/>
        </p:nvSpPr>
        <p:spPr>
          <a:xfrm>
            <a:off x="457200" y="2276872"/>
            <a:ext cx="8229600" cy="384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Prawo do informacji publicznej podlega ograniczeniu w zakresie i na zasadach określonych w przepisach o ochronie informacji niejawnych oraz o ochronie innych tajemnic ustawowo chronionych.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Prawo do informacji publicznej podlega ograniczeniu ze względu na prywatność osoby fizycznej lub tajemnicę przedsiębiorcy. Ograniczenie to nie dotyczy informacji o osobach pełniących funkcje publiczne.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ytuł 1"/>
          <p:cNvSpPr txBox="1">
            <a:spLocks/>
          </p:cNvSpPr>
          <p:nvPr/>
        </p:nvSpPr>
        <p:spPr>
          <a:xfrm>
            <a:off x="914400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Ograniczenia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907704" y="116632"/>
            <a:ext cx="6929486" cy="29274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6" name="Symbol zastępczy zawartości 2"/>
          <p:cNvSpPr txBox="1">
            <a:spLocks/>
          </p:cNvSpPr>
          <p:nvPr/>
        </p:nvSpPr>
        <p:spPr>
          <a:xfrm>
            <a:off x="683568" y="1484784"/>
            <a:ext cx="8147248" cy="464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Każdemu przysługuje, z zastrzeżeniem art. 5, prawo dostępu do informacji publicznej, zwane dalej "prawem do informacji publicznej".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Kto, wbrew ciążącemu na nim obowiązkowi, nie udostępnia informacji publicznej, podlega grzywnie, karze ograniczenia wolności albo pozbawienia wolności do roku.</a:t>
            </a:r>
            <a:endParaRPr kumimoji="0" lang="pl-PL" sz="24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907704" y="116632"/>
            <a:ext cx="6929486" cy="29274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2339752" y="980728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Udostępnianie informacji publicznych następuje w drodze:</a:t>
            </a:r>
            <a:endParaRPr lang="pl-PL" sz="2400" b="1" dirty="0"/>
          </a:p>
        </p:txBody>
      </p:sp>
      <p:sp>
        <p:nvSpPr>
          <p:cNvPr id="23" name="Symbol zastępczy zawartości 2"/>
          <p:cNvSpPr txBox="1">
            <a:spLocks/>
          </p:cNvSpPr>
          <p:nvPr/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600" dirty="0" smtClean="0"/>
              <a:t> </a:t>
            </a:r>
            <a:r>
              <a:rPr kumimoji="0" lang="pl-PL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Ogłaszania informacji publicznych, w tym dokumentów urzędowych, w Biuletynie Informacji Publicznej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600" dirty="0" smtClean="0"/>
              <a:t> 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 wniosek</a:t>
            </a:r>
            <a:endParaRPr kumimoji="0" lang="pl-PL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600" dirty="0" smtClean="0"/>
              <a:t> </a:t>
            </a:r>
            <a:r>
              <a:rPr kumimoji="0" lang="pl-PL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Materiałów audiowizualnych i teleinformatycznych, dokumentujących posiedzenia.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Dostęp do informacji publicznej jest bezpłatny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907704" y="116632"/>
            <a:ext cx="6929486" cy="29274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2339752" y="98072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Udostępnienie Informacji Publicznej na wniosek</a:t>
            </a:r>
            <a:endParaRPr lang="pl-PL" sz="2400" b="1" dirty="0"/>
          </a:p>
        </p:txBody>
      </p:sp>
      <p:sp>
        <p:nvSpPr>
          <p:cNvPr id="22" name="Symbol zastępczy zawartości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Udostępnianie informacji publicznej na wniosek następuje bez zbędnej zwłoki, nie później jednak niż w terminie 14 dni od dnia złożenia wniosku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 </a:t>
            </a:r>
            <a:r>
              <a:rPr kumimoji="0" lang="pl-PL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wniosek@umwd.pl</a:t>
            </a:r>
            <a:r>
              <a:rPr kumimoji="0" lang="pl-PL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 </a:t>
            </a:r>
            <a:endParaRPr kumimoji="0" lang="pl-PL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Jeżeli informacja publiczna nie może być udostępniona w terminie określonym w ust. 1, podmiot obowiązany do jej udostępnienia powiadamia w tym terminie o powodach opóźnienia oraz o terminie, w jakim udostępni informację, nie dłuższym jednak niż 2 miesiące od dnia złożenia wniosku</a:t>
            </a:r>
            <a:endParaRPr kumimoji="0" lang="pl-PL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907704" y="116632"/>
            <a:ext cx="6929486" cy="29274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Biuletyn Informacji Publicznej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0" name="Symbol zastępczy zawartości 2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190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190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Biuletyn Informacji Publicznej to system stron internetowych służący powszechnemu i bezpłatnemu dostępowi do informacji publicznej. Dostęp do informacji zawartych w biuletynie jest możliwy poprzez: </a:t>
            </a:r>
          </a:p>
          <a:p>
            <a:pPr marL="0" marR="0" lvl="0" indent="190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stronę główną biuletynu znajdującą się pod adresem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www.bip.gov.pl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zawierającą podstawowe informacje o podmiotach (nazwa, dane teleadresowe, informacje o redaktorze strony) wraz z odsyłaczami do stron podmiotowych,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strony podmiotowe, przygotowane przez podmioty ustawowo zobowiązane do ich prowadzenia, z informacjami o prowadzonej przez siebie działalności. Adresy tych stron można znaleźć na stronie głównej BIP.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2267744" y="620688"/>
            <a:ext cx="67687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2400" b="1" dirty="0" smtClean="0"/>
              <a:t>BIP - Urzędowy publikator teleinformatyczny </a:t>
            </a:r>
          </a:p>
          <a:p>
            <a:endParaRPr lang="pl-PL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909</Words>
  <Application>Microsoft Office PowerPoint</Application>
  <PresentationFormat>Pokaz na ekranie (4:3)</PresentationFormat>
  <Paragraphs>130</Paragraphs>
  <Slides>19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UMWD</vt:lpstr>
      <vt:lpstr>Slajd 1</vt:lpstr>
      <vt:lpstr>Dostęp do informacji publicznej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  Dziękuję za uwagę   Michał Małysa Wydział Informatyki i Systemów Informatycznych Departament Infrastruktury Urząd Marszałkowski Województwa Dolnośląskiego  Wybrzeże Juliusza Słowackiego 12-14  50-411 Wrocław  071 776 93 37 michal.malysa@dolnyslask.pl   </vt:lpstr>
      <vt:lpstr>Slajd 19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mmalysa</cp:lastModifiedBy>
  <cp:revision>154</cp:revision>
  <dcterms:created xsi:type="dcterms:W3CDTF">2009-02-11T21:52:18Z</dcterms:created>
  <dcterms:modified xsi:type="dcterms:W3CDTF">2015-05-28T08:35:56Z</dcterms:modified>
</cp:coreProperties>
</file>