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7" r:id="rId2"/>
    <p:sldMasterId id="2147483690" r:id="rId3"/>
    <p:sldMasterId id="2147483695" r:id="rId4"/>
  </p:sldMasterIdLst>
  <p:notesMasterIdLst>
    <p:notesMasterId r:id="rId20"/>
  </p:notesMasterIdLst>
  <p:sldIdLst>
    <p:sldId id="257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74" r:id="rId18"/>
    <p:sldId id="259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59961"/>
    <a:srgbClr val="1CB8CF"/>
    <a:srgbClr val="FFCC00"/>
    <a:srgbClr val="21B7C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75" autoAdjust="0"/>
  </p:normalViewPr>
  <p:slideViewPr>
    <p:cSldViewPr>
      <p:cViewPr>
        <p:scale>
          <a:sx n="100" d="100"/>
          <a:sy n="100" d="100"/>
        </p:scale>
        <p:origin x="-318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645" y="-8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BCC57-04AA-4404-8BAD-6DB0D3B48556}" type="datetimeFigureOut">
              <a:rPr lang="fr-FR" smtClean="0"/>
              <a:pPr/>
              <a:t>04/07/2017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BECE1-868B-4983-9655-ECCB303A16B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7453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ogo onl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87006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467544" y="432000"/>
            <a:ext cx="8229600" cy="634082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539552" y="13407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Espace réservé du tableau 10"/>
          <p:cNvSpPr>
            <a:spLocks noGrp="1"/>
          </p:cNvSpPr>
          <p:nvPr>
            <p:ph type="tbl" sz="quarter" idx="10"/>
          </p:nvPr>
        </p:nvSpPr>
        <p:spPr>
          <a:xfrm>
            <a:off x="467544" y="1196975"/>
            <a:ext cx="8208144" cy="38163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5157788"/>
            <a:ext cx="8208144" cy="122354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 smtClean="0"/>
              <a:t>Legend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178095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628785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Yellow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4" cy="564833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528156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page Image squar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321112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up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1" cy="681337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39552" y="4653136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437340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340769"/>
            <a:ext cx="9144001" cy="547260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222524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pag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556792"/>
            <a:ext cx="9144000" cy="525658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en-GB" dirty="0"/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755575" y="1844824"/>
            <a:ext cx="7776865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755576" y="2852935"/>
            <a:ext cx="7776864" cy="302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Titre 1"/>
          <p:cNvSpPr txBox="1">
            <a:spLocks/>
          </p:cNvSpPr>
          <p:nvPr userDrawn="1"/>
        </p:nvSpPr>
        <p:spPr>
          <a:xfrm>
            <a:off x="457200" y="43200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Click to edit title style</a:t>
            </a:r>
            <a:endParaRPr lang="fr-FR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20393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+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933578" y="472514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Name, </a:t>
            </a:r>
            <a:r>
              <a:rPr lang="en-GB" dirty="0" smtClean="0"/>
              <a:t>person</a:t>
            </a:r>
            <a:endParaRPr lang="en-GB" dirty="0"/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933578" y="5157216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Position</a:t>
            </a:r>
            <a:endParaRPr lang="en-GB" dirty="0"/>
          </a:p>
        </p:txBody>
      </p:sp>
      <p:sp>
        <p:nvSpPr>
          <p:cNvPr id="18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933578" y="558926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Institution</a:t>
            </a:r>
            <a:endParaRPr lang="en-GB" dirty="0"/>
          </a:p>
        </p:txBody>
      </p:sp>
      <p:sp>
        <p:nvSpPr>
          <p:cNvPr id="20" name="Titre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 hasCustomPrompt="1"/>
          </p:nvPr>
        </p:nvSpPr>
        <p:spPr>
          <a:xfrm>
            <a:off x="971600" y="6309320"/>
            <a:ext cx="7415683" cy="38742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8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Venue</a:t>
            </a:r>
            <a:r>
              <a:rPr lang="en-GB" b="0" dirty="0" smtClean="0">
                <a:solidFill>
                  <a:schemeClr val="bg1">
                    <a:lumMod val="50000"/>
                  </a:schemeClr>
                </a:solidFill>
                <a:sym typeface="Webdings" panose="05030102010509060703" pitchFamily="18" charset="2"/>
              </a:rPr>
              <a:t> </a:t>
            </a:r>
            <a:r>
              <a:rPr lang="fr-FR" dirty="0" smtClean="0"/>
              <a:t> date</a:t>
            </a:r>
            <a:endParaRPr lang="en-GB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57563"/>
            <a:ext cx="5038344" cy="35996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1343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3344385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!</a:t>
            </a:r>
            <a:endParaRPr lang="en-GB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67544" y="6165304"/>
            <a:ext cx="4104456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www.interregeurope.eu/projectacronym</a:t>
            </a:r>
            <a:endParaRPr lang="en-GB" dirty="0"/>
          </a:p>
        </p:txBody>
      </p:sp>
      <p:sp>
        <p:nvSpPr>
          <p:cNvPr id="14" name="Sous-titre 2"/>
          <p:cNvSpPr txBox="1">
            <a:spLocks/>
          </p:cNvSpPr>
          <p:nvPr userDrawn="1"/>
        </p:nvSpPr>
        <p:spPr>
          <a:xfrm>
            <a:off x="5724128" y="6165304"/>
            <a:ext cx="280831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600" i="1" dirty="0" smtClean="0"/>
              <a:t>Project </a:t>
            </a:r>
            <a:r>
              <a:rPr lang="fr-FR" sz="1600" i="1" dirty="0" err="1" smtClean="0"/>
              <a:t>smedia</a:t>
            </a:r>
            <a:endParaRPr lang="en-GB" sz="1600" i="1" dirty="0"/>
          </a:p>
        </p:txBody>
      </p:sp>
      <p:pic>
        <p:nvPicPr>
          <p:cNvPr id="17" name="Image 1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165304"/>
            <a:ext cx="1312080" cy="345669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57563"/>
            <a:ext cx="5038344" cy="35996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4749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 lang="en-GB" dirty="0"/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57563"/>
            <a:ext cx="5038344" cy="35996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5794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Edit </a:t>
            </a:r>
            <a:r>
              <a:rPr lang="fr-FR" dirty="0" err="1" smtClean="0"/>
              <a:t>subtitle</a:t>
            </a:r>
            <a:r>
              <a:rPr lang="fr-FR" dirty="0" smtClean="0"/>
              <a:t> styles du masque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611227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8207375" cy="518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21407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97116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432000"/>
            <a:ext cx="8229600" cy="56207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dirty="0" smtClean="0"/>
              <a:t>Edit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4103687" cy="504000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4716016" y="1368000"/>
            <a:ext cx="4104000" cy="50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97927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120350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/>
          <p:cNvGraphicFramePr>
            <a:graphicFrameLocks noGrp="1"/>
          </p:cNvGraphicFramePr>
          <p:nvPr userDrawn="1">
            <p:extLst>
              <p:ext uri="{D42A27DB-BD31-4B8C-83A1-F6EECF244321}">
                <p14:modId xmlns="" xmlns:p14="http://schemas.microsoft.com/office/powerpoint/2010/main" val="603964473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4" cy="5648339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57563"/>
            <a:ext cx="5038344" cy="35996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117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5" r:id="rId2"/>
    <p:sldLayoutId id="2147483694" r:id="rId3"/>
    <p:sldLayoutId id="214748368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68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Edit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 userDrawn="1">
            <p:extLst>
              <p:ext uri="{D42A27DB-BD31-4B8C-83A1-F6EECF244321}">
                <p14:modId xmlns="" xmlns:p14="http://schemas.microsoft.com/office/powerpoint/2010/main" val="662699871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560" y="231997"/>
            <a:ext cx="1423695" cy="7759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788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03" r:id="rId2"/>
    <p:sldLayoutId id="2147483704" r:id="rId3"/>
    <p:sldLayoutId id="2147483671" r:id="rId4"/>
    <p:sldLayoutId id="2147483670" r:id="rId5"/>
    <p:sldLayoutId id="2147483684" r:id="rId6"/>
    <p:sldLayoutId id="2147483675" r:id="rId7"/>
    <p:sldLayoutId id="2147483687" r:id="rId8"/>
    <p:sldLayoutId id="2147483676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Courier New" panose="02070309020205020404" pitchFamily="49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 style</a:t>
            </a:r>
            <a:endParaRPr lang="en-GB" noProof="0" dirty="0"/>
          </a:p>
        </p:txBody>
      </p:sp>
      <p:sp>
        <p:nvSpPr>
          <p:cNvPr id="7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 userDrawn="1">
            <p:extLst>
              <p:ext uri="{D42A27DB-BD31-4B8C-83A1-F6EECF244321}">
                <p14:modId xmlns="" xmlns:p14="http://schemas.microsoft.com/office/powerpoint/2010/main" val="3529917540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4538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Courier New" panose="02070309020205020404" pitchFamily="49" charset="0"/>
        <a:buChar char="o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 userDrawn="1">
            <p:extLst>
              <p:ext uri="{D42A27DB-BD31-4B8C-83A1-F6EECF244321}">
                <p14:modId xmlns="" xmlns:p14="http://schemas.microsoft.com/office/powerpoint/2010/main" val="4264650181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2" name="Kuva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385558" cy="7551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499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Górnictwo a planowanie przestrzenne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 smtClean="0"/>
              <a:t>4 lipca 2017 r.</a:t>
            </a:r>
            <a:endParaRPr lang="fr-FR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sz="1600" dirty="0" smtClean="0"/>
              <a:t>Urząd Marszałkowski Województwa Dolnośląskiego</a:t>
            </a:r>
            <a:br>
              <a:rPr lang="pl-PL" sz="1600" dirty="0" smtClean="0"/>
            </a:br>
            <a:r>
              <a:rPr lang="pl-PL" sz="1600" dirty="0" smtClean="0"/>
              <a:t>Wydział Geologii</a:t>
            </a:r>
            <a:endParaRPr lang="pl-PL" sz="16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9681" t="12201" r="70999" b="76249"/>
          <a:stretch>
            <a:fillRect/>
          </a:stretch>
        </p:blipFill>
        <p:spPr bwMode="auto">
          <a:xfrm>
            <a:off x="0" y="0"/>
            <a:ext cx="165618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521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62074"/>
          </a:xfrm>
        </p:spPr>
        <p:txBody>
          <a:bodyPr/>
          <a:lstStyle/>
          <a:p>
            <a:pPr algn="ctr"/>
            <a:r>
              <a:rPr lang="pl-PL" dirty="0" smtClean="0"/>
              <a:t>Uwarunkowania prawne planowania przestrzennego </a:t>
            </a:r>
            <a:br>
              <a:rPr lang="pl-PL" dirty="0" smtClean="0"/>
            </a:br>
            <a:r>
              <a:rPr lang="pl-PL" dirty="0" smtClean="0"/>
              <a:t>w Polsce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467544" y="1916832"/>
            <a:ext cx="8197031" cy="4634355"/>
          </a:xfrm>
        </p:spPr>
        <p:txBody>
          <a:bodyPr>
            <a:normAutofit/>
          </a:bodyPr>
          <a:lstStyle/>
          <a:p>
            <a:r>
              <a:rPr lang="pl-PL" b="0" dirty="0" smtClean="0"/>
              <a:t>Udokumentowane złoża kopalin oraz udokumentowane wody podziemne, OG, TG ujawnia się w </a:t>
            </a:r>
            <a:r>
              <a:rPr lang="pl-PL" b="0" dirty="0" err="1" smtClean="0"/>
              <a:t>SUiKZP</a:t>
            </a:r>
            <a:r>
              <a:rPr lang="pl-PL" b="0" dirty="0" smtClean="0"/>
              <a:t> oraz </a:t>
            </a:r>
          </a:p>
          <a:p>
            <a:r>
              <a:rPr lang="pl-PL" b="0" dirty="0" smtClean="0"/>
              <a:t>w MPZP </a:t>
            </a:r>
            <a:r>
              <a:rPr lang="pl-PL" i="1" dirty="0" smtClean="0"/>
              <a:t>w celu ich ochrony 		</a:t>
            </a:r>
            <a:r>
              <a:rPr lang="pl-PL" i="1" dirty="0" err="1" smtClean="0"/>
              <a:t>Pgig</a:t>
            </a:r>
            <a:r>
              <a:rPr lang="pl-PL" i="1" dirty="0" smtClean="0"/>
              <a:t> 	</a:t>
            </a:r>
            <a:endParaRPr lang="pl-PL" b="0" dirty="0" smtClean="0"/>
          </a:p>
          <a:p>
            <a:r>
              <a:rPr lang="pl-PL" i="1" dirty="0" smtClean="0"/>
              <a:t>				</a:t>
            </a:r>
          </a:p>
          <a:p>
            <a:r>
              <a:rPr lang="pl-PL" dirty="0" smtClean="0"/>
              <a:t>Geolog województwa udziela się w planowaniu przestrzennym w odniesieniu do:</a:t>
            </a:r>
          </a:p>
          <a:p>
            <a:pPr>
              <a:buFont typeface="Arial" pitchFamily="34" charset="0"/>
              <a:buChar char="•"/>
            </a:pPr>
            <a:r>
              <a:rPr lang="pl-PL" dirty="0" err="1" smtClean="0"/>
              <a:t>SUiKZP</a:t>
            </a:r>
            <a:r>
              <a:rPr lang="pl-PL" dirty="0" smtClean="0"/>
              <a:t>,</a:t>
            </a:r>
          </a:p>
          <a:p>
            <a:pPr marL="0" lvl="8" indent="0"/>
            <a:r>
              <a:rPr lang="pl-PL" sz="2400" b="1" dirty="0" smtClean="0">
                <a:solidFill>
                  <a:schemeClr val="tx2"/>
                </a:solidFill>
              </a:rPr>
              <a:t>MPZP,	</a:t>
            </a:r>
            <a:r>
              <a:rPr lang="pl-PL" dirty="0" smtClean="0"/>
              <a:t>		</a:t>
            </a:r>
            <a:r>
              <a:rPr lang="pl-PL" sz="2400" b="1" i="1" dirty="0" smtClean="0">
                <a:solidFill>
                  <a:schemeClr val="tx2"/>
                </a:solidFill>
              </a:rPr>
              <a:t>opiniowanie/uzgadnianie </a:t>
            </a:r>
            <a:r>
              <a:rPr lang="pl-PL" sz="2400" b="1" i="1" dirty="0" err="1" smtClean="0">
                <a:solidFill>
                  <a:schemeClr val="tx2"/>
                </a:solidFill>
              </a:rPr>
              <a:t>Pp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Warunków zabudowy,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Cel publiczny.</a:t>
            </a:r>
          </a:p>
          <a:p>
            <a:pPr>
              <a:buFont typeface="Arial" pitchFamily="34" charset="0"/>
              <a:buChar char="•"/>
            </a:pPr>
            <a:endParaRPr lang="pl-PL" dirty="0"/>
          </a:p>
        </p:txBody>
      </p:sp>
      <p:sp>
        <p:nvSpPr>
          <p:cNvPr id="5" name="Strzałka w dół 4"/>
          <p:cNvSpPr/>
          <p:nvPr/>
        </p:nvSpPr>
        <p:spPr>
          <a:xfrm rot="16200000">
            <a:off x="3491880" y="4941168"/>
            <a:ext cx="648072" cy="360040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dół 7"/>
          <p:cNvSpPr/>
          <p:nvPr/>
        </p:nvSpPr>
        <p:spPr>
          <a:xfrm rot="16200000">
            <a:off x="4788024" y="2852936"/>
            <a:ext cx="648072" cy="360040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6516216" y="6309320"/>
            <a:ext cx="2376264" cy="1538011"/>
          </a:xfrm>
        </p:spPr>
        <p:txBody>
          <a:bodyPr>
            <a:normAutofit/>
          </a:bodyPr>
          <a:lstStyle/>
          <a:p>
            <a:r>
              <a:rPr lang="pl-PL" sz="1000" i="1" dirty="0" smtClean="0"/>
              <a:t>http://www.kolbudy.pl</a:t>
            </a:r>
            <a:endParaRPr lang="pl-PL" sz="1000" i="1" dirty="0"/>
          </a:p>
        </p:txBody>
      </p:sp>
      <p:pic>
        <p:nvPicPr>
          <p:cNvPr id="4" name="Obraz 3" descr="studiu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1255" y="764704"/>
            <a:ext cx="5130069" cy="5837478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331640" y="3501008"/>
            <a:ext cx="2304256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3923928" y="3429000"/>
            <a:ext cx="2304256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Planowanie przestrzenne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/>
              <a:t>W planowanie przestrzenne zaangażowane są: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Gminy; 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Lokalne społeczności;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Odpowiednie organy administracji publicznej;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Organizacje pozarządowe;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Przedsiębiorcy.</a:t>
            </a:r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MPZ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933056"/>
            <a:ext cx="4427984" cy="309829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Planowanie przestrzenne </a:t>
            </a:r>
            <a:br>
              <a:rPr lang="pl-PL" dirty="0" smtClean="0"/>
            </a:br>
            <a:r>
              <a:rPr lang="pl-PL" dirty="0" smtClean="0"/>
              <a:t>a górnictwo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467544" y="1268760"/>
            <a:ext cx="8197031" cy="5282427"/>
          </a:xfrm>
        </p:spPr>
        <p:txBody>
          <a:bodyPr/>
          <a:lstStyle/>
          <a:p>
            <a:r>
              <a:rPr lang="pl-PL" b="0" dirty="0" smtClean="0"/>
              <a:t>Kierunki wykorzystania przestrzeni określa m. in. MPZP</a:t>
            </a:r>
          </a:p>
          <a:p>
            <a:endParaRPr lang="pl-PL" b="0" dirty="0" smtClean="0"/>
          </a:p>
          <a:p>
            <a:r>
              <a:rPr lang="pl-PL" b="0" dirty="0" smtClean="0"/>
              <a:t>Obszary przeznaczone pod eksploatację, muszą być odpowiednio przedstawione w MPZP(granice </a:t>
            </a:r>
            <a:r>
              <a:rPr lang="pl-PL" b="0" dirty="0" smtClean="0"/>
              <a:t>złoża ,</a:t>
            </a:r>
            <a:r>
              <a:rPr lang="pl-PL" b="0" dirty="0" smtClean="0"/>
              <a:t>OG, TG) </a:t>
            </a:r>
          </a:p>
          <a:p>
            <a:endParaRPr lang="pl-PL" b="0" dirty="0" smtClean="0"/>
          </a:p>
          <a:p>
            <a:r>
              <a:rPr lang="pl-PL" b="0" dirty="0" smtClean="0"/>
              <a:t>		Interes Przedsiębiorców</a:t>
            </a:r>
          </a:p>
          <a:p>
            <a:endParaRPr lang="pl-PL" b="0" dirty="0" smtClean="0"/>
          </a:p>
          <a:p>
            <a:r>
              <a:rPr lang="pl-PL" b="0" dirty="0" smtClean="0"/>
              <a:t> </a:t>
            </a:r>
            <a:endParaRPr lang="pl-PL" b="0" dirty="0"/>
          </a:p>
        </p:txBody>
      </p:sp>
      <p:sp>
        <p:nvSpPr>
          <p:cNvPr id="5" name="Strzałka w dół 4"/>
          <p:cNvSpPr/>
          <p:nvPr/>
        </p:nvSpPr>
        <p:spPr>
          <a:xfrm rot="10800000">
            <a:off x="3851920" y="3140968"/>
            <a:ext cx="648072" cy="360040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1835696" y="6457890"/>
            <a:ext cx="2771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 smtClean="0"/>
              <a:t>http://dziennik.lodzkie.eu/WDU_E/2016/331/oryginal/Printable.html</a:t>
            </a:r>
            <a:endParaRPr lang="pl-PL" sz="1000" dirty="0"/>
          </a:p>
        </p:txBody>
      </p:sp>
      <p:sp>
        <p:nvSpPr>
          <p:cNvPr id="8" name="Strzałka w dół 7"/>
          <p:cNvSpPr/>
          <p:nvPr/>
        </p:nvSpPr>
        <p:spPr>
          <a:xfrm>
            <a:off x="3851920" y="1772816"/>
            <a:ext cx="648072" cy="360040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Planowanie przestrzenne </a:t>
            </a:r>
            <a:br>
              <a:rPr lang="pl-PL" dirty="0" smtClean="0"/>
            </a:br>
            <a:r>
              <a:rPr lang="pl-PL" dirty="0" smtClean="0"/>
              <a:t>a górnictwo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/>
              <a:t>Wnioski koncesyjne na eksploatację złoża kopaliny wymagają uzgodnienia z wójtem (burmistrzem, prezydentem miasta) właściwym ze względu na miejsce wykonania zamierzonej działalności; </a:t>
            </a:r>
          </a:p>
          <a:p>
            <a:r>
              <a:rPr lang="pl-PL" dirty="0" smtClean="0"/>
              <a:t>kryterium uzgodnienia jest nienaruszanie zamierzoną działalnością przeznaczenia lub sposobu korzystania </a:t>
            </a:r>
          </a:p>
          <a:p>
            <a:r>
              <a:rPr lang="pl-PL" dirty="0" smtClean="0"/>
              <a:t>z nieruchomości określonego w MPZP oraz odrębnych przepisach</a:t>
            </a:r>
          </a:p>
          <a:p>
            <a:endParaRPr lang="pl-PL" dirty="0" smtClean="0"/>
          </a:p>
          <a:p>
            <a:pPr algn="just"/>
            <a:r>
              <a:rPr lang="pl-PL" dirty="0" smtClean="0"/>
              <a:t>Przedsiębiorcy muszą przekonać lokalne władze </a:t>
            </a:r>
          </a:p>
          <a:p>
            <a:pPr algn="just"/>
            <a:r>
              <a:rPr lang="pl-PL" dirty="0" smtClean="0"/>
              <a:t>i społeczności do planowanej inwestycji</a:t>
            </a:r>
          </a:p>
          <a:p>
            <a:endParaRPr lang="pl-PL" dirty="0"/>
          </a:p>
        </p:txBody>
      </p:sp>
      <p:sp>
        <p:nvSpPr>
          <p:cNvPr id="4" name="Strzałka w dół 3"/>
          <p:cNvSpPr/>
          <p:nvPr/>
        </p:nvSpPr>
        <p:spPr>
          <a:xfrm rot="10800000">
            <a:off x="4067944" y="4509120"/>
            <a:ext cx="648072" cy="360040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755576" y="3501008"/>
            <a:ext cx="7772400" cy="794519"/>
          </a:xfrm>
        </p:spPr>
        <p:txBody>
          <a:bodyPr/>
          <a:lstStyle/>
          <a:p>
            <a:r>
              <a:rPr lang="pl-PL" dirty="0" smtClean="0"/>
              <a:t>Dziękuję za uwagę</a:t>
            </a:r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Questions </a:t>
            </a:r>
            <a:r>
              <a:rPr lang="fr-FR" dirty="0" err="1" smtClean="0"/>
              <a:t>welcome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6487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Zasady planowania </a:t>
            </a:r>
            <a:br>
              <a:rPr lang="pl-PL" dirty="0" smtClean="0"/>
            </a:br>
            <a:r>
              <a:rPr lang="pl-PL" dirty="0" smtClean="0"/>
              <a:t>przestrzennego w Austrii</a:t>
            </a:r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pl-PL" sz="1800" dirty="0" smtClean="0">
                <a:solidFill>
                  <a:schemeClr val="tx2"/>
                </a:solidFill>
              </a:rPr>
              <a:t>Założenie: Sposób wykorzystania gruntów jest odzwierciedleniem potrzeb społeczeństwa, gospodarki, techniki, wartości itp. </a:t>
            </a:r>
          </a:p>
          <a:p>
            <a:pPr lvl="1">
              <a:buNone/>
            </a:pPr>
            <a:endParaRPr lang="pl-PL" sz="1800" dirty="0" smtClean="0">
              <a:solidFill>
                <a:schemeClr val="tx2"/>
              </a:solidFill>
            </a:endParaRPr>
          </a:p>
          <a:p>
            <a:pPr lvl="1">
              <a:buNone/>
            </a:pPr>
            <a:endParaRPr lang="pl-PL" sz="1800" dirty="0" smtClean="0">
              <a:solidFill>
                <a:schemeClr val="tx2"/>
              </a:solidFill>
            </a:endParaRPr>
          </a:p>
          <a:p>
            <a:pPr lvl="1">
              <a:buNone/>
            </a:pPr>
            <a:r>
              <a:rPr lang="pl-PL" sz="1800" dirty="0" smtClean="0">
                <a:solidFill>
                  <a:schemeClr val="tx2"/>
                </a:solidFill>
              </a:rPr>
              <a:t>Przystępuje się do planowania przestrzennego, gdy rozwój przestrzenny nie sprzyja wspólnym celom społeczeństwa </a:t>
            </a:r>
          </a:p>
          <a:p>
            <a:pPr lvl="1">
              <a:buNone/>
            </a:pPr>
            <a:endParaRPr lang="pl-PL" sz="1800" dirty="0" smtClean="0">
              <a:solidFill>
                <a:schemeClr val="tx2"/>
              </a:solidFill>
            </a:endParaRPr>
          </a:p>
          <a:p>
            <a:pPr lvl="1">
              <a:buNone/>
            </a:pPr>
            <a:r>
              <a:rPr lang="pl-PL" sz="1800" dirty="0" smtClean="0">
                <a:solidFill>
                  <a:schemeClr val="tx2"/>
                </a:solidFill>
              </a:rPr>
              <a:t>W związku z tym należy zdefiniować cele </a:t>
            </a:r>
          </a:p>
          <a:p>
            <a:pPr lvl="1">
              <a:buNone/>
            </a:pPr>
            <a:endParaRPr lang="pl-PL" sz="1800" dirty="0" smtClean="0">
              <a:solidFill>
                <a:schemeClr val="tx2"/>
              </a:solidFill>
            </a:endParaRPr>
          </a:p>
          <a:p>
            <a:pPr lvl="1">
              <a:buNone/>
            </a:pPr>
            <a:endParaRPr lang="pl-PL" sz="1800" dirty="0" smtClean="0">
              <a:solidFill>
                <a:schemeClr val="tx2"/>
              </a:solidFill>
            </a:endParaRPr>
          </a:p>
          <a:p>
            <a:pPr lvl="1">
              <a:buNone/>
            </a:pPr>
            <a:r>
              <a:rPr lang="pl-PL" sz="1800" dirty="0" smtClean="0">
                <a:solidFill>
                  <a:schemeClr val="tx2"/>
                </a:solidFill>
              </a:rPr>
              <a:t>Ponieważ planowanie przestrzenne ogranicza możliwość korzystania z gruntów przez osoby prywatne, konieczne jest odpowiednie uzasadnienie </a:t>
            </a:r>
          </a:p>
          <a:p>
            <a:pPr lvl="1">
              <a:buNone/>
            </a:pPr>
            <a:endParaRPr lang="pl-PL" sz="1800" dirty="0" smtClean="0">
              <a:solidFill>
                <a:schemeClr val="tx2"/>
              </a:solidFill>
            </a:endParaRPr>
          </a:p>
          <a:p>
            <a:pPr lvl="1">
              <a:buNone/>
            </a:pPr>
            <a:endParaRPr lang="pl-PL" sz="1800" dirty="0" smtClean="0">
              <a:solidFill>
                <a:schemeClr val="tx2"/>
              </a:solidFill>
            </a:endParaRPr>
          </a:p>
          <a:p>
            <a:pPr lvl="1">
              <a:buNone/>
            </a:pPr>
            <a:r>
              <a:rPr lang="pl-PL" sz="1800" dirty="0" smtClean="0">
                <a:solidFill>
                  <a:schemeClr val="tx2"/>
                </a:solidFill>
              </a:rPr>
              <a:t>Planowanie przestrzenne ma korespondować z interesem publicznym</a:t>
            </a:r>
          </a:p>
        </p:txBody>
      </p:sp>
      <p:sp>
        <p:nvSpPr>
          <p:cNvPr id="5" name="Strzałka w dół 4"/>
          <p:cNvSpPr/>
          <p:nvPr/>
        </p:nvSpPr>
        <p:spPr>
          <a:xfrm>
            <a:off x="4139952" y="2276872"/>
            <a:ext cx="648072" cy="360040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 w dół 5"/>
          <p:cNvSpPr/>
          <p:nvPr/>
        </p:nvSpPr>
        <p:spPr>
          <a:xfrm>
            <a:off x="4139952" y="3284984"/>
            <a:ext cx="648072" cy="360040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 w dół 6"/>
          <p:cNvSpPr/>
          <p:nvPr/>
        </p:nvSpPr>
        <p:spPr>
          <a:xfrm>
            <a:off x="4211960" y="4149080"/>
            <a:ext cx="648072" cy="360040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dół 8"/>
          <p:cNvSpPr/>
          <p:nvPr/>
        </p:nvSpPr>
        <p:spPr>
          <a:xfrm>
            <a:off x="4211960" y="5517232"/>
            <a:ext cx="648072" cy="360040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80718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62074"/>
          </a:xfrm>
        </p:spPr>
        <p:txBody>
          <a:bodyPr/>
          <a:lstStyle/>
          <a:p>
            <a:pPr algn="ctr"/>
            <a:r>
              <a:rPr lang="pl-PL" dirty="0" smtClean="0"/>
              <a:t>Uwarunkowania prawne planowania przestrzennego</a:t>
            </a:r>
            <a:br>
              <a:rPr lang="pl-PL" dirty="0" smtClean="0"/>
            </a:br>
            <a:r>
              <a:rPr lang="pl-PL" dirty="0" smtClean="0"/>
              <a:t>w Austrii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755576" y="2060848"/>
            <a:ext cx="7908999" cy="4490339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l-PL" sz="1800" b="0" dirty="0" smtClean="0"/>
              <a:t>Austria  jest republiką, federacją krajów </a:t>
            </a:r>
          </a:p>
          <a:p>
            <a:r>
              <a:rPr lang="pl-PL" sz="1800" b="0" dirty="0" smtClean="0"/>
              <a:t>związkowych (9 </a:t>
            </a:r>
            <a:r>
              <a:rPr lang="pl-PL" sz="1800" b="0" dirty="0" err="1" smtClean="0"/>
              <a:t>Ländów</a:t>
            </a:r>
            <a:r>
              <a:rPr lang="pl-PL" sz="1800" b="0" dirty="0" smtClean="0"/>
              <a:t>) i głównego stanu </a:t>
            </a:r>
          </a:p>
          <a:p>
            <a:r>
              <a:rPr lang="pl-PL" sz="1800" b="0" dirty="0" smtClean="0"/>
              <a:t>w Wiedniu (Bund);</a:t>
            </a:r>
          </a:p>
          <a:p>
            <a:pPr>
              <a:buFont typeface="Arial" pitchFamily="34" charset="0"/>
              <a:buChar char="•"/>
            </a:pPr>
            <a:r>
              <a:rPr lang="pl-PL" sz="1800" b="0" dirty="0" smtClean="0"/>
              <a:t>Górnictwo leży w kompetencjach centralnego stanu (</a:t>
            </a:r>
            <a:r>
              <a:rPr lang="pl-PL" sz="1800" b="0" dirty="0" err="1" smtClean="0"/>
              <a:t>MinROG</a:t>
            </a:r>
            <a:r>
              <a:rPr lang="pl-PL" sz="1800" b="0" dirty="0" smtClean="0"/>
              <a:t>);</a:t>
            </a:r>
          </a:p>
          <a:p>
            <a:pPr>
              <a:buFont typeface="Arial" pitchFamily="34" charset="0"/>
              <a:buChar char="•"/>
            </a:pPr>
            <a:r>
              <a:rPr lang="pl-PL" sz="1800" b="0" dirty="0" smtClean="0"/>
              <a:t>Planowanie przestrzenne leży w kompetencjach </a:t>
            </a:r>
            <a:r>
              <a:rPr lang="pl-PL" sz="1800" b="0" dirty="0" err="1" smtClean="0"/>
              <a:t>Ländów</a:t>
            </a:r>
            <a:r>
              <a:rPr lang="pl-PL" sz="1800" b="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pl-PL" sz="1800" b="0" dirty="0" smtClean="0"/>
              <a:t>Aby uruchomić kopalnię wymagane jest pozwolenie </a:t>
            </a:r>
            <a:r>
              <a:rPr lang="pl-PL" sz="1800" b="0" dirty="0" err="1" smtClean="0"/>
              <a:t>MinROG</a:t>
            </a:r>
            <a:r>
              <a:rPr lang="pl-PL" sz="1800" b="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pl-PL" sz="1800" b="0" dirty="0" smtClean="0"/>
              <a:t>W odniesieniu do planowania przestrzennego, zgoda nie jest wymagana</a:t>
            </a:r>
          </a:p>
          <a:p>
            <a:pPr algn="ctr"/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Jednakże w programie </a:t>
            </a:r>
            <a:r>
              <a:rPr lang="pl-PL" sz="1800" dirty="0" err="1" smtClean="0"/>
              <a:t>MinROG</a:t>
            </a:r>
            <a:r>
              <a:rPr lang="pl-PL" sz="1800" dirty="0" smtClean="0"/>
              <a:t> wyraźnie wspomina się o planowaniu przestrzennym jako odzwierciedleniu interesu publicznego, który należy przestrzegać w ramach procedury zatwierdzania</a:t>
            </a:r>
            <a:endParaRPr lang="pl-PL" sz="1800" dirty="0"/>
          </a:p>
        </p:txBody>
      </p:sp>
      <p:pic>
        <p:nvPicPr>
          <p:cNvPr id="4" name="Picture 2" descr="D:\FH\ruth\staatsgebiet Kopie.jpg"/>
          <p:cNvPicPr>
            <a:picLocks noChangeAspect="1" noChangeArrowheads="1"/>
          </p:cNvPicPr>
          <p:nvPr/>
        </p:nvPicPr>
        <p:blipFill>
          <a:blip r:embed="rId2" cstate="print"/>
          <a:srcRect b="36803"/>
          <a:stretch>
            <a:fillRect/>
          </a:stretch>
        </p:blipFill>
        <p:spPr bwMode="auto">
          <a:xfrm>
            <a:off x="6732240" y="1772816"/>
            <a:ext cx="15636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6"/>
          <p:cNvSpPr>
            <a:spLocks noChangeArrowheads="1"/>
          </p:cNvSpPr>
          <p:nvPr/>
        </p:nvSpPr>
        <p:spPr bwMode="auto">
          <a:xfrm>
            <a:off x="6660802" y="1699791"/>
            <a:ext cx="1727200" cy="10810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400">
              <a:latin typeface="Times New Roman" pitchFamily="18" charset="0"/>
            </a:endParaRPr>
          </a:p>
        </p:txBody>
      </p:sp>
      <p:sp>
        <p:nvSpPr>
          <p:cNvPr id="6" name="Nach rechts gekrümmter Pfeil 8"/>
          <p:cNvSpPr>
            <a:spLocks noChangeArrowheads="1"/>
          </p:cNvSpPr>
          <p:nvPr/>
        </p:nvSpPr>
        <p:spPr bwMode="auto">
          <a:xfrm>
            <a:off x="6371877" y="1815679"/>
            <a:ext cx="433388" cy="720725"/>
          </a:xfrm>
          <a:prstGeom prst="curvedRightArrow">
            <a:avLst>
              <a:gd name="adj1" fmla="val 24945"/>
              <a:gd name="adj2" fmla="val 49890"/>
              <a:gd name="adj3" fmla="val 25000"/>
            </a:avLst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altLang="de-DE" sz="2400">
              <a:latin typeface="Times New Roman" pitchFamily="18" charset="0"/>
            </a:endParaRPr>
          </a:p>
        </p:txBody>
      </p:sp>
      <p:sp>
        <p:nvSpPr>
          <p:cNvPr id="7" name="Nach rechts gekrümmter Pfeil 9"/>
          <p:cNvSpPr>
            <a:spLocks noChangeArrowheads="1"/>
          </p:cNvSpPr>
          <p:nvPr/>
        </p:nvSpPr>
        <p:spPr bwMode="auto">
          <a:xfrm rot="10800000">
            <a:off x="8172102" y="1815679"/>
            <a:ext cx="433388" cy="720725"/>
          </a:xfrm>
          <a:prstGeom prst="curvedRightArrow">
            <a:avLst>
              <a:gd name="adj1" fmla="val 24945"/>
              <a:gd name="adj2" fmla="val 49890"/>
              <a:gd name="adj3" fmla="val 25000"/>
            </a:avLst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altLang="de-DE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 b="0" dirty="0" smtClean="0"/>
          </a:p>
          <a:p>
            <a:r>
              <a:rPr lang="pl-PL" b="0" dirty="0" smtClean="0"/>
              <a:t>Tworzenie stref buforowych dla określonego typu użytkowania gruntów</a:t>
            </a:r>
          </a:p>
          <a:p>
            <a:endParaRPr lang="pl-PL" b="0" dirty="0" smtClean="0"/>
          </a:p>
          <a:p>
            <a:pPr>
              <a:buFont typeface="Arial" pitchFamily="34" charset="0"/>
              <a:buChar char="•"/>
            </a:pPr>
            <a:r>
              <a:rPr lang="pl-PL" b="0" dirty="0" smtClean="0"/>
              <a:t>Land ma stanowisko strony w procedurze zatwierdzania </a:t>
            </a:r>
          </a:p>
          <a:p>
            <a:pPr>
              <a:buFont typeface="Arial" pitchFamily="34" charset="0"/>
              <a:buChar char="•"/>
            </a:pPr>
            <a:r>
              <a:rPr lang="pl-PL" b="0" dirty="0" smtClean="0"/>
              <a:t>Uwzględnia się plany transportu poszczególnych Landów</a:t>
            </a:r>
          </a:p>
          <a:p>
            <a:pPr>
              <a:buFont typeface="Arial" pitchFamily="34" charset="0"/>
              <a:buChar char="•"/>
            </a:pP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Land, który ma odpowiednio dobrze udokumentowane kierunki rozwoju przestrzeni, ustanowione </a:t>
            </a:r>
          </a:p>
          <a:p>
            <a:r>
              <a:rPr lang="pl-PL" dirty="0" smtClean="0"/>
              <a:t>w obowiązujących prawach, może skuteczniej bronić swojej racji</a:t>
            </a:r>
            <a:endParaRPr lang="pl-PL" dirty="0"/>
          </a:p>
        </p:txBody>
      </p:sp>
      <p:sp>
        <p:nvSpPr>
          <p:cNvPr id="4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Powiązanie </a:t>
            </a:r>
            <a:r>
              <a:rPr lang="pl-PL" dirty="0" err="1" smtClean="0"/>
              <a:t>MinROG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i planowania przestrzennego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467544" y="1052736"/>
            <a:ext cx="6336704" cy="4248472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Tworzy się 300-m strefy buforowe do niektórych rodzajów użytkowania gruntów: </a:t>
            </a:r>
          </a:p>
          <a:p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b="0" dirty="0" smtClean="0"/>
              <a:t>Strefy przeznaczone na zabudowę mieszkalną,</a:t>
            </a:r>
          </a:p>
          <a:p>
            <a:pPr>
              <a:buFont typeface="Arial" pitchFamily="34" charset="0"/>
              <a:buChar char="•"/>
            </a:pPr>
            <a:endParaRPr lang="pl-PL" b="0" dirty="0" smtClean="0"/>
          </a:p>
          <a:p>
            <a:pPr>
              <a:buFont typeface="Arial" pitchFamily="34" charset="0"/>
              <a:buChar char="•"/>
            </a:pPr>
            <a:r>
              <a:rPr lang="pl-PL" b="0" dirty="0" smtClean="0"/>
              <a:t>Strefy wrażliwego użytkowania gruntów (np. przedszkola, szkoły, szpitale, domy emerytalne, kościoły, cmentarze, place zabaw dla dzieci, parki)</a:t>
            </a:r>
          </a:p>
          <a:p>
            <a:pPr>
              <a:buFont typeface="Arial" pitchFamily="34" charset="0"/>
              <a:buChar char="•"/>
            </a:pPr>
            <a:endParaRPr lang="pl-PL" b="0" dirty="0" smtClean="0"/>
          </a:p>
          <a:p>
            <a:pPr>
              <a:buFont typeface="Arial" pitchFamily="34" charset="0"/>
              <a:buChar char="•"/>
            </a:pPr>
            <a:r>
              <a:rPr lang="pl-PL" b="0" dirty="0" smtClean="0"/>
              <a:t>Obszary chronione (np. Park Narodowy, obszary ochrony przyrody) </a:t>
            </a:r>
          </a:p>
          <a:p>
            <a:pPr>
              <a:buFont typeface="Arial" pitchFamily="34" charset="0"/>
              <a:buChar char="•"/>
            </a:pPr>
            <a:endParaRPr lang="pl-PL" b="0" dirty="0" smtClean="0"/>
          </a:p>
          <a:p>
            <a:r>
              <a:rPr lang="pl-PL" dirty="0" smtClean="0"/>
              <a:t>Samorząd może zmniejszyć 300-m bufor </a:t>
            </a:r>
          </a:p>
          <a:p>
            <a:r>
              <a:rPr lang="pl-PL" dirty="0" smtClean="0"/>
              <a:t>Samorządy lokalne nie mogą uchwalać stref przeznaczonych na cele mieszkaniowe tylko dlatego, aby uniemożliwić rozwój górnictwa</a:t>
            </a:r>
            <a:endParaRPr lang="pl-PL" dirty="0"/>
          </a:p>
        </p:txBody>
      </p:sp>
      <p:pic>
        <p:nvPicPr>
          <p:cNvPr id="4" name="Picture 5" descr="D:\FH\FH_RO2014\09_FWP2014\abbildungen_fwp\Bespiele\fwp_bsp_waidhofen.jpg"/>
          <p:cNvPicPr>
            <a:picLocks noChangeAspect="1" noChangeArrowheads="1"/>
          </p:cNvPicPr>
          <p:nvPr/>
        </p:nvPicPr>
        <p:blipFill>
          <a:blip r:embed="rId2" cstate="print"/>
          <a:srcRect b="34158"/>
          <a:stretch>
            <a:fillRect/>
          </a:stretch>
        </p:blipFill>
        <p:spPr bwMode="auto">
          <a:xfrm>
            <a:off x="5472112" y="4797152"/>
            <a:ext cx="367188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Planowanie przestrzenne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457201" y="1368000"/>
            <a:ext cx="4258816" cy="5229352"/>
          </a:xfrm>
        </p:spPr>
        <p:txBody>
          <a:bodyPr/>
          <a:lstStyle/>
          <a:p>
            <a:r>
              <a:rPr lang="pl-PL" dirty="0" smtClean="0"/>
              <a:t>W planowanie przestrzenne zaangażowane są: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Odpowiednie organy administracji publicznej;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Gminy;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Organizacje pozarządowe;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Przedsiębiorcy.</a:t>
            </a:r>
            <a:endParaRPr lang="pl-PL" dirty="0"/>
          </a:p>
        </p:txBody>
      </p:sp>
      <p:pic>
        <p:nvPicPr>
          <p:cNvPr id="4" name="Grafik 9"/>
          <p:cNvPicPr>
            <a:picLocks noChangeAspect="1"/>
          </p:cNvPicPr>
          <p:nvPr/>
        </p:nvPicPr>
        <p:blipFill>
          <a:blip r:embed="rId2" cstate="print"/>
          <a:srcRect t="5698" r="2280" b="1900"/>
          <a:stretch>
            <a:fillRect/>
          </a:stretch>
        </p:blipFill>
        <p:spPr bwMode="auto">
          <a:xfrm>
            <a:off x="4716016" y="980728"/>
            <a:ext cx="4032250" cy="571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natura_2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700808"/>
            <a:ext cx="1763688" cy="146149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Określenie kryteriów dla </a:t>
            </a:r>
            <a:br>
              <a:rPr lang="pl-PL" dirty="0" smtClean="0"/>
            </a:br>
            <a:r>
              <a:rPr lang="pl-PL" dirty="0" smtClean="0"/>
              <a:t>obszarów na poziomie regionalnym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pl-PL" dirty="0" smtClean="0"/>
              <a:t>Strefy wykluczone- </a:t>
            </a:r>
            <a:r>
              <a:rPr lang="pl-PL" b="0" dirty="0" smtClean="0"/>
              <a:t>unikanie tworzenia nowych obszarów przeznaczonych pod eksploatację;</a:t>
            </a:r>
          </a:p>
          <a:p>
            <a:pPr marL="457200" indent="-457200">
              <a:buFont typeface="+mj-lt"/>
              <a:buAutoNum type="arabicParenR"/>
            </a:pPr>
            <a:endParaRPr lang="pl-PL" b="0" dirty="0" smtClean="0"/>
          </a:p>
          <a:p>
            <a:pPr marL="457200" indent="-457200">
              <a:buFont typeface="+mj-lt"/>
              <a:buAutoNum type="arabicParenR"/>
            </a:pPr>
            <a:endParaRPr lang="pl-PL" b="0" dirty="0" smtClean="0"/>
          </a:p>
          <a:p>
            <a:pPr marL="457200" indent="-457200">
              <a:buFont typeface="+mj-lt"/>
              <a:buAutoNum type="arabicParenR"/>
            </a:pPr>
            <a:r>
              <a:rPr lang="pl-PL" dirty="0" smtClean="0"/>
              <a:t>Strefy konfliktowe- </a:t>
            </a:r>
            <a:r>
              <a:rPr lang="pl-PL" b="0" dirty="0" smtClean="0"/>
              <a:t>potencjalne strefy konfliktowe, natomiast możliwe jest uruchomienie eksploatacji pod warunkiem usunięcia konfliktu;</a:t>
            </a:r>
          </a:p>
          <a:p>
            <a:pPr marL="457200" indent="-457200">
              <a:buFont typeface="+mj-lt"/>
              <a:buAutoNum type="arabicParenR"/>
            </a:pPr>
            <a:endParaRPr lang="pl-PL" b="0" dirty="0" smtClean="0"/>
          </a:p>
          <a:p>
            <a:pPr marL="457200" indent="-457200">
              <a:buFont typeface="+mj-lt"/>
              <a:buAutoNum type="arabicParenR"/>
            </a:pPr>
            <a:endParaRPr lang="pl-PL" b="0" dirty="0" smtClean="0"/>
          </a:p>
          <a:p>
            <a:pPr marL="457200" indent="-457200">
              <a:buFont typeface="+mj-lt"/>
              <a:buAutoNum type="arabicParenR"/>
            </a:pPr>
            <a:r>
              <a:rPr lang="pl-PL" dirty="0" smtClean="0"/>
              <a:t>Strefy bez konfliktów- </a:t>
            </a:r>
            <a:r>
              <a:rPr lang="pl-PL" b="0" dirty="0" smtClean="0"/>
              <a:t>możliwe uruchomienie kopalni, należy jednak przestrzegać innych uwarunkowań przestrzennych.</a:t>
            </a:r>
          </a:p>
          <a:p>
            <a:pPr marL="457200" indent="-457200">
              <a:buFont typeface="+mj-lt"/>
              <a:buAutoNum type="arabicParenR"/>
            </a:pPr>
            <a:endParaRPr lang="pl-PL" b="0" dirty="0" smtClean="0"/>
          </a:p>
        </p:txBody>
      </p:sp>
      <p:pic>
        <p:nvPicPr>
          <p:cNvPr id="5" name="Obraz 4" descr="gleb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861048"/>
            <a:ext cx="1892808" cy="1292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Zasady planowania </a:t>
            </a:r>
            <a:br>
              <a:rPr lang="pl-PL" dirty="0" smtClean="0"/>
            </a:br>
            <a:r>
              <a:rPr lang="pl-PL" dirty="0" smtClean="0"/>
              <a:t>przestrzennego w Polsce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b="0" dirty="0" smtClean="0"/>
              <a:t>Założenie: </a:t>
            </a:r>
          </a:p>
          <a:p>
            <a:r>
              <a:rPr lang="pl-PL" b="0" dirty="0" smtClean="0"/>
              <a:t>Przestrzeń naszego kraju jest dobrem wspólnym, ale ograniczonym. Trzeba więc korzystać z niej racjonalnie. By dobrze gospodarować przestrzenią, trzeba znać wszystkie jej elementy (naturalne i wytworzone przez człowieka) oraz występujące między nimi relacje. Taka wiedza pozwala rozwijać, ulepszać i chronić polską przestrzeń i zaspokajać potrzeby jej użytkowników (np. mieszkańców, przedsiębiorców, państwa).</a:t>
            </a:r>
          </a:p>
          <a:p>
            <a:endParaRPr lang="pl-PL" b="0" dirty="0" smtClean="0"/>
          </a:p>
          <a:p>
            <a:r>
              <a:rPr lang="pl-PL" b="0" dirty="0" smtClean="0"/>
              <a:t>W Polsce mamy do czynienia z hierarchizacją w zakresie planowania przestrzennego, która wiąże się z hierarchicznością władzy.</a:t>
            </a:r>
          </a:p>
          <a:p>
            <a:endParaRPr lang="pl-PL" b="0" dirty="0" smtClean="0"/>
          </a:p>
          <a:p>
            <a:r>
              <a:rPr lang="pl-PL" b="0" dirty="0" smtClean="0"/>
              <a:t>Decyzje podejmowane na każdym ze szczebli muszą wspierać decyzje szczebla nadrzędnego, które mają również pierwszeństwo realizacji.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4547" t="18176" r="21747" b="20547"/>
          <a:stretch>
            <a:fillRect/>
          </a:stretch>
        </p:blipFill>
        <p:spPr bwMode="auto">
          <a:xfrm>
            <a:off x="5436096" y="3149726"/>
            <a:ext cx="3563888" cy="3997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62074"/>
          </a:xfrm>
        </p:spPr>
        <p:txBody>
          <a:bodyPr/>
          <a:lstStyle/>
          <a:p>
            <a:pPr algn="ctr"/>
            <a:r>
              <a:rPr lang="pl-PL" dirty="0" smtClean="0"/>
              <a:t>Uwarunkowania prawne planowania przestrzennego </a:t>
            </a:r>
            <a:br>
              <a:rPr lang="pl-PL" dirty="0" smtClean="0"/>
            </a:br>
            <a:r>
              <a:rPr lang="pl-PL" dirty="0" smtClean="0"/>
              <a:t>w Polsce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467544" y="1988840"/>
            <a:ext cx="8197031" cy="420230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pl-PL" b="0" dirty="0" smtClean="0"/>
              <a:t> Ustawa z dnia 27 marca 2003 r. o planowaniu </a:t>
            </a:r>
          </a:p>
          <a:p>
            <a:r>
              <a:rPr lang="pl-PL" b="0" dirty="0" smtClean="0"/>
              <a:t>i zagospodarowaniu przestrzennym</a:t>
            </a:r>
          </a:p>
          <a:p>
            <a:pPr>
              <a:buFont typeface="Arial" pitchFamily="34" charset="0"/>
              <a:buChar char="•"/>
            </a:pPr>
            <a:r>
              <a:rPr lang="pl-PL" b="0" dirty="0" smtClean="0"/>
              <a:t> Ustawa z dnia 9 czerwca 2011 r. Prawo geologiczne </a:t>
            </a:r>
          </a:p>
          <a:p>
            <a:r>
              <a:rPr lang="pl-PL" b="0" dirty="0" smtClean="0"/>
              <a:t>i górnicze</a:t>
            </a:r>
          </a:p>
          <a:p>
            <a:pPr>
              <a:buFont typeface="Arial" pitchFamily="34" charset="0"/>
              <a:buChar char="•"/>
            </a:pPr>
            <a:endParaRPr lang="pl-PL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C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NOVATION_project" id="{D566045A-B5EE-4175-80AB-788B31C08BC2}" vid="{58D04002-1A63-4954-8F58-322AD3FBA6B3}"/>
    </a:ext>
  </a:extLst>
</a:theme>
</file>

<file path=ppt/theme/theme2.xml><?xml version="1.0" encoding="utf-8"?>
<a:theme xmlns:a="http://schemas.openxmlformats.org/drawingml/2006/main" name="CONTENT p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NOVATION_project" id="{D566045A-B5EE-4175-80AB-788B31C08BC2}" vid="{F84AA13F-568C-44F3-B479-C6A9A114AE49}"/>
    </a:ext>
  </a:extLst>
</a:theme>
</file>

<file path=ppt/theme/theme3.xml><?xml version="1.0" encoding="utf-8"?>
<a:theme xmlns:a="http://schemas.openxmlformats.org/drawingml/2006/main" name="IM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NOVATION_project" id="{D566045A-B5EE-4175-80AB-788B31C08BC2}" vid="{8A8BA56D-941A-4829-984E-DE6AE4C8B7C7}"/>
    </a:ext>
  </a:extLst>
</a:theme>
</file>

<file path=ppt/theme/theme4.xml><?xml version="1.0" encoding="utf-8"?>
<a:theme xmlns:a="http://schemas.openxmlformats.org/drawingml/2006/main" name="BLOCK page 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NOVATION_project" id="{D566045A-B5EE-4175-80AB-788B31C08BC2}" vid="{3B69396B-88D0-48A1-A56D-80135871358D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INNOVATION_project(1)</Template>
  <TotalTime>271</TotalTime>
  <Words>597</Words>
  <Application>Microsoft Office PowerPoint</Application>
  <PresentationFormat>Pokaz na ekranie (4:3)</PresentationFormat>
  <Paragraphs>105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4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BASIC</vt:lpstr>
      <vt:lpstr>CONTENT page</vt:lpstr>
      <vt:lpstr>IMAGE</vt:lpstr>
      <vt:lpstr>BLOCK page </vt:lpstr>
      <vt:lpstr>Górnictwo a planowanie przestrzenne</vt:lpstr>
      <vt:lpstr>Zasady planowania  przestrzennego w Austrii</vt:lpstr>
      <vt:lpstr>Uwarunkowania prawne planowania przestrzennego w Austrii</vt:lpstr>
      <vt:lpstr>Powiązanie MinROG  i planowania przestrzennego</vt:lpstr>
      <vt:lpstr>Slajd 5</vt:lpstr>
      <vt:lpstr>Planowanie przestrzenne</vt:lpstr>
      <vt:lpstr>Określenie kryteriów dla  obszarów na poziomie regionalnym</vt:lpstr>
      <vt:lpstr>Zasady planowania  przestrzennego w Polsce</vt:lpstr>
      <vt:lpstr>Uwarunkowania prawne planowania przestrzennego  w Polsce</vt:lpstr>
      <vt:lpstr>Uwarunkowania prawne planowania przestrzennego  w Polsce</vt:lpstr>
      <vt:lpstr>Slajd 11</vt:lpstr>
      <vt:lpstr>Planowanie przestrzenne</vt:lpstr>
      <vt:lpstr>Planowanie przestrzenne  a górnictwo</vt:lpstr>
      <vt:lpstr>Planowanie przestrzenne  a górnictwo</vt:lpstr>
      <vt:lpstr>Dziękuję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Ilari Havukainen</dc:creator>
  <cp:lastModifiedBy>mkramarzewska</cp:lastModifiedBy>
  <cp:revision>27</cp:revision>
  <dcterms:created xsi:type="dcterms:W3CDTF">2017-01-29T16:05:23Z</dcterms:created>
  <dcterms:modified xsi:type="dcterms:W3CDTF">2017-07-04T05:52:33Z</dcterms:modified>
</cp:coreProperties>
</file>