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handoutMasterIdLst>
    <p:handoutMasterId r:id="rId17"/>
  </p:handoutMasterIdLst>
  <p:sldIdLst>
    <p:sldId id="287" r:id="rId2"/>
    <p:sldId id="256" r:id="rId3"/>
    <p:sldId id="290" r:id="rId4"/>
    <p:sldId id="302" r:id="rId5"/>
    <p:sldId id="301" r:id="rId6"/>
    <p:sldId id="303" r:id="rId7"/>
    <p:sldId id="295" r:id="rId8"/>
    <p:sldId id="297" r:id="rId9"/>
    <p:sldId id="298" r:id="rId10"/>
    <p:sldId id="305" r:id="rId11"/>
    <p:sldId id="299" r:id="rId12"/>
    <p:sldId id="300" r:id="rId13"/>
    <p:sldId id="304" r:id="rId14"/>
    <p:sldId id="291" r:id="rId15"/>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wkrol" initials="ek" lastIdx="6"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yl pośredn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Styl pośredni 3 — Ak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Styl pośredni 3 — Ak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8603FDC-E32A-4AB5-989C-0864C3EAD2B8}" styleName="Styl z motywem 2 — Ak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Styl ciemny 1 — Ak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Styl z motywem 2 — Ak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8" autoAdjust="0"/>
    <p:restoredTop sz="94500" autoAdjust="0"/>
  </p:normalViewPr>
  <p:slideViewPr>
    <p:cSldViewPr>
      <p:cViewPr>
        <p:scale>
          <a:sx n="70" d="100"/>
          <a:sy n="70" d="100"/>
        </p:scale>
        <p:origin x="-1122"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376"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5DBEAF4-D7D8-463D-BC97-961FEFD0BB12}" type="datetimeFigureOut">
              <a:rPr lang="pl-PL"/>
              <a:pPr>
                <a:defRPr/>
              </a:pPr>
              <a:t>2010-06-02</a:t>
            </a:fld>
            <a:endParaRPr lang="pl-PL"/>
          </a:p>
        </p:txBody>
      </p:sp>
      <p:sp>
        <p:nvSpPr>
          <p:cNvPr id="4" name="Symbol zastępczy stopki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0D2D50-CBD6-4EC7-BE0C-12DFDCB9B5D3}"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6246D12-B95E-41EA-A03E-056334269245}" type="datetimeFigureOut">
              <a:rPr lang="pl-PL"/>
              <a:pPr>
                <a:defRPr/>
              </a:pPr>
              <a:t>2010-06-02</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6DBB01F-616C-473E-977F-F42247343C7B}"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35C73B-5C61-43B8-80C2-B77C728C92C1}" type="slidenum">
              <a:rPr lang="pl-PL" smtClean="0"/>
              <a:pPr fontAlgn="base">
                <a:spcBef>
                  <a:spcPct val="0"/>
                </a:spcBef>
                <a:spcAft>
                  <a:spcPct val="0"/>
                </a:spcAft>
                <a:defRPr/>
              </a:pPr>
              <a:t>1</a:t>
            </a:fld>
            <a:endParaRPr lang="pl-P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10</a:t>
            </a:fld>
            <a:endParaRPr 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11</a:t>
            </a:fld>
            <a:endParaRPr 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12</a:t>
            </a:fld>
            <a:endParaRPr 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E24DF4-1FC6-4A61-8977-E2A853D9B191}" type="slidenum">
              <a:rPr lang="pl-PL" smtClean="0"/>
              <a:pPr fontAlgn="base">
                <a:spcBef>
                  <a:spcPct val="0"/>
                </a:spcBef>
                <a:spcAft>
                  <a:spcPct val="0"/>
                </a:spcAft>
                <a:defRPr/>
              </a:pPr>
              <a:t>13</a:t>
            </a:fld>
            <a:endParaRPr lang="pl-P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819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6CBAA1-86D4-4A77-9BC3-F2DC99CFD0EF}" type="slidenum">
              <a:rPr lang="pl-PL" smtClean="0"/>
              <a:pPr fontAlgn="base">
                <a:spcBef>
                  <a:spcPct val="0"/>
                </a:spcBef>
                <a:spcAft>
                  <a:spcPct val="0"/>
                </a:spcAft>
                <a:defRPr/>
              </a:pPr>
              <a:t>14</a:t>
            </a:fld>
            <a:endParaRPr lang="pl-P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E24DF4-1FC6-4A61-8977-E2A853D9B191}" type="slidenum">
              <a:rPr lang="pl-PL" smtClean="0"/>
              <a:pPr fontAlgn="base">
                <a:spcBef>
                  <a:spcPct val="0"/>
                </a:spcBef>
                <a:spcAft>
                  <a:spcPct val="0"/>
                </a:spcAft>
                <a:defRPr/>
              </a:pPr>
              <a:t>2</a:t>
            </a:fld>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3</a:t>
            </a:fld>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4</a:t>
            </a:fld>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5</a:t>
            </a:fld>
            <a:endParaRPr 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6</a:t>
            </a:fld>
            <a:endParaRPr 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7</a:t>
            </a:fld>
            <a:endParaRPr 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8</a:t>
            </a:fld>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7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38B1B-3654-45F4-898D-3AFF7E760C9F}" type="slidenum">
              <a:rPr lang="pl-PL" smtClean="0"/>
              <a:pPr fontAlgn="base">
                <a:spcBef>
                  <a:spcPct val="0"/>
                </a:spcBef>
                <a:spcAft>
                  <a:spcPct val="0"/>
                </a:spcAft>
                <a:defRPr/>
              </a:pPr>
              <a:t>9</a:t>
            </a:fld>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6359D163-1064-4CAC-B1CA-CCED6E0C091F}" type="datetime1">
              <a:rPr lang="pl-PL"/>
              <a:pPr>
                <a:defRPr/>
              </a:pPr>
              <a:t>2010-06-02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7726BF5-5C1C-4F3E-939D-AE06FFE47977}" type="slidenum">
              <a:rPr lang="pl-PL"/>
              <a:pPr>
                <a:defRPr/>
              </a:pPr>
              <a:t>‹#›</a:t>
            </a:fld>
            <a:endParaRPr 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A4D61C3-148F-4126-81E7-D2254BF88A2A}" type="datetime1">
              <a:rPr lang="pl-PL"/>
              <a:pPr>
                <a:defRPr/>
              </a:pPr>
              <a:t>2010-06-02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BEC3E69-779B-4F84-BEEC-6507630F725F}" type="slidenum">
              <a:rPr lang="pl-PL"/>
              <a:pPr>
                <a:defRPr/>
              </a:pPr>
              <a:t>‹#›</a:t>
            </a:fld>
            <a:endParaRPr 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4DDB6CF-9E01-4C6F-A46E-8E5A5F78C64E}" type="datetime1">
              <a:rPr lang="pl-PL"/>
              <a:pPr>
                <a:defRPr/>
              </a:pPr>
              <a:t>2010-06-02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105CF0-7C6F-4B74-B01B-464AF590BC5C}" type="slidenum">
              <a:rPr lang="pl-PL"/>
              <a:pPr>
                <a:defRPr/>
              </a:pPr>
              <a:t>‹#›</a:t>
            </a:fld>
            <a:endParaRPr 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38FAA17F-4A61-4F73-8999-6CD5AD9B648B}" type="datetime1">
              <a:rPr lang="pl-PL"/>
              <a:pPr>
                <a:defRPr/>
              </a:pPr>
              <a:t>2010-06-02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47C428-C550-436C-9745-9CA6FE1009C6}" type="slidenum">
              <a:rPr lang="pl-PL"/>
              <a:pPr>
                <a:defRPr/>
              </a:pPr>
              <a:t>‹#›</a:t>
            </a:fld>
            <a:endParaRPr 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E7B1871D-999D-4F71-AA92-8ABD7DE16E2F}" type="datetime1">
              <a:rPr lang="pl-PL"/>
              <a:pPr>
                <a:defRPr/>
              </a:pPr>
              <a:t>2010-06-02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FAAC39F-0896-4100-AA31-765A994E16DA}" type="slidenum">
              <a:rPr lang="pl-PL"/>
              <a:pPr>
                <a:defRPr/>
              </a:pPr>
              <a:t>‹#›</a:t>
            </a:fld>
            <a:endParaRPr 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AB9B2FA8-074F-4120-9581-49EB2BF1869A}" type="datetime1">
              <a:rPr lang="pl-PL"/>
              <a:pPr>
                <a:defRPr/>
              </a:pPr>
              <a:t>2010-06-02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286F6D8-7C0D-429B-80D0-3A6F293253F0}" type="slidenum">
              <a:rPr lang="pl-PL"/>
              <a:pPr>
                <a:defRPr/>
              </a:pPr>
              <a:t>‹#›</a:t>
            </a:fld>
            <a:endParaRPr 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071891C8-1998-43C7-9A4E-94B3B8335AD4}" type="datetime1">
              <a:rPr lang="pl-PL"/>
              <a:pPr>
                <a:defRPr/>
              </a:pPr>
              <a:t>2010-06-02</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D79FE8A-3667-44F5-81AA-926BE95BD6FC}" type="slidenum">
              <a:rPr lang="pl-PL"/>
              <a:pPr>
                <a:defRPr/>
              </a:pPr>
              <a:t>‹#›</a:t>
            </a:fld>
            <a:endParaRPr 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CF9D4EC3-411D-4A42-AC87-AC8D9EDE0918}" type="datetime1">
              <a:rPr lang="pl-PL"/>
              <a:pPr>
                <a:defRPr/>
              </a:pPr>
              <a:t>2010-06-02</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03FAA583-554A-47A1-AD7A-DEB25D734591}" type="slidenum">
              <a:rPr lang="pl-PL"/>
              <a:pPr>
                <a:defRPr/>
              </a:pPr>
              <a:t>‹#›</a:t>
            </a:fld>
            <a:endParaRPr 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333FF6E-00A2-4713-B765-E90C3FD1F182}" type="datetime1">
              <a:rPr lang="pl-PL"/>
              <a:pPr>
                <a:defRPr/>
              </a:pPr>
              <a:t>2010-06-02</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39971979-A6E5-46E7-B8EF-3A77FED95B86}" type="slidenum">
              <a:rPr lang="pl-PL"/>
              <a:pPr>
                <a:defRPr/>
              </a:pPr>
              <a:t>‹#›</a:t>
            </a:fld>
            <a:endParaRPr 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EAD8195-AF7D-48D6-B8BD-69CFE4E78228}" type="datetime1">
              <a:rPr lang="pl-PL"/>
              <a:pPr>
                <a:defRPr/>
              </a:pPr>
              <a:t>2010-06-02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0DCFA18-DA99-4C38-90AD-F8FD77FE6AB8}" type="slidenum">
              <a:rPr lang="pl-PL"/>
              <a:pPr>
                <a:defRPr/>
              </a:pPr>
              <a:t>‹#›</a:t>
            </a:fld>
            <a:endParaRPr 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6E938FB-E4B7-481D-9A8E-F1315A371C11}" type="datetime1">
              <a:rPr lang="pl-PL"/>
              <a:pPr>
                <a:defRPr/>
              </a:pPr>
              <a:t>2010-06-02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8B21D58-EC85-4A89-BFC4-8DE927A4DDE7}" type="slidenum">
              <a:rPr lang="pl-PL"/>
              <a:pPr>
                <a:defRPr/>
              </a:pPr>
              <a:t>‹#›</a:t>
            </a:fld>
            <a:endParaRPr 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1F06660-F9BF-4CE6-898E-4ECC9D8F918C}" type="datetime1">
              <a:rPr lang="pl-PL"/>
              <a:pPr>
                <a:defRPr/>
              </a:pPr>
              <a:t>2010-06-02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6AC3FC-73D1-4420-99F0-09870D88314E}"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417532" y="4204566"/>
            <a:ext cx="8726467" cy="1470025"/>
          </a:xfrm>
        </p:spPr>
        <p:txBody>
          <a:bodyPr/>
          <a:lstStyle/>
          <a:p>
            <a:pPr marL="342000" lvl="0" indent="-342000" algn="l"/>
            <a:r>
              <a:rPr lang="pl-PL" sz="3200" b="1" dirty="0" smtClean="0"/>
              <a:t>	</a:t>
            </a:r>
            <a:r>
              <a:rPr lang="en-GB" sz="3200" b="1" dirty="0" smtClean="0"/>
              <a:t>Main implementation steps (timeframe) </a:t>
            </a:r>
            <a:r>
              <a:rPr lang="pl-PL" sz="3200" b="1" dirty="0" err="1" smtClean="0"/>
              <a:t>cont</a:t>
            </a:r>
            <a:r>
              <a:rPr lang="pl-PL" sz="3200" b="1" dirty="0" smtClean="0"/>
              <a:t>.</a:t>
            </a:r>
            <a:r>
              <a:rPr lang="pl-PL" sz="2800" b="1" dirty="0" smtClean="0"/>
              <a:t/>
            </a:r>
            <a:br>
              <a:rPr lang="pl-PL" sz="2800" b="1" dirty="0" smtClean="0"/>
            </a:br>
            <a:r>
              <a:rPr lang="en-GB" sz="2800" b="1" dirty="0" smtClean="0"/>
              <a:t/>
            </a:r>
            <a:br>
              <a:rPr lang="en-GB" sz="2800" b="1" dirty="0" smtClean="0"/>
            </a:br>
            <a:r>
              <a:rPr lang="en-GB" sz="2600" b="1" dirty="0" smtClean="0"/>
              <a:t>October 2010 – June 2011 –</a:t>
            </a:r>
            <a:r>
              <a:rPr lang="pl-PL" sz="2600" b="1" dirty="0" smtClean="0"/>
              <a:t> </a:t>
            </a:r>
            <a:r>
              <a:rPr lang="en-GB" sz="2600" b="1" dirty="0" smtClean="0"/>
              <a:t>implementation of the pilot action</a:t>
            </a:r>
            <a:r>
              <a:rPr lang="pl-PL" sz="2600" dirty="0" smtClean="0"/>
              <a:t/>
            </a:r>
            <a:br>
              <a:rPr lang="pl-PL" sz="2600" dirty="0" smtClean="0"/>
            </a:br>
            <a:r>
              <a:rPr lang="pl-PL" sz="2600" dirty="0" smtClean="0"/>
              <a:t> - </a:t>
            </a:r>
            <a:r>
              <a:rPr lang="pl-PL" sz="2600" dirty="0" err="1" smtClean="0"/>
              <a:t>inventory</a:t>
            </a:r>
            <a:r>
              <a:rPr lang="pl-PL" sz="2600" dirty="0" smtClean="0"/>
              <a:t> </a:t>
            </a:r>
            <a:r>
              <a:rPr lang="en-GB" sz="2600" dirty="0" smtClean="0"/>
              <a:t>existing bicycle paths </a:t>
            </a:r>
            <a:r>
              <a:rPr lang="pl-PL" sz="2600" dirty="0" smtClean="0"/>
              <a:t>and </a:t>
            </a:r>
            <a:r>
              <a:rPr lang="en-GB" sz="2600" dirty="0" smtClean="0"/>
              <a:t>railway stations on the </a:t>
            </a:r>
            <a:r>
              <a:rPr lang="en-GB" sz="2600" dirty="0" err="1" smtClean="0"/>
              <a:t>poviat</a:t>
            </a:r>
            <a:r>
              <a:rPr lang="en-GB" sz="2600" dirty="0" smtClean="0"/>
              <a:t> area </a:t>
            </a:r>
            <a:r>
              <a:rPr lang="pl-PL" sz="2600" dirty="0" smtClean="0"/>
              <a:t>on </a:t>
            </a:r>
            <a:r>
              <a:rPr lang="pl-PL" sz="2600" dirty="0" err="1" smtClean="0"/>
              <a:t>the</a:t>
            </a:r>
            <a:r>
              <a:rPr lang="pl-PL" sz="2600" dirty="0" smtClean="0"/>
              <a:t> spot </a:t>
            </a:r>
            <a:r>
              <a:rPr lang="en-GB" sz="2600" dirty="0" smtClean="0"/>
              <a:t>and on the basis of accessible documentation </a:t>
            </a:r>
            <a:r>
              <a:rPr lang="pl-PL" sz="2600" dirty="0" smtClean="0"/>
              <a:t>(</a:t>
            </a:r>
            <a:r>
              <a:rPr lang="pl-PL" sz="2600" dirty="0" err="1" smtClean="0"/>
              <a:t>approx</a:t>
            </a:r>
            <a:r>
              <a:rPr lang="pl-PL" sz="2600" dirty="0" smtClean="0"/>
              <a:t>. 2 </a:t>
            </a:r>
            <a:r>
              <a:rPr lang="pl-PL" sz="2600" dirty="0" err="1" smtClean="0"/>
              <a:t>months</a:t>
            </a:r>
            <a:r>
              <a:rPr lang="pl-PL" sz="2600" dirty="0" smtClean="0"/>
              <a:t>)</a:t>
            </a:r>
            <a:br>
              <a:rPr lang="pl-PL" sz="2600" dirty="0" smtClean="0"/>
            </a:br>
            <a:r>
              <a:rPr lang="pl-PL" sz="2600" dirty="0" smtClean="0"/>
              <a:t>- </a:t>
            </a:r>
            <a:r>
              <a:rPr lang="en-GB" sz="2600" dirty="0" smtClean="0"/>
              <a:t>drawing of new </a:t>
            </a:r>
            <a:r>
              <a:rPr lang="pl-PL" sz="2600" dirty="0" err="1" smtClean="0"/>
              <a:t>paths</a:t>
            </a:r>
            <a:r>
              <a:rPr lang="pl-PL" sz="2600" dirty="0" smtClean="0"/>
              <a:t> and </a:t>
            </a:r>
            <a:r>
              <a:rPr lang="pl-PL" sz="2600" dirty="0" err="1" smtClean="0"/>
              <a:t>connections</a:t>
            </a:r>
            <a:r>
              <a:rPr lang="pl-PL" sz="2600" dirty="0" smtClean="0"/>
              <a:t> </a:t>
            </a:r>
            <a:r>
              <a:rPr lang="pl-PL" sz="2600" dirty="0" smtClean="0"/>
              <a:t>(</a:t>
            </a:r>
            <a:r>
              <a:rPr lang="pl-PL" sz="2600" dirty="0" err="1" smtClean="0"/>
              <a:t>approx</a:t>
            </a:r>
            <a:r>
              <a:rPr lang="pl-PL" sz="2600" dirty="0" smtClean="0"/>
              <a:t>. 2 </a:t>
            </a:r>
            <a:r>
              <a:rPr lang="pl-PL" sz="2600" dirty="0" err="1" smtClean="0"/>
              <a:t>months</a:t>
            </a:r>
            <a:r>
              <a:rPr lang="pl-PL" sz="2600" dirty="0" smtClean="0"/>
              <a:t>) </a:t>
            </a:r>
            <a:r>
              <a:rPr lang="en-GB" sz="2600" dirty="0" smtClean="0"/>
              <a:t/>
            </a:r>
            <a:br>
              <a:rPr lang="en-GB" sz="2600" dirty="0" smtClean="0"/>
            </a:br>
            <a:r>
              <a:rPr lang="en-GB" sz="2600" dirty="0" smtClean="0"/>
              <a:t>- </a:t>
            </a:r>
            <a:r>
              <a:rPr lang="pl-PL" sz="2600" dirty="0" smtClean="0"/>
              <a:t>c</a:t>
            </a:r>
            <a:r>
              <a:rPr lang="en-GB" sz="2600" dirty="0" err="1" smtClean="0"/>
              <a:t>reation</a:t>
            </a:r>
            <a:r>
              <a:rPr lang="en-GB" sz="2600" dirty="0" smtClean="0"/>
              <a:t> of complex system of varied transport connections (bike, railway, bus, </a:t>
            </a:r>
            <a:r>
              <a:rPr lang="pl-PL" sz="2600" dirty="0" smtClean="0"/>
              <a:t>cross-country </a:t>
            </a:r>
            <a:r>
              <a:rPr lang="en-GB" sz="2600" dirty="0" smtClean="0"/>
              <a:t>skiing, </a:t>
            </a:r>
            <a:r>
              <a:rPr lang="en-GB" sz="2600" dirty="0" err="1" smtClean="0"/>
              <a:t>skibus</a:t>
            </a:r>
            <a:r>
              <a:rPr lang="en-GB" sz="2600" dirty="0" smtClean="0"/>
              <a:t> etc.) </a:t>
            </a:r>
            <a:r>
              <a:rPr lang="pl-PL" sz="2600" dirty="0" smtClean="0"/>
              <a:t>(</a:t>
            </a:r>
            <a:r>
              <a:rPr lang="pl-PL" sz="2600" dirty="0" err="1" smtClean="0"/>
              <a:t>approx</a:t>
            </a:r>
            <a:r>
              <a:rPr lang="pl-PL" sz="2600" dirty="0" smtClean="0"/>
              <a:t>. 3 </a:t>
            </a:r>
            <a:r>
              <a:rPr lang="pl-PL" sz="2600" dirty="0" err="1" smtClean="0"/>
              <a:t>months</a:t>
            </a:r>
            <a:r>
              <a:rPr lang="pl-PL" sz="2600" dirty="0" smtClean="0"/>
              <a:t>)</a:t>
            </a:r>
            <a:br>
              <a:rPr lang="pl-PL" sz="2600" dirty="0" smtClean="0"/>
            </a:br>
            <a:r>
              <a:rPr lang="pl-PL" sz="2600" dirty="0" smtClean="0"/>
              <a:t>- </a:t>
            </a:r>
            <a:r>
              <a:rPr lang="pl-PL" sz="2600" dirty="0" err="1" smtClean="0"/>
              <a:t>summary</a:t>
            </a:r>
            <a:r>
              <a:rPr lang="pl-PL" sz="2600" dirty="0" smtClean="0"/>
              <a:t> (</a:t>
            </a:r>
            <a:r>
              <a:rPr lang="pl-PL" sz="2600" dirty="0" err="1" smtClean="0"/>
              <a:t>approx</a:t>
            </a:r>
            <a:r>
              <a:rPr lang="pl-PL" sz="2600" dirty="0" smtClean="0"/>
              <a:t>. 1 </a:t>
            </a:r>
            <a:r>
              <a:rPr lang="pl-PL" sz="2600" dirty="0" err="1" smtClean="0"/>
              <a:t>month</a:t>
            </a:r>
            <a:r>
              <a:rPr lang="pl-PL" sz="2600" dirty="0" smtClean="0"/>
              <a:t>)</a:t>
            </a:r>
            <a:r>
              <a:rPr lang="pl-PL" sz="2800" dirty="0" smtClean="0"/>
              <a:t/>
            </a:r>
            <a:br>
              <a:rPr lang="pl-PL" sz="2800" dirty="0" smtClean="0"/>
            </a:br>
            <a:r>
              <a:rPr lang="pl-PL" sz="2800" dirty="0" smtClean="0"/>
              <a:t/>
            </a:r>
            <a:br>
              <a:rPr lang="pl-PL" sz="2800" dirty="0" smtClean="0"/>
            </a:b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214282" y="4214818"/>
            <a:ext cx="8643998" cy="1470025"/>
          </a:xfrm>
        </p:spPr>
        <p:txBody>
          <a:bodyPr/>
          <a:lstStyle/>
          <a:p>
            <a:pPr marL="742950" lvl="0" indent="-742950" algn="l">
              <a:spcBef>
                <a:spcPts val="600"/>
              </a:spcBef>
            </a:pPr>
            <a:r>
              <a:rPr lang="pl-PL" sz="3600" b="1" dirty="0" smtClean="0"/>
              <a:t>			</a:t>
            </a:r>
            <a:r>
              <a:rPr lang="en-GB" sz="3200" b="1" dirty="0" smtClean="0"/>
              <a:t>System of integrated planning</a:t>
            </a:r>
            <a:r>
              <a:rPr lang="en-GB" sz="3600" b="1" dirty="0" smtClean="0"/>
              <a:t/>
            </a:r>
            <a:br>
              <a:rPr lang="en-GB" sz="3600" b="1" dirty="0" smtClean="0"/>
            </a:br>
            <a:r>
              <a:rPr lang="en-GB" sz="3600" b="1" dirty="0" smtClean="0"/>
              <a:t>	</a:t>
            </a:r>
            <a:r>
              <a:rPr lang="en-GB" sz="2800" b="1" dirty="0" smtClean="0"/>
              <a:t>Potential obstacles and risks:</a:t>
            </a:r>
            <a:br>
              <a:rPr lang="en-GB" sz="2800" b="1" dirty="0" smtClean="0"/>
            </a:br>
            <a:r>
              <a:rPr lang="en-GB" sz="2800" b="1" dirty="0" smtClean="0"/>
              <a:t/>
            </a:r>
            <a:br>
              <a:rPr lang="en-GB" sz="2800" b="1" dirty="0" smtClean="0"/>
            </a:br>
            <a:r>
              <a:rPr lang="en-GB" sz="2800" dirty="0" smtClean="0"/>
              <a:t>- public procurement</a:t>
            </a:r>
            <a:r>
              <a:rPr lang="pl-PL" sz="2800" dirty="0" smtClean="0"/>
              <a:t> </a:t>
            </a:r>
            <a:r>
              <a:rPr lang="en-GB" sz="2800" dirty="0" smtClean="0"/>
              <a:t>procedure</a:t>
            </a:r>
            <a:r>
              <a:rPr lang="pl-PL" sz="2800" dirty="0" smtClean="0"/>
              <a:t/>
            </a:r>
            <a:br>
              <a:rPr lang="pl-PL" sz="2800" dirty="0" smtClean="0"/>
            </a:br>
            <a:r>
              <a:rPr lang="pl-PL" sz="2800" dirty="0" smtClean="0"/>
              <a:t>- </a:t>
            </a:r>
            <a:r>
              <a:rPr lang="pl-PL" sz="2800" dirty="0" err="1" smtClean="0"/>
              <a:t>cooperation</a:t>
            </a:r>
            <a:r>
              <a:rPr lang="pl-PL" sz="2800" dirty="0" smtClean="0"/>
              <a:t> </a:t>
            </a:r>
            <a:r>
              <a:rPr lang="pl-PL" sz="2800" dirty="0" err="1" smtClean="0"/>
              <a:t>with</a:t>
            </a:r>
            <a:r>
              <a:rPr lang="pl-PL" sz="2800" dirty="0" smtClean="0"/>
              <a:t> </a:t>
            </a:r>
            <a:r>
              <a:rPr lang="pl-PL" sz="2800" dirty="0" err="1" smtClean="0"/>
              <a:t>experts</a:t>
            </a:r>
            <a:r>
              <a:rPr lang="en-GB" sz="2800" b="1" dirty="0" smtClean="0"/>
              <a:t/>
            </a:r>
            <a:br>
              <a:rPr lang="en-GB" sz="2800" b="1" dirty="0" smtClean="0"/>
            </a:br>
            <a:r>
              <a:rPr lang="en-GB" sz="2800" b="1" dirty="0" smtClean="0"/>
              <a:t>- </a:t>
            </a:r>
            <a:r>
              <a:rPr lang="en-GB" sz="2800" dirty="0" smtClean="0"/>
              <a:t>collecting necessary</a:t>
            </a:r>
            <a:r>
              <a:rPr lang="pl-PL" sz="2800" dirty="0" smtClean="0"/>
              <a:t> </a:t>
            </a:r>
            <a:r>
              <a:rPr lang="en-GB" sz="2800" dirty="0" smtClean="0"/>
              <a:t>documentation</a:t>
            </a:r>
            <a:br>
              <a:rPr lang="en-GB" sz="2800" dirty="0" smtClean="0"/>
            </a:br>
            <a:r>
              <a:rPr lang="en-GB" sz="2800" dirty="0" smtClean="0"/>
              <a:t>- bad weather conditions </a:t>
            </a:r>
            <a:br>
              <a:rPr lang="en-GB" sz="2800" dirty="0" smtClean="0"/>
            </a:br>
            <a:r>
              <a:rPr lang="en-GB" sz="2800" dirty="0" smtClean="0"/>
              <a:t>- </a:t>
            </a:r>
            <a:r>
              <a:rPr lang="pl-PL" sz="2800" dirty="0" err="1" smtClean="0"/>
              <a:t>self</a:t>
            </a:r>
            <a:r>
              <a:rPr lang="pl-PL" sz="2800" dirty="0" smtClean="0"/>
              <a:t> </a:t>
            </a:r>
            <a:r>
              <a:rPr lang="pl-PL" sz="2800" dirty="0" err="1" smtClean="0"/>
              <a:t>decisions</a:t>
            </a:r>
            <a:r>
              <a:rPr lang="pl-PL" sz="2800" dirty="0" smtClean="0"/>
              <a:t> by </a:t>
            </a:r>
            <a:r>
              <a:rPr lang="pl-PL" sz="2800" dirty="0" err="1" smtClean="0"/>
              <a:t>local</a:t>
            </a:r>
            <a:r>
              <a:rPr lang="pl-PL" sz="2800" dirty="0" smtClean="0"/>
              <a:t> public </a:t>
            </a:r>
            <a:r>
              <a:rPr lang="en-GB" sz="2800" dirty="0" smtClean="0"/>
              <a:t>authorities</a:t>
            </a:r>
            <a:br>
              <a:rPr lang="en-GB" sz="2800"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214282" y="4143380"/>
            <a:ext cx="8415342" cy="1470025"/>
          </a:xfrm>
        </p:spPr>
        <p:txBody>
          <a:bodyPr/>
          <a:lstStyle/>
          <a:p>
            <a:pPr marL="742950" lvl="0" indent="-742950" algn="l"/>
            <a:r>
              <a:rPr lang="pl-PL" sz="3600" b="1" dirty="0" smtClean="0"/>
              <a:t>			</a:t>
            </a:r>
            <a:r>
              <a:rPr lang="en-GB" sz="3200" b="1" dirty="0" smtClean="0"/>
              <a:t>System of integrated planning</a:t>
            </a:r>
            <a:r>
              <a:rPr lang="en-GB" sz="3600" b="1" dirty="0" smtClean="0"/>
              <a:t/>
            </a:r>
            <a:br>
              <a:rPr lang="en-GB" sz="3600" b="1" dirty="0" smtClean="0"/>
            </a:br>
            <a:r>
              <a:rPr lang="en-GB" sz="2000" dirty="0" smtClean="0"/>
              <a:t>(main questions to be discussed with the project partners and the Project Steering Group regarding the pilot action)</a:t>
            </a:r>
            <a:br>
              <a:rPr lang="en-GB" sz="2000" dirty="0" smtClean="0"/>
            </a:br>
            <a:r>
              <a:rPr lang="pl-PL" sz="2000" dirty="0" smtClean="0"/>
              <a:t/>
            </a:r>
            <a:br>
              <a:rPr lang="pl-PL" sz="2000" dirty="0" smtClean="0"/>
            </a:br>
            <a:r>
              <a:rPr lang="en-GB" sz="2800" b="1" dirty="0" smtClean="0"/>
              <a:t/>
            </a:r>
            <a:br>
              <a:rPr lang="en-GB" sz="2800" b="1" dirty="0" smtClean="0"/>
            </a:br>
            <a:r>
              <a:rPr lang="en-GB" sz="2800" dirty="0" smtClean="0"/>
              <a:t>- How pilot action will be</a:t>
            </a:r>
            <a:r>
              <a:rPr lang="pl-PL" sz="2800" dirty="0" smtClean="0"/>
              <a:t> </a:t>
            </a:r>
            <a:r>
              <a:rPr lang="pl-PL" sz="2800" dirty="0" err="1" smtClean="0"/>
              <a:t>connected</a:t>
            </a:r>
            <a:r>
              <a:rPr lang="pl-PL" sz="2800" dirty="0" smtClean="0"/>
              <a:t> </a:t>
            </a:r>
            <a:r>
              <a:rPr lang="en-GB" sz="2800" dirty="0" smtClean="0"/>
              <a:t>with project management plan which we will have to prepare then?</a:t>
            </a:r>
            <a:r>
              <a:rPr lang="pl-PL" sz="2800" dirty="0" smtClean="0"/>
              <a:t/>
            </a:r>
            <a:br>
              <a:rPr lang="pl-PL" sz="2800" dirty="0" smtClean="0"/>
            </a:br>
            <a:r>
              <a:rPr lang="pl-PL" sz="2800" b="1" dirty="0" smtClean="0">
                <a:solidFill>
                  <a:srgbClr val="FF0000"/>
                </a:solidFill>
              </a:rPr>
              <a:t/>
            </a:r>
            <a:br>
              <a:rPr lang="pl-PL" sz="2800" b="1" dirty="0" smtClean="0">
                <a:solidFill>
                  <a:srgbClr val="FF0000"/>
                </a:solidFill>
              </a:rPr>
            </a:br>
            <a:r>
              <a:rPr lang="pl-PL" sz="2800" b="1" dirty="0" smtClean="0">
                <a:solidFill>
                  <a:srgbClr val="FF0000"/>
                </a:solidFill>
              </a:rPr>
              <a:t/>
            </a:r>
            <a:br>
              <a:rPr lang="pl-PL" sz="2800" b="1" dirty="0" smtClean="0">
                <a:solidFill>
                  <a:srgbClr val="FF0000"/>
                </a:solidFill>
              </a:rPr>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1857364"/>
            <a:ext cx="8501122" cy="1857387"/>
          </a:xfrm>
        </p:spPr>
        <p:txBody>
          <a:bodyPr rtlCol="0">
            <a:noAutofit/>
          </a:bodyPr>
          <a:lstStyle/>
          <a:p>
            <a:pPr eaLnBrk="1" fontAlgn="auto" hangingPunct="1">
              <a:lnSpc>
                <a:spcPts val="5800"/>
              </a:lnSpc>
              <a:spcAft>
                <a:spcPts val="0"/>
              </a:spcAft>
              <a:defRPr/>
            </a:pP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r>
            <a:b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b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r>
            <a:b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b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Thank</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t>
            </a: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you</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for </a:t>
            </a: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your</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t>
            </a: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attention</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t>
            </a:r>
            <a:endParaRPr lang="pl-PL" sz="5400" b="1" dirty="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endParaRPr>
          </a:p>
        </p:txBody>
      </p:sp>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2053" name="pole tekstowe 4"/>
          <p:cNvSpPr txBox="1">
            <a:spLocks noChangeArrowheads="1"/>
          </p:cNvSpPr>
          <p:nvPr/>
        </p:nvSpPr>
        <p:spPr bwMode="auto">
          <a:xfrm>
            <a:off x="214313" y="6286500"/>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smtClean="0">
                <a:latin typeface="Calibri" pitchFamily="34" charset="0"/>
              </a:rPr>
              <a:t>Wroc</a:t>
            </a:r>
            <a:r>
              <a:rPr lang="pl-PL" sz="1400" dirty="0" smtClean="0">
                <a:latin typeface="Calibri" pitchFamily="34" charset="0"/>
              </a:rPr>
              <a:t>l</a:t>
            </a:r>
            <a:r>
              <a:rPr lang="en-US" sz="1400" dirty="0" smtClean="0">
                <a:latin typeface="Calibri" pitchFamily="34" charset="0"/>
              </a:rPr>
              <a:t>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6" name="Podtytuł 5"/>
          <p:cNvSpPr>
            <a:spLocks noGrp="1"/>
          </p:cNvSpPr>
          <p:nvPr>
            <p:ph type="subTitle" idx="1"/>
          </p:nvPr>
        </p:nvSpPr>
        <p:spPr>
          <a:xfrm>
            <a:off x="1371600" y="4500570"/>
            <a:ext cx="6400800" cy="1138230"/>
          </a:xfrm>
        </p:spPr>
        <p:txBody>
          <a:bodyPr/>
          <a:lstStyle/>
          <a:p>
            <a:r>
              <a:rPr lang="pl-PL" dirty="0" smtClean="0"/>
              <a:t>Katarzyna Pisarek</a:t>
            </a:r>
            <a:endParaRPr lang="pl-PL" dirty="0"/>
          </a:p>
        </p:txBody>
      </p:sp>
      <p:pic>
        <p:nvPicPr>
          <p:cNvPr id="7" name="Obraz 6" descr="NEW BRIDGES_logo_box.jpg"/>
          <p:cNvPicPr>
            <a:picLocks noChangeAspect="1"/>
          </p:cNvPicPr>
          <p:nvPr/>
        </p:nvPicPr>
        <p:blipFill>
          <a:blip r:embed="rId4" cstate="print"/>
          <a:stretch>
            <a:fillRect/>
          </a:stretch>
        </p:blipFill>
        <p:spPr>
          <a:xfrm>
            <a:off x="6858016" y="5204858"/>
            <a:ext cx="1928794" cy="896280"/>
          </a:xfrm>
          <a:prstGeom prst="rect">
            <a:avLst/>
          </a:prstGeom>
        </p:spPr>
      </p:pic>
    </p:spTree>
  </p:cSld>
  <p:clrMapOvr>
    <a:masterClrMapping/>
  </p:clrMapOvr>
  <p:transition spd="med" advTm="5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50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285720" y="2571744"/>
            <a:ext cx="8501122" cy="1857387"/>
          </a:xfrm>
        </p:spPr>
        <p:txBody>
          <a:bodyPr rtlCol="0">
            <a:noAutofit/>
          </a:bodyPr>
          <a:lstStyle/>
          <a:p>
            <a:pPr eaLnBrk="1" fontAlgn="auto" hangingPunct="1">
              <a:lnSpc>
                <a:spcPts val="5800"/>
              </a:lnSpc>
              <a:spcAft>
                <a:spcPts val="0"/>
              </a:spcAft>
              <a:defRPr/>
            </a:pP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Pilot Action</a:t>
            </a:r>
            <a:b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b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r>
            <a:b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b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System of </a:t>
            </a: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integrated</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t>
            </a:r>
            <a:r>
              <a:rPr lang="pl-PL" sz="7200" b="1" dirty="0" err="1"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planning</a:t>
            </a:r>
            <a:r>
              <a:rPr lang="pl-PL" sz="7200" b="1" dirty="0" smtClean="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rPr>
              <a:t> </a:t>
            </a:r>
            <a:endParaRPr lang="pl-PL" sz="5400" b="1" dirty="0">
              <a:ln w="12700">
                <a:solidFill>
                  <a:schemeClr val="bg2">
                    <a:lumMod val="25000"/>
                  </a:schemeClr>
                </a:solidFill>
                <a:prstDash val="solid"/>
              </a:ln>
              <a:solidFill>
                <a:schemeClr val="bg2">
                  <a:tint val="85000"/>
                  <a:satMod val="155000"/>
                </a:schemeClr>
              </a:solidFill>
              <a:effectLst>
                <a:glow rad="139700">
                  <a:schemeClr val="accent6">
                    <a:satMod val="175000"/>
                    <a:alpha val="40000"/>
                  </a:schemeClr>
                </a:glow>
                <a:outerShdw blurRad="190500" dist="20320" dir="1800000" algn="tl" rotWithShape="0">
                  <a:srgbClr val="000000">
                    <a:alpha val="40000"/>
                  </a:srgbClr>
                </a:outerShdw>
              </a:effectLst>
            </a:endParaRPr>
          </a:p>
        </p:txBody>
      </p:sp>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2053" name="pole tekstowe 4"/>
          <p:cNvSpPr txBox="1">
            <a:spLocks noChangeArrowheads="1"/>
          </p:cNvSpPr>
          <p:nvPr/>
        </p:nvSpPr>
        <p:spPr bwMode="auto">
          <a:xfrm>
            <a:off x="214313" y="6286500"/>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smtClean="0">
                <a:latin typeface="Calibri" pitchFamily="34" charset="0"/>
              </a:rPr>
              <a:t>Wroc</a:t>
            </a:r>
            <a:r>
              <a:rPr lang="pl-PL" sz="1400" dirty="0" smtClean="0">
                <a:latin typeface="Calibri" pitchFamily="34" charset="0"/>
              </a:rPr>
              <a:t>l</a:t>
            </a:r>
            <a:r>
              <a:rPr lang="en-US" sz="1400" dirty="0" smtClean="0">
                <a:latin typeface="Calibri" pitchFamily="34" charset="0"/>
              </a:rPr>
              <a:t>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6" name="Podtytuł 5"/>
          <p:cNvSpPr>
            <a:spLocks noGrp="1"/>
          </p:cNvSpPr>
          <p:nvPr>
            <p:ph type="subTitle" idx="1"/>
          </p:nvPr>
        </p:nvSpPr>
        <p:spPr/>
        <p:txBody>
          <a:bodyPr/>
          <a:lstStyle/>
          <a:p>
            <a:endParaRPr lang="pl-PL" dirty="0"/>
          </a:p>
        </p:txBody>
      </p:sp>
      <p:pic>
        <p:nvPicPr>
          <p:cNvPr id="7" name="Obraz 6" descr="NEW BRIDGES_logo_box.jpg"/>
          <p:cNvPicPr>
            <a:picLocks noChangeAspect="1"/>
          </p:cNvPicPr>
          <p:nvPr/>
        </p:nvPicPr>
        <p:blipFill>
          <a:blip r:embed="rId4" cstate="print"/>
          <a:stretch>
            <a:fillRect/>
          </a:stretch>
        </p:blipFill>
        <p:spPr>
          <a:xfrm>
            <a:off x="6858016" y="5357826"/>
            <a:ext cx="1907077" cy="886188"/>
          </a:xfrm>
          <a:prstGeom prst="rect">
            <a:avLst/>
          </a:prstGeom>
        </p:spPr>
      </p:pic>
    </p:spTree>
  </p:cSld>
  <p:clrMapOvr>
    <a:masterClrMapping/>
  </p:clrMapOvr>
  <p:transition spd="med" advTm="5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50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785786" y="3286124"/>
            <a:ext cx="7772400" cy="1470025"/>
          </a:xfrm>
        </p:spPr>
        <p:txBody>
          <a:bodyPr/>
          <a:lstStyle/>
          <a:p>
            <a:pPr marL="342000" lvl="0" indent="-342000" algn="l"/>
            <a:r>
              <a:rPr lang="pl-PL" sz="3200" b="1" dirty="0" smtClean="0"/>
              <a:t>	</a:t>
            </a:r>
            <a:r>
              <a:rPr lang="pl-PL" sz="3200" b="1" dirty="0" err="1" smtClean="0"/>
              <a:t>Priority</a:t>
            </a:r>
            <a:r>
              <a:rPr lang="pl-PL" sz="3200" b="1" dirty="0" smtClean="0"/>
              <a:t> </a:t>
            </a:r>
            <a:r>
              <a:rPr lang="pl-PL" sz="3200" b="1" dirty="0" err="1" smtClean="0"/>
              <a:t>challenges</a:t>
            </a:r>
            <a:r>
              <a:rPr lang="pl-PL" sz="3200" b="1" dirty="0" smtClean="0"/>
              <a:t> </a:t>
            </a:r>
            <a:r>
              <a:rPr lang="pl-PL" sz="3200" b="1" dirty="0" err="1" smtClean="0"/>
              <a:t>identified</a:t>
            </a:r>
            <a:r>
              <a:rPr lang="pl-PL" sz="3200" b="1" dirty="0" smtClean="0"/>
              <a:t>:</a:t>
            </a:r>
            <a:r>
              <a:rPr lang="pl-PL" sz="2800" dirty="0" smtClean="0"/>
              <a:t/>
            </a:r>
            <a:br>
              <a:rPr lang="pl-PL" sz="2800" dirty="0" smtClean="0"/>
            </a:br>
            <a:r>
              <a:rPr lang="pl-PL" sz="2800" dirty="0" smtClean="0"/>
              <a:t/>
            </a:r>
            <a:br>
              <a:rPr lang="pl-PL" sz="2800" dirty="0" smtClean="0"/>
            </a:br>
            <a:r>
              <a:rPr lang="pl-PL" sz="2800" dirty="0" smtClean="0"/>
              <a:t>1. </a:t>
            </a:r>
            <a:r>
              <a:rPr lang="en-US" sz="2800" dirty="0" smtClean="0"/>
              <a:t>Integrated planning of settlement structure with transport planning,</a:t>
            </a:r>
            <a:r>
              <a:rPr lang="pl-PL" sz="2800" dirty="0" smtClean="0"/>
              <a:t/>
            </a:r>
            <a:br>
              <a:rPr lang="pl-PL" sz="2800" dirty="0" smtClean="0"/>
            </a:br>
            <a:r>
              <a:rPr lang="pl-PL" sz="2800" dirty="0" smtClean="0"/>
              <a:t>2. </a:t>
            </a:r>
            <a:r>
              <a:rPr lang="en-US" sz="2800" dirty="0" smtClean="0"/>
              <a:t>Taking advantage of varied forms of transport and better coordination,</a:t>
            </a:r>
            <a:r>
              <a:rPr lang="pl-PL" sz="2800" dirty="0" smtClean="0"/>
              <a:t/>
            </a:r>
            <a:br>
              <a:rPr lang="pl-PL" sz="2800" dirty="0" smtClean="0"/>
            </a:br>
            <a:r>
              <a:rPr lang="pl-PL" sz="2800" dirty="0" smtClean="0"/>
              <a:t>3. </a:t>
            </a:r>
            <a:r>
              <a:rPr lang="en-US" sz="2800" dirty="0" smtClean="0"/>
              <a:t>Retaining landscape and architectural values characteristic of village and city</a:t>
            </a:r>
            <a:r>
              <a:rPr lang="pl-PL" sz="2800" dirty="0" smtClean="0"/>
              <a:t/>
            </a:r>
            <a:br>
              <a:rPr lang="pl-PL" sz="2800"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285720" y="3857628"/>
            <a:ext cx="8572560" cy="1470025"/>
          </a:xfrm>
        </p:spPr>
        <p:txBody>
          <a:bodyPr/>
          <a:lstStyle/>
          <a:p>
            <a:pPr marL="342000" lvl="0" indent="-342000" algn="l"/>
            <a:r>
              <a:rPr lang="pl-PL" sz="3600" b="1" dirty="0" smtClean="0"/>
              <a:t>				</a:t>
            </a:r>
            <a:r>
              <a:rPr lang="pl-PL" sz="3200" b="1" dirty="0" err="1" smtClean="0"/>
              <a:t>Main</a:t>
            </a:r>
            <a:r>
              <a:rPr lang="pl-PL" sz="3200" b="1" dirty="0" smtClean="0"/>
              <a:t> </a:t>
            </a:r>
            <a:r>
              <a:rPr lang="pl-PL" sz="3200" b="1" dirty="0" err="1" smtClean="0"/>
              <a:t>issues</a:t>
            </a:r>
            <a:r>
              <a:rPr lang="pl-PL" sz="3600" b="1" dirty="0" smtClean="0"/>
              <a:t/>
            </a:r>
            <a:br>
              <a:rPr lang="pl-PL" sz="3600" b="1" dirty="0" smtClean="0"/>
            </a:br>
            <a:r>
              <a:rPr lang="pl-PL" sz="2800" b="1" dirty="0" smtClean="0"/>
              <a:t/>
            </a:r>
            <a:br>
              <a:rPr lang="pl-PL" sz="2800" b="1" dirty="0" smtClean="0"/>
            </a:br>
            <a:r>
              <a:rPr lang="pl-PL" sz="2600" dirty="0" smtClean="0"/>
              <a:t>- not </a:t>
            </a:r>
            <a:r>
              <a:rPr lang="pl-PL" sz="2600" dirty="0" err="1" smtClean="0"/>
              <a:t>used</a:t>
            </a:r>
            <a:r>
              <a:rPr lang="pl-PL" sz="2600" dirty="0" smtClean="0"/>
              <a:t> </a:t>
            </a:r>
            <a:r>
              <a:rPr lang="en-GB" sz="2600" dirty="0" smtClean="0"/>
              <a:t>full advantage of the potential </a:t>
            </a:r>
            <a:r>
              <a:rPr lang="pl-PL" sz="2600" dirty="0" smtClean="0"/>
              <a:t>of </a:t>
            </a:r>
            <a:r>
              <a:rPr lang="pl-PL" sz="2600" dirty="0" err="1" smtClean="0"/>
              <a:t>different</a:t>
            </a:r>
            <a:r>
              <a:rPr lang="pl-PL" sz="2600" dirty="0" smtClean="0"/>
              <a:t> </a:t>
            </a:r>
            <a:r>
              <a:rPr lang="en-GB" sz="2600" dirty="0" smtClean="0"/>
              <a:t>means </a:t>
            </a:r>
            <a:r>
              <a:rPr lang="pl-PL" sz="2600" dirty="0" smtClean="0"/>
              <a:t>  </a:t>
            </a:r>
            <a:r>
              <a:rPr lang="en-GB" sz="2600" dirty="0" smtClean="0"/>
              <a:t>of public transport (minimal share of train connections and slightly </a:t>
            </a:r>
            <a:r>
              <a:rPr lang="pl-PL" sz="2600" dirty="0" err="1" smtClean="0"/>
              <a:t>bigger</a:t>
            </a:r>
            <a:r>
              <a:rPr lang="pl-PL" sz="2600" dirty="0" smtClean="0"/>
              <a:t> </a:t>
            </a:r>
            <a:r>
              <a:rPr lang="en-GB" sz="2600" dirty="0" smtClean="0"/>
              <a:t>share of bus connections)</a:t>
            </a:r>
            <a:r>
              <a:rPr lang="pl-PL" sz="2600" dirty="0" smtClean="0"/>
              <a:t/>
            </a:r>
            <a:br>
              <a:rPr lang="pl-PL" sz="2600" dirty="0" smtClean="0"/>
            </a:br>
            <a:r>
              <a:rPr lang="pl-PL" sz="2600" dirty="0" smtClean="0"/>
              <a:t/>
            </a:r>
            <a:br>
              <a:rPr lang="pl-PL" sz="2600" dirty="0" smtClean="0"/>
            </a:br>
            <a:r>
              <a:rPr lang="pl-PL" sz="2600" dirty="0" smtClean="0"/>
              <a:t> - a</a:t>
            </a:r>
            <a:r>
              <a:rPr lang="en-GB" sz="2600" dirty="0" smtClean="0"/>
              <a:t> significant dispersal of houses and housing estates results in higher costs of transport organization</a:t>
            </a:r>
            <a:r>
              <a:rPr lang="pl-PL" sz="2600" dirty="0" smtClean="0"/>
              <a:t/>
            </a:r>
            <a:br>
              <a:rPr lang="pl-PL" sz="2600" dirty="0" smtClean="0"/>
            </a:br>
            <a:r>
              <a:rPr lang="pl-PL" sz="2600" dirty="0" smtClean="0"/>
              <a:t/>
            </a:r>
            <a:br>
              <a:rPr lang="pl-PL" sz="2600" dirty="0" smtClean="0"/>
            </a:br>
            <a:r>
              <a:rPr lang="pl-PL" sz="2600" dirty="0" smtClean="0"/>
              <a:t>- a</a:t>
            </a:r>
            <a:r>
              <a:rPr lang="en-GB" sz="2600" dirty="0" smtClean="0"/>
              <a:t> dichotomy in land management, which translates into problems related to the development of common conceptions and their effective implementation</a:t>
            </a:r>
            <a:r>
              <a:rPr lang="pl-PL" sz="2400" dirty="0" smtClean="0"/>
              <a:t/>
            </a:r>
            <a:br>
              <a:rPr lang="pl-PL" sz="2400" dirty="0" smtClean="0"/>
            </a:br>
            <a:r>
              <a:rPr lang="pl-PL" sz="2400" dirty="0" smtClean="0"/>
              <a:t/>
            </a:r>
            <a:br>
              <a:rPr lang="pl-PL" sz="2400" dirty="0" smtClean="0"/>
            </a:br>
            <a:r>
              <a:rPr lang="pl-PL" sz="2400" b="1" dirty="0" smtClean="0"/>
              <a:t/>
            </a:r>
            <a:br>
              <a:rPr lang="pl-PL" sz="24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214282" y="5387975"/>
            <a:ext cx="8415342" cy="1470025"/>
          </a:xfrm>
        </p:spPr>
        <p:txBody>
          <a:bodyPr/>
          <a:lstStyle/>
          <a:p>
            <a:pPr marL="742950" lvl="0" indent="-742950" algn="l">
              <a:spcBef>
                <a:spcPts val="600"/>
              </a:spcBef>
            </a:pPr>
            <a:r>
              <a:rPr lang="pl-PL" sz="3600" b="1" dirty="0" smtClean="0"/>
              <a:t>	</a:t>
            </a:r>
            <a:r>
              <a:rPr lang="en-GB" sz="3600" b="1" dirty="0" smtClean="0"/>
              <a:t>		</a:t>
            </a:r>
            <a:r>
              <a:rPr lang="en-GB" sz="3200" b="1" dirty="0" smtClean="0"/>
              <a:t>Decision process (summary)</a:t>
            </a:r>
            <a:br>
              <a:rPr lang="en-GB" sz="3200" b="1" dirty="0" smtClean="0"/>
            </a:br>
            <a:r>
              <a:rPr lang="en-GB" sz="3200" b="1" dirty="0" smtClean="0"/>
              <a:t/>
            </a:r>
            <a:br>
              <a:rPr lang="en-GB" sz="3200" b="1" dirty="0" smtClean="0"/>
            </a:br>
            <a:r>
              <a:rPr lang="en-GB" sz="2400" b="1" dirty="0" smtClean="0"/>
              <a:t>- Stakeholders</a:t>
            </a:r>
            <a:r>
              <a:rPr lang="en-GB" sz="2400" dirty="0" smtClean="0"/>
              <a:t> – representatives of local public authorities, universities and spatial planning institutions</a:t>
            </a:r>
            <a:br>
              <a:rPr lang="en-GB" sz="2400" dirty="0" smtClean="0"/>
            </a:br>
            <a:r>
              <a:rPr lang="en-GB" sz="2400" dirty="0" smtClean="0"/>
              <a:t>- </a:t>
            </a:r>
            <a:r>
              <a:rPr lang="en-GB" sz="2400" b="1" dirty="0" smtClean="0"/>
              <a:t>Information Meeting </a:t>
            </a:r>
            <a:r>
              <a:rPr lang="en-GB" sz="2400" dirty="0" smtClean="0"/>
              <a:t>– identification the strengths and weaknesses in urban – rural relations, 10 the most important challenges for the region, </a:t>
            </a:r>
            <a:br>
              <a:rPr lang="en-GB" sz="2400" dirty="0" smtClean="0"/>
            </a:br>
            <a:r>
              <a:rPr lang="en-GB" sz="2400" dirty="0" smtClean="0"/>
              <a:t>- </a:t>
            </a:r>
            <a:r>
              <a:rPr lang="en-GB" sz="2400" b="1" dirty="0" smtClean="0"/>
              <a:t>Empirical analysis of individual preferences and analysis of local circumstances and policy environment – </a:t>
            </a:r>
            <a:r>
              <a:rPr lang="en-GB" sz="2400" dirty="0" smtClean="0"/>
              <a:t>cooperation with Architecture Faculty, University of Technology in Wroclaw</a:t>
            </a:r>
            <a:br>
              <a:rPr lang="en-GB" sz="2400" dirty="0" smtClean="0"/>
            </a:br>
            <a:r>
              <a:rPr lang="en-GB" sz="2400" b="1" dirty="0" smtClean="0"/>
              <a:t>- 1st and 2nd LS Meeting </a:t>
            </a:r>
            <a:r>
              <a:rPr lang="en-GB" sz="2400" dirty="0" smtClean="0"/>
              <a:t>– summary of the analysis, discussion about 3 the most important challenges, selection </a:t>
            </a:r>
            <a:r>
              <a:rPr lang="pl-PL" sz="2400" dirty="0" smtClean="0"/>
              <a:t>of pilot action</a:t>
            </a:r>
            <a:br>
              <a:rPr lang="pl-PL" sz="2400" dirty="0" smtClean="0"/>
            </a:br>
            <a:r>
              <a:rPr lang="pl-PL" sz="2400" dirty="0" smtClean="0"/>
              <a:t/>
            </a:r>
            <a:br>
              <a:rPr lang="pl-PL" sz="2400" dirty="0" smtClean="0"/>
            </a:br>
            <a:r>
              <a:rPr lang="pl-PL" sz="2400" dirty="0" smtClean="0"/>
              <a:t/>
            </a:r>
            <a:br>
              <a:rPr lang="pl-PL" sz="2400" dirty="0" smtClean="0"/>
            </a:br>
            <a:r>
              <a:rPr lang="pl-PL" sz="2400" dirty="0" smtClean="0"/>
              <a:t/>
            </a:r>
            <a:br>
              <a:rPr lang="pl-PL" sz="2400" dirty="0" smtClean="0"/>
            </a:br>
            <a:r>
              <a:rPr lang="pl-PL" sz="2400" dirty="0" smtClean="0"/>
              <a:t/>
            </a:r>
            <a:br>
              <a:rPr lang="pl-PL" sz="2400"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357158" y="4000504"/>
            <a:ext cx="8429684" cy="1470025"/>
          </a:xfrm>
        </p:spPr>
        <p:txBody>
          <a:bodyPr/>
          <a:lstStyle/>
          <a:p>
            <a:pPr marL="342000" lvl="0" indent="-342000" algn="l"/>
            <a:r>
              <a:rPr lang="pl-PL" sz="3600" b="1" dirty="0" smtClean="0"/>
              <a:t>	</a:t>
            </a:r>
            <a:r>
              <a:rPr lang="en-GB" sz="3600" b="1" dirty="0" smtClean="0"/>
              <a:t>		</a:t>
            </a:r>
            <a:r>
              <a:rPr lang="en-GB" sz="3200" b="1" dirty="0" smtClean="0"/>
              <a:t>System of integrated planning</a:t>
            </a:r>
            <a:r>
              <a:rPr lang="en-GB" sz="3600" b="1" dirty="0" smtClean="0"/>
              <a:t/>
            </a:r>
            <a:br>
              <a:rPr lang="en-GB" sz="3600" b="1" dirty="0" smtClean="0"/>
            </a:br>
            <a:r>
              <a:rPr lang="en-GB" sz="2800" b="1" dirty="0" smtClean="0"/>
              <a:t>Description: </a:t>
            </a:r>
            <a:br>
              <a:rPr lang="en-GB" sz="2800" b="1" dirty="0" smtClean="0"/>
            </a:br>
            <a:r>
              <a:rPr lang="en-GB" sz="2800" dirty="0" smtClean="0"/>
              <a:t>- connection of Jelenia Gora city with integrated system of bicycle paths</a:t>
            </a:r>
            <a:br>
              <a:rPr lang="en-GB" sz="2800" dirty="0" smtClean="0"/>
            </a:br>
            <a:r>
              <a:rPr lang="en-GB" sz="2800" dirty="0" smtClean="0"/>
              <a:t> - </a:t>
            </a:r>
            <a:r>
              <a:rPr lang="pl-PL" sz="2800" dirty="0" err="1" smtClean="0"/>
              <a:t>inventory</a:t>
            </a:r>
            <a:r>
              <a:rPr lang="pl-PL" sz="2800" dirty="0" smtClean="0"/>
              <a:t> </a:t>
            </a:r>
            <a:r>
              <a:rPr lang="en-GB" sz="2800" dirty="0" smtClean="0"/>
              <a:t>existing bicycle paths in the field of some communes and city/cities and drawing of new ones</a:t>
            </a:r>
            <a:br>
              <a:rPr lang="en-GB" sz="2800" dirty="0" smtClean="0"/>
            </a:br>
            <a:r>
              <a:rPr lang="en-GB" sz="2800" dirty="0" smtClean="0"/>
              <a:t>- </a:t>
            </a:r>
            <a:r>
              <a:rPr lang="pl-PL" sz="2800" dirty="0" err="1" smtClean="0"/>
              <a:t>inventory</a:t>
            </a:r>
            <a:r>
              <a:rPr lang="pl-PL" sz="2800" dirty="0" smtClean="0"/>
              <a:t> </a:t>
            </a:r>
            <a:r>
              <a:rPr lang="en-GB" sz="2800" dirty="0" smtClean="0"/>
              <a:t>all existing railway stations on the poviat area </a:t>
            </a:r>
            <a:r>
              <a:rPr lang="pl-PL" sz="2800" dirty="0" smtClean="0"/>
              <a:t>on </a:t>
            </a:r>
            <a:r>
              <a:rPr lang="pl-PL" sz="2800" dirty="0" err="1" smtClean="0"/>
              <a:t>the</a:t>
            </a:r>
            <a:r>
              <a:rPr lang="pl-PL" sz="2800" dirty="0" smtClean="0"/>
              <a:t> spot </a:t>
            </a:r>
            <a:r>
              <a:rPr lang="en-GB" sz="2800" dirty="0" smtClean="0"/>
              <a:t>and on the basis of accessible documentation </a:t>
            </a:r>
            <a:br>
              <a:rPr lang="en-GB" sz="2800" dirty="0" smtClean="0"/>
            </a:br>
            <a:r>
              <a:rPr lang="en-GB" sz="2800" dirty="0" smtClean="0"/>
              <a:t>- Creation of complex system of varied transport connections (bike, railway, bus, </a:t>
            </a:r>
            <a:r>
              <a:rPr lang="pl-PL" sz="2800" dirty="0" smtClean="0"/>
              <a:t>cross-country </a:t>
            </a:r>
            <a:r>
              <a:rPr lang="en-GB" sz="2800" dirty="0" smtClean="0"/>
              <a:t>skiing, </a:t>
            </a:r>
            <a:r>
              <a:rPr lang="en-GB" sz="2800" dirty="0" err="1" smtClean="0"/>
              <a:t>skibus</a:t>
            </a:r>
            <a:r>
              <a:rPr lang="en-GB" sz="2800" dirty="0" smtClean="0"/>
              <a:t> etc.)</a:t>
            </a:r>
            <a:r>
              <a:rPr lang="pl-PL" sz="2800" b="1" dirty="0" smtClean="0"/>
              <a:t/>
            </a:r>
            <a:br>
              <a:rPr lang="pl-PL" sz="2800" b="1" dirty="0" smtClean="0"/>
            </a:br>
            <a:r>
              <a:rPr lang="pl-PL" sz="2800" b="1" dirty="0" smtClean="0"/>
              <a:t/>
            </a:r>
            <a:br>
              <a:rPr lang="pl-PL" sz="2800" b="1" dirty="0" smtClean="0"/>
            </a:br>
            <a:r>
              <a:rPr lang="pl-PL" sz="2400" b="1" dirty="0" smtClean="0"/>
              <a:t/>
            </a:r>
            <a:br>
              <a:rPr lang="pl-PL" sz="24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500034" y="3429000"/>
            <a:ext cx="8358246" cy="1470025"/>
          </a:xfrm>
        </p:spPr>
        <p:txBody>
          <a:bodyPr/>
          <a:lstStyle/>
          <a:p>
            <a:pPr marL="342000" lvl="0" indent="-342000" algn="l"/>
            <a:r>
              <a:rPr lang="pl-PL" sz="3600" b="1" dirty="0" smtClean="0"/>
              <a:t>		</a:t>
            </a:r>
            <a:r>
              <a:rPr lang="en-GB" sz="3200" b="1" dirty="0" smtClean="0"/>
              <a:t>System of integrated planning cont.</a:t>
            </a:r>
            <a:r>
              <a:rPr lang="en-GB" sz="3600" b="1" dirty="0" smtClean="0"/>
              <a:t/>
            </a:r>
            <a:br>
              <a:rPr lang="en-GB" sz="3600" b="1" dirty="0" smtClean="0"/>
            </a:br>
            <a:r>
              <a:rPr lang="en-GB" sz="2400" b="1" dirty="0" smtClean="0"/>
              <a:t/>
            </a:r>
            <a:br>
              <a:rPr lang="en-GB" sz="2400" b="1" dirty="0" smtClean="0"/>
            </a:br>
            <a:r>
              <a:rPr lang="en-GB" sz="2800" b="1" dirty="0" smtClean="0"/>
              <a:t>Main aim(s): </a:t>
            </a:r>
            <a:r>
              <a:rPr lang="en-GB" sz="2800" dirty="0" smtClean="0"/>
              <a:t>to improve the quality of citizens</a:t>
            </a:r>
            <a:r>
              <a:rPr lang="pl-PL" sz="2800" dirty="0" smtClean="0"/>
              <a:t>’ </a:t>
            </a:r>
            <a:r>
              <a:rPr lang="en-GB" sz="2800" dirty="0" smtClean="0"/>
              <a:t>life of the poviat and to improve urban-rural interactions by establishment of system of integrated planning</a:t>
            </a:r>
            <a:r>
              <a:rPr lang="en-GB" sz="2800" b="1" dirty="0" smtClean="0"/>
              <a:t/>
            </a:r>
            <a:br>
              <a:rPr lang="en-GB" sz="2800" b="1" dirty="0" smtClean="0"/>
            </a:br>
            <a:r>
              <a:rPr lang="en-GB" sz="2800" b="1" dirty="0" smtClean="0"/>
              <a:t>Geographical scope: </a:t>
            </a:r>
            <a:r>
              <a:rPr lang="en-GB" sz="2800" dirty="0" smtClean="0"/>
              <a:t>one of the most intensive traffic lane in Jelenia Gora poviat, joining urban and rural elements (cities with villages)</a:t>
            </a:r>
            <a:r>
              <a:rPr lang="en-GB" sz="2800" b="1" dirty="0" smtClean="0"/>
              <a:t/>
            </a:r>
            <a:br>
              <a:rPr lang="en-GB" sz="2800" b="1" dirty="0" smtClean="0"/>
            </a:br>
            <a:r>
              <a:rPr lang="en-GB" sz="2800" b="1" dirty="0" smtClean="0"/>
              <a:t>Target group(s): </a:t>
            </a:r>
            <a:r>
              <a:rPr lang="en-GB" sz="2800" dirty="0" smtClean="0"/>
              <a:t>citizens, </a:t>
            </a:r>
            <a:r>
              <a:rPr lang="pl-PL" sz="2800" dirty="0" err="1" smtClean="0"/>
              <a:t>local</a:t>
            </a:r>
            <a:r>
              <a:rPr lang="pl-PL" sz="2800" dirty="0" smtClean="0"/>
              <a:t> public </a:t>
            </a:r>
            <a:r>
              <a:rPr lang="pl-PL" sz="2800" dirty="0" err="1" smtClean="0"/>
              <a:t>authorities</a:t>
            </a:r>
            <a:r>
              <a:rPr lang="pl-PL" sz="2800" dirty="0" smtClean="0"/>
              <a:t>, </a:t>
            </a:r>
            <a:r>
              <a:rPr lang="en-GB" sz="2800" dirty="0" smtClean="0"/>
              <a:t>tourists visiting Jelenia Gora </a:t>
            </a:r>
            <a:r>
              <a:rPr lang="en-GB" sz="2800" dirty="0" err="1" smtClean="0"/>
              <a:t>poviat</a:t>
            </a:r>
            <a:r>
              <a:rPr lang="pl-PL" sz="2800" dirty="0" smtClean="0"/>
              <a:t>,</a:t>
            </a:r>
            <a:r>
              <a:rPr lang="en-GB" sz="2800" dirty="0" smtClean="0"/>
              <a:t>.</a:t>
            </a:r>
            <a:r>
              <a:rPr lang="pl-PL" sz="2400" b="1" dirty="0" smtClean="0"/>
              <a:t/>
            </a:r>
            <a:br>
              <a:rPr lang="pl-PL" sz="24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500034" y="3571876"/>
            <a:ext cx="8286808" cy="1470025"/>
          </a:xfrm>
        </p:spPr>
        <p:txBody>
          <a:bodyPr/>
          <a:lstStyle/>
          <a:p>
            <a:pPr marL="342000" lvl="0" indent="-342000" algn="l"/>
            <a:r>
              <a:rPr lang="pl-PL" sz="3200" b="1" dirty="0" smtClean="0"/>
              <a:t>			</a:t>
            </a:r>
            <a:r>
              <a:rPr lang="en-GB" sz="3200" b="1" dirty="0" smtClean="0"/>
              <a:t>System of integrated planning</a:t>
            </a:r>
            <a:r>
              <a:rPr lang="en-GB" sz="3600" b="1" dirty="0" smtClean="0"/>
              <a:t/>
            </a:r>
            <a:br>
              <a:rPr lang="en-GB" sz="3600" b="1" dirty="0" smtClean="0"/>
            </a:br>
            <a:r>
              <a:rPr lang="en-GB" sz="3600" b="1" dirty="0" smtClean="0"/>
              <a:t/>
            </a:r>
            <a:br>
              <a:rPr lang="en-GB" sz="3600" b="1" dirty="0" smtClean="0"/>
            </a:br>
            <a:r>
              <a:rPr lang="en-GB" sz="2800" b="1" dirty="0" smtClean="0"/>
              <a:t>Strategies and programmes:</a:t>
            </a:r>
            <a:r>
              <a:rPr lang="en-GB" sz="2800" dirty="0" smtClean="0"/>
              <a:t> </a:t>
            </a:r>
            <a:r>
              <a:rPr lang="pl-PL" sz="2800" dirty="0" smtClean="0"/>
              <a:t>a</a:t>
            </a:r>
            <a:r>
              <a:rPr lang="en-GB" sz="2800" dirty="0" smtClean="0"/>
              <a:t> new point of view not elaborated in accessible documentation. </a:t>
            </a:r>
            <a:r>
              <a:rPr lang="pl-PL" sz="2800" dirty="0" err="1" smtClean="0"/>
              <a:t>Poviat’s</a:t>
            </a:r>
            <a:r>
              <a:rPr lang="pl-PL" sz="2800" dirty="0" smtClean="0"/>
              <a:t> l</a:t>
            </a:r>
            <a:r>
              <a:rPr lang="en-GB" sz="2800" dirty="0" err="1" smtClean="0"/>
              <a:t>ocal</a:t>
            </a:r>
            <a:r>
              <a:rPr lang="en-GB" sz="2800" dirty="0" smtClean="0"/>
              <a:t> public authorities have only local programmes which </a:t>
            </a:r>
            <a:r>
              <a:rPr lang="pl-PL" sz="2800" dirty="0" err="1" smtClean="0"/>
              <a:t>should</a:t>
            </a:r>
            <a:r>
              <a:rPr lang="pl-PL" sz="2800" dirty="0" smtClean="0"/>
              <a:t> be </a:t>
            </a:r>
            <a:r>
              <a:rPr lang="pl-PL" sz="2800" dirty="0" err="1" smtClean="0"/>
              <a:t>combined</a:t>
            </a:r>
            <a:r>
              <a:rPr lang="en-GB" sz="2800" dirty="0" smtClean="0"/>
              <a:t> </a:t>
            </a:r>
            <a:r>
              <a:rPr lang="pl-PL" sz="2800" dirty="0" err="1" smtClean="0"/>
              <a:t>each</a:t>
            </a:r>
            <a:r>
              <a:rPr lang="pl-PL" sz="2800" dirty="0" smtClean="0"/>
              <a:t> </a:t>
            </a:r>
            <a:r>
              <a:rPr lang="pl-PL" sz="2800" dirty="0" err="1" smtClean="0"/>
              <a:t>other</a:t>
            </a:r>
            <a:r>
              <a:rPr lang="pl-PL" sz="2800" dirty="0" smtClean="0"/>
              <a:t> </a:t>
            </a:r>
            <a:r>
              <a:rPr lang="en-GB" sz="2800" dirty="0" smtClean="0"/>
              <a:t>and summarised.</a:t>
            </a:r>
            <a:r>
              <a:rPr lang="en-GB" sz="2800" b="1" dirty="0" smtClean="0"/>
              <a:t/>
            </a:r>
            <a:br>
              <a:rPr lang="en-GB" sz="2800" b="1" dirty="0" smtClean="0"/>
            </a:br>
            <a:r>
              <a:rPr lang="en-GB" sz="2800" b="1" dirty="0" smtClean="0"/>
              <a:t>Institutions and stakeholders to be involved: </a:t>
            </a:r>
            <a:r>
              <a:rPr lang="pl-PL" sz="2800" dirty="0" err="1" smtClean="0"/>
              <a:t>certain</a:t>
            </a:r>
            <a:r>
              <a:rPr lang="pl-PL" sz="2800" dirty="0" smtClean="0"/>
              <a:t> o</a:t>
            </a:r>
            <a:r>
              <a:rPr lang="en-GB" sz="2800" dirty="0" smtClean="0"/>
              <a:t>f local public authorities from Jelenia Gora poviat, Polish experts of spatial planning, Regional Bureau of Spatial Planning in Wroclaw</a:t>
            </a: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ole tekstowe 3"/>
          <p:cNvSpPr txBox="1"/>
          <p:nvPr/>
        </p:nvSpPr>
        <p:spPr>
          <a:xfrm>
            <a:off x="2000232" y="90665"/>
            <a:ext cx="6929486" cy="409378"/>
          </a:xfrm>
          <a:prstGeom prst="rect">
            <a:avLst/>
          </a:prstGeom>
          <a:noFill/>
        </p:spPr>
        <p:txBody>
          <a:bodyPr>
            <a:normAutofit/>
          </a:bodyPr>
          <a:lstStyle/>
          <a:p>
            <a:pPr algn="ctr" fontAlgn="auto">
              <a:spcBef>
                <a:spcPts val="0"/>
              </a:spcBef>
              <a:spcAft>
                <a:spcPts val="0"/>
              </a:spcAft>
              <a:defRPr/>
            </a:pPr>
            <a:r>
              <a:rPr lang="pl-PL" sz="1400" b="1" dirty="0">
                <a:solidFill>
                  <a:schemeClr val="bg1">
                    <a:lumMod val="50000"/>
                  </a:schemeClr>
                </a:solidFill>
                <a:effectLst>
                  <a:innerShdw blurRad="63500" dist="50800" dir="13500000">
                    <a:prstClr val="black">
                      <a:alpha val="50000"/>
                    </a:prstClr>
                  </a:innerShdw>
                </a:effectLst>
                <a:latin typeface="+mn-lt"/>
              </a:rPr>
              <a:t>LOWER SILESIA</a:t>
            </a:r>
          </a:p>
        </p:txBody>
      </p:sp>
      <p:sp>
        <p:nvSpPr>
          <p:cNvPr id="3075" name="pole tekstowe 4"/>
          <p:cNvSpPr txBox="1">
            <a:spLocks noChangeArrowheads="1"/>
          </p:cNvSpPr>
          <p:nvPr/>
        </p:nvSpPr>
        <p:spPr bwMode="auto">
          <a:xfrm>
            <a:off x="214313" y="6357938"/>
            <a:ext cx="8643937" cy="307975"/>
          </a:xfrm>
          <a:prstGeom prst="rect">
            <a:avLst/>
          </a:prstGeom>
          <a:noFill/>
          <a:ln w="9525">
            <a:noFill/>
            <a:miter lim="800000"/>
            <a:headEnd/>
            <a:tailEnd/>
          </a:ln>
        </p:spPr>
        <p:txBody>
          <a:bodyPr>
            <a:spAutoFit/>
          </a:bodyPr>
          <a:lstStyle/>
          <a:p>
            <a:pPr algn="ctr"/>
            <a:r>
              <a:rPr lang="en-US" sz="1400" b="1" dirty="0" smtClean="0">
                <a:latin typeface="Calibri" pitchFamily="34" charset="0"/>
              </a:rPr>
              <a:t>Marshal</a:t>
            </a:r>
            <a:r>
              <a:rPr lang="pl-PL" sz="1400" b="1" dirty="0" smtClean="0">
                <a:latin typeface="Calibri" pitchFamily="34" charset="0"/>
              </a:rPr>
              <a:t>’s</a:t>
            </a:r>
            <a:r>
              <a:rPr lang="en-US" sz="1400" b="1" dirty="0" smtClean="0">
                <a:latin typeface="Calibri" pitchFamily="34" charset="0"/>
              </a:rPr>
              <a:t> </a:t>
            </a:r>
            <a:r>
              <a:rPr lang="en-US" sz="1400" b="1" dirty="0">
                <a:latin typeface="Calibri" pitchFamily="34" charset="0"/>
              </a:rPr>
              <a:t>Office </a:t>
            </a:r>
            <a:r>
              <a:rPr lang="pl-PL" sz="1400" b="1" dirty="0">
                <a:latin typeface="Calibri" pitchFamily="34" charset="0"/>
              </a:rPr>
              <a:t>of </a:t>
            </a:r>
            <a:r>
              <a:rPr lang="en-US" sz="1400" b="1" dirty="0">
                <a:latin typeface="Calibri" pitchFamily="34" charset="0"/>
              </a:rPr>
              <a:t>Lower Silesia </a:t>
            </a:r>
            <a:r>
              <a:rPr lang="en-US" sz="1400" dirty="0">
                <a:latin typeface="Calibri" pitchFamily="34" charset="0"/>
              </a:rPr>
              <a:t>• </a:t>
            </a:r>
            <a:r>
              <a:rPr lang="en-US" sz="1400" dirty="0" err="1">
                <a:latin typeface="Calibri" pitchFamily="34" charset="0"/>
              </a:rPr>
              <a:t>Wrocław</a:t>
            </a:r>
            <a:r>
              <a:rPr lang="en-US" sz="1400" dirty="0">
                <a:latin typeface="Calibri" pitchFamily="34" charset="0"/>
              </a:rPr>
              <a:t>, </a:t>
            </a:r>
            <a:r>
              <a:rPr lang="pl-PL" sz="1400" dirty="0" err="1" smtClean="0">
                <a:latin typeface="Calibri" pitchFamily="34" charset="0"/>
              </a:rPr>
              <a:t>June</a:t>
            </a:r>
            <a:r>
              <a:rPr lang="pl-PL" sz="1400" dirty="0" smtClean="0">
                <a:latin typeface="Calibri" pitchFamily="34" charset="0"/>
              </a:rPr>
              <a:t> 2010</a:t>
            </a:r>
            <a:endParaRPr lang="en-US" sz="1600" dirty="0">
              <a:latin typeface="Calibri" pitchFamily="34" charset="0"/>
            </a:endParaRPr>
          </a:p>
        </p:txBody>
      </p:sp>
      <p:sp>
        <p:nvSpPr>
          <p:cNvPr id="3076" name="Tytuł 10"/>
          <p:cNvSpPr>
            <a:spLocks noGrp="1"/>
          </p:cNvSpPr>
          <p:nvPr>
            <p:ph type="ctrTitle"/>
          </p:nvPr>
        </p:nvSpPr>
        <p:spPr>
          <a:xfrm>
            <a:off x="357158" y="3500438"/>
            <a:ext cx="8358246" cy="1470025"/>
          </a:xfrm>
        </p:spPr>
        <p:txBody>
          <a:bodyPr/>
          <a:lstStyle/>
          <a:p>
            <a:pPr marL="342000" lvl="0" indent="-342000" algn="l"/>
            <a:r>
              <a:rPr lang="pl-PL" sz="3200" b="1" dirty="0" smtClean="0"/>
              <a:t>			</a:t>
            </a:r>
            <a:r>
              <a:rPr lang="en-GB" sz="3200" b="1" dirty="0" smtClean="0"/>
              <a:t>System of integrated planning</a:t>
            </a:r>
            <a:r>
              <a:rPr lang="en-GB" sz="3600" b="1" dirty="0" smtClean="0"/>
              <a:t/>
            </a:r>
            <a:br>
              <a:rPr lang="en-GB" sz="3600" b="1" dirty="0" smtClean="0"/>
            </a:br>
            <a:r>
              <a:rPr lang="en-GB" sz="2800" b="1" dirty="0" smtClean="0"/>
              <a:t>Main implementation steps (timeframe)</a:t>
            </a:r>
            <a:br>
              <a:rPr lang="en-GB" sz="2800" b="1" dirty="0" smtClean="0"/>
            </a:br>
            <a:r>
              <a:rPr lang="en-GB" sz="2800" b="1" dirty="0" smtClean="0"/>
              <a:t/>
            </a:r>
            <a:br>
              <a:rPr lang="en-GB" sz="2800" b="1" dirty="0" smtClean="0"/>
            </a:br>
            <a:r>
              <a:rPr lang="en-GB" sz="2800" b="1" dirty="0" smtClean="0"/>
              <a:t>June – the end of July 2010 </a:t>
            </a:r>
            <a:r>
              <a:rPr lang="en-GB" sz="2800" dirty="0" smtClean="0"/>
              <a:t>– preparation documentation to the public procurement procedure</a:t>
            </a:r>
            <a:r>
              <a:rPr lang="pl-PL" sz="2800" dirty="0" smtClean="0"/>
              <a:t> of pilot action</a:t>
            </a:r>
            <a:r>
              <a:rPr lang="en-GB" sz="2800" dirty="0" smtClean="0"/>
              <a:t/>
            </a:r>
            <a:br>
              <a:rPr lang="en-GB" sz="2800" dirty="0" smtClean="0"/>
            </a:br>
            <a:r>
              <a:rPr lang="en-GB" sz="2800" b="1" dirty="0" smtClean="0"/>
              <a:t>August – the end of September 2010 </a:t>
            </a:r>
            <a:r>
              <a:rPr lang="en-GB" sz="2800" dirty="0" smtClean="0"/>
              <a:t>– finalisation of public procurement procedure and signing contract</a:t>
            </a:r>
            <a:r>
              <a:rPr lang="pl-PL" sz="2800" dirty="0" smtClean="0"/>
              <a:t>s </a:t>
            </a:r>
            <a:r>
              <a:rPr lang="en-GB" sz="2800" dirty="0" smtClean="0"/>
              <a:t>with contractor</a:t>
            </a:r>
            <a:br>
              <a:rPr lang="en-GB" sz="2800" dirty="0" smtClean="0"/>
            </a:br>
            <a:r>
              <a:rPr lang="en-GB" sz="2800" b="1" dirty="0" smtClean="0"/>
              <a:t>October 2010 – June 2011 </a:t>
            </a:r>
            <a:r>
              <a:rPr lang="en-GB" sz="2800" dirty="0" smtClean="0"/>
              <a:t>–</a:t>
            </a:r>
            <a:r>
              <a:rPr lang="pl-PL" sz="2800" dirty="0" smtClean="0"/>
              <a:t> </a:t>
            </a:r>
            <a:r>
              <a:rPr lang="en-GB" sz="2800" dirty="0" smtClean="0"/>
              <a:t>implementation of the pilot action</a:t>
            </a:r>
            <a:r>
              <a:rPr lang="pl-PL" sz="2800" dirty="0" smtClean="0"/>
              <a:t/>
            </a:r>
            <a:br>
              <a:rPr lang="pl-PL" sz="2800" dirty="0" smtClean="0"/>
            </a:br>
            <a:r>
              <a:rPr lang="pl-PL" sz="2800" b="1" dirty="0" smtClean="0"/>
              <a:t/>
            </a:r>
            <a:br>
              <a:rPr lang="pl-PL" sz="2800" b="1" dirty="0" smtClean="0"/>
            </a:br>
            <a:r>
              <a:rPr lang="pl-PL" dirty="0" smtClean="0"/>
              <a:t/>
            </a:r>
            <a:br>
              <a:rPr lang="pl-PL" dirty="0" smtClean="0"/>
            </a:br>
            <a:endParaRPr lang="en-US" dirty="0" smtClean="0"/>
          </a:p>
        </p:txBody>
      </p:sp>
    </p:spTree>
  </p:cSld>
  <p:clrMapOvr>
    <a:masterClrMapping/>
  </p:clrMapOvr>
  <p:transition spd="med" advTm="5000">
    <p:wipe dir="r"/>
  </p:transition>
  <p:timing>
    <p:tnLst>
      <p:par>
        <p:cTn id="1" dur="indefinite" restart="never" nodeType="tmRoot"/>
      </p:par>
    </p:tnLst>
  </p:timing>
</p:sld>
</file>

<file path=ppt/theme/theme1.xml><?xml version="1.0" encoding="utf-8"?>
<a:theme xmlns:a="http://schemas.openxmlformats.org/drawingml/2006/main" name="Dolnośląskie Koleje Dojazdow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Dolnośląskie Koleje Dojazdowe</Template>
  <TotalTime>2423</TotalTime>
  <Words>178</Words>
  <Application>Microsoft Office PowerPoint</Application>
  <PresentationFormat>Pokaz na ekranie (4:3)</PresentationFormat>
  <Paragraphs>51</Paragraphs>
  <Slides>14</Slides>
  <Notes>14</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Dolnośląskie Koleje Dojazdowe</vt:lpstr>
      <vt:lpstr>Slajd 1</vt:lpstr>
      <vt:lpstr>Pilot Action  System of integrated planning </vt:lpstr>
      <vt:lpstr> Priority challenges identified:  1. Integrated planning of settlement structure with transport planning, 2. Taking advantage of varied forms of transport and better coordination, 3. Retaining landscape and architectural values characteristic of village and city  </vt:lpstr>
      <vt:lpstr>    Main issues  - not used full advantage of the potential of different means   of public transport (minimal share of train connections and slightly bigger share of bus connections)   - a significant dispersal of houses and housing estates results in higher costs of transport organization  - a dichotomy in land management, which translates into problems related to the development of common conceptions and their effective implementation    </vt:lpstr>
      <vt:lpstr>   Decision process (summary)  - Stakeholders – representatives of local public authorities, universities and spatial planning institutions - Information Meeting – identification the strengths and weaknesses in urban – rural relations, 10 the most important challenges for the region,  - Empirical analysis of individual preferences and analysis of local circumstances and policy environment – cooperation with Architecture Faculty, University of Technology in Wroclaw - 1st and 2nd LS Meeting – summary of the analysis, discussion about 3 the most important challenges, selection of pilot action           </vt:lpstr>
      <vt:lpstr>   System of integrated planning Description:  - connection of Jelenia Gora city with integrated system of bicycle paths  - inventory existing bicycle paths in the field of some communes and city/cities and drawing of new ones - inventory all existing railway stations on the poviat area on the spot and on the basis of accessible documentation  - Creation of complex system of varied transport connections (bike, railway, bus, cross-country skiing, skibus etc.)    </vt:lpstr>
      <vt:lpstr>  System of integrated planning cont.  Main aim(s): to improve the quality of citizens’ life of the poviat and to improve urban-rural interactions by establishment of system of integrated planning Geographical scope: one of the most intensive traffic lane in Jelenia Gora poviat, joining urban and rural elements (cities with villages) Target group(s): citizens, local public authorities, tourists visiting Jelenia Gora poviat,.  </vt:lpstr>
      <vt:lpstr>   System of integrated planning  Strategies and programmes: a new point of view not elaborated in accessible documentation. Poviat’s local public authorities have only local programmes which should be combined each other and summarised. Institutions and stakeholders to be involved: certain of local public authorities from Jelenia Gora poviat, Polish experts of spatial planning, Regional Bureau of Spatial Planning in Wroclaw  </vt:lpstr>
      <vt:lpstr>   System of integrated planning Main implementation steps (timeframe)  June – the end of July 2010 – preparation documentation to the public procurement procedure of pilot action August – the end of September 2010 – finalisation of public procurement procedure and signing contracts with contractor October 2010 – June 2011 – implementation of the pilot action   </vt:lpstr>
      <vt:lpstr> Main implementation steps (timeframe) cont.  October 2010 – June 2011 – implementation of the pilot action  - inventory existing bicycle paths and railway stations on the poviat area on the spot and on the basis of accessible documentation (approx. 2 months) - drawing of new paths and connections (approx. 2 months)  - creation of complex system of varied transport connections (bike, railway, bus, cross-country skiing, skibus etc.) (approx. 3 months) - summary (approx. 1 month)    </vt:lpstr>
      <vt:lpstr>   System of integrated planning  Potential obstacles and risks:  - public procurement procedure - cooperation with experts - collecting necessary documentation - bad weather conditions  - self decisions by local public authorities      </vt:lpstr>
      <vt:lpstr>   System of integrated planning (main questions to be discussed with the project partners and the Project Steering Group regarding the pilot action)   - How pilot action will be connected with project management plan which we will have to prepare then?       </vt:lpstr>
      <vt:lpstr>  Thank you for your attention! </vt:lpstr>
      <vt:lpstr>Slajd 14</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kbankowski</dc:creator>
  <cp:lastModifiedBy>kpisarek</cp:lastModifiedBy>
  <cp:revision>79</cp:revision>
  <dcterms:created xsi:type="dcterms:W3CDTF">2009-04-19T09:56:53Z</dcterms:created>
  <dcterms:modified xsi:type="dcterms:W3CDTF">2010-06-02T12:03:00Z</dcterms:modified>
</cp:coreProperties>
</file>