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287" r:id="rId2"/>
    <p:sldId id="256" r:id="rId3"/>
    <p:sldId id="294" r:id="rId4"/>
    <p:sldId id="293" r:id="rId5"/>
    <p:sldId id="297" r:id="rId6"/>
    <p:sldId id="298" r:id="rId7"/>
    <p:sldId id="296" r:id="rId8"/>
    <p:sldId id="295" r:id="rId9"/>
    <p:sldId id="299" r:id="rId10"/>
    <p:sldId id="300" r:id="rId11"/>
    <p:sldId id="301" r:id="rId12"/>
    <p:sldId id="302" r:id="rId13"/>
    <p:sldId id="303" r:id="rId14"/>
    <p:sldId id="304" r:id="rId15"/>
    <p:sldId id="306" r:id="rId16"/>
    <p:sldId id="305" r:id="rId17"/>
    <p:sldId id="307" r:id="rId18"/>
    <p:sldId id="308" r:id="rId19"/>
    <p:sldId id="309" r:id="rId20"/>
    <p:sldId id="310" r:id="rId21"/>
    <p:sldId id="311" r:id="rId22"/>
    <p:sldId id="312" r:id="rId23"/>
    <p:sldId id="319" r:id="rId24"/>
    <p:sldId id="313" r:id="rId25"/>
    <p:sldId id="320" r:id="rId26"/>
    <p:sldId id="314" r:id="rId27"/>
    <p:sldId id="321" r:id="rId28"/>
    <p:sldId id="315" r:id="rId29"/>
    <p:sldId id="288" r:id="rId30"/>
  </p:sldIdLst>
  <p:sldSz cx="9144000" cy="6858000" type="screen4x3"/>
  <p:notesSz cx="6797675" cy="9928225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Styl z motywem 2 — Ak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7CE84F3-28C3-443E-9E96-99CF82512B78}" styleName="Styl ciemny 1 — Ak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Styl z motywem 2 — Ak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67300" autoAdjust="0"/>
  </p:normalViewPr>
  <p:slideViewPr>
    <p:cSldViewPr>
      <p:cViewPr varScale="1">
        <p:scale>
          <a:sx n="74" d="100"/>
          <a:sy n="74" d="100"/>
        </p:scale>
        <p:origin x="-408" y="-90"/>
      </p:cViewPr>
      <p:guideLst>
        <p:guide orient="horz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Iwona\Desktop\robocze\Dobre%20Prawo%20Dobre%20Rz&#261;dzenie%205.2.1\Ankiety,%20Pre-Post%20testy\analiza%20ankie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W jakim stopniu dotychczasowe zajęcia spełniają Pani/Pana oczekiwania co do uczestnictwa w projekcie?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2361021665702401E-2"/>
          <c:y val="0.40115714044299211"/>
          <c:w val="0.97527786742975819"/>
          <c:h val="0.58803784202053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podsumowanie!$B$2:$F$2</c:f>
              <c:strCache>
                <c:ptCount val="5"/>
                <c:pt idx="0">
                  <c:v>1 bardzo małym</c:v>
                </c:pt>
                <c:pt idx="1">
                  <c:v>2 małym</c:v>
                </c:pt>
                <c:pt idx="2">
                  <c:v>3 umiarkownym</c:v>
                </c:pt>
                <c:pt idx="3">
                  <c:v>4 dużym</c:v>
                </c:pt>
                <c:pt idx="4">
                  <c:v>5 bardzo dużym</c:v>
                </c:pt>
              </c:strCache>
            </c:strRef>
          </c:cat>
          <c:val>
            <c:numRef>
              <c:f>podsumowanie!$B$4:$F$4</c:f>
              <c:numCache>
                <c:formatCode>0.00</c:formatCode>
                <c:ptCount val="5"/>
                <c:pt idx="0">
                  <c:v>0.15797788309636665</c:v>
                </c:pt>
                <c:pt idx="1">
                  <c:v>0.15797788309636665</c:v>
                </c:pt>
                <c:pt idx="2">
                  <c:v>2.6856240126382311</c:v>
                </c:pt>
                <c:pt idx="3">
                  <c:v>29.067930489731431</c:v>
                </c:pt>
                <c:pt idx="4">
                  <c:v>67.930489731437603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Jak ogólnie ocenia Pani/Pan szkolenia?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97806960079806E-2"/>
          <c:y val="0.2860739507127914"/>
          <c:w val="0.91456196464712636"/>
          <c:h val="0.6650147632776217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3311758544102"/>
                  <c:y val="8.7182015045021589E-3"/>
                </c:manualLayout>
              </c:layout>
              <c:showPercent val="1"/>
            </c:dLbl>
            <c:dLbl>
              <c:idx val="2"/>
              <c:layout>
                <c:manualLayout>
                  <c:x val="4.6800997368172906E-2"/>
                  <c:y val="3.4766388542251253E-3"/>
                </c:manualLayout>
              </c:layout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podsumowanie!$B$183:$F$183</c:f>
              <c:strCache>
                <c:ptCount val="5"/>
                <c:pt idx="0">
                  <c:v>1 bardzo źle</c:v>
                </c:pt>
                <c:pt idx="1">
                  <c:v>2 źle</c:v>
                </c:pt>
                <c:pt idx="2">
                  <c:v>3 niezbyt dobrze</c:v>
                </c:pt>
                <c:pt idx="3">
                  <c:v>4 dobrze</c:v>
                </c:pt>
                <c:pt idx="4">
                  <c:v>5 bardzo dobrze</c:v>
                </c:pt>
              </c:strCache>
            </c:strRef>
          </c:cat>
          <c:val>
            <c:numRef>
              <c:f>podsumowanie!$B$185:$F$185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1.415094339622641</c:v>
                </c:pt>
                <c:pt idx="3">
                  <c:v>30.817610062893088</c:v>
                </c:pt>
                <c:pt idx="4">
                  <c:v>67.767295597484278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 dirty="0"/>
              <a:t>W jakim stopniu zajęcia w ramach szkolenia poszerzyły Pani/Pana </a:t>
            </a:r>
            <a:r>
              <a:rPr lang="pl-PL" dirty="0" smtClean="0"/>
              <a:t>wiedzę</a:t>
            </a:r>
          </a:p>
          <a:p>
            <a:pPr>
              <a:defRPr/>
            </a:pPr>
            <a:r>
              <a:rPr lang="pl-PL" dirty="0" smtClean="0"/>
              <a:t> </a:t>
            </a:r>
            <a:r>
              <a:rPr lang="pl-PL" dirty="0"/>
              <a:t>i umiejętności?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5967086652400737E-2"/>
          <c:y val="0.37729986071499638"/>
          <c:w val="0.91464358256926381"/>
          <c:h val="0.5901210151525201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podsumowanie!$B$22:$F$22</c:f>
              <c:strCache>
                <c:ptCount val="5"/>
                <c:pt idx="0">
                  <c:v>1 bardzo małym</c:v>
                </c:pt>
                <c:pt idx="1">
                  <c:v>2 małym</c:v>
                </c:pt>
                <c:pt idx="2">
                  <c:v>3 umiarkownym</c:v>
                </c:pt>
                <c:pt idx="3">
                  <c:v>4 dużym</c:v>
                </c:pt>
                <c:pt idx="4">
                  <c:v>5 bardzo dużym</c:v>
                </c:pt>
              </c:strCache>
            </c:strRef>
          </c:cat>
          <c:val>
            <c:numRef>
              <c:f>podsumowanie!$B$24:$F$24</c:f>
              <c:numCache>
                <c:formatCode>0.00</c:formatCode>
                <c:ptCount val="5"/>
                <c:pt idx="0">
                  <c:v>0</c:v>
                </c:pt>
                <c:pt idx="1">
                  <c:v>0.31545741324921156</c:v>
                </c:pt>
                <c:pt idx="2">
                  <c:v>2.9968454258675061</c:v>
                </c:pt>
                <c:pt idx="3">
                  <c:v>39.90536277602525</c:v>
                </c:pt>
                <c:pt idx="4">
                  <c:v>56.782334384858068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Czy poziom wymagań ze strony prowadzącego jest adekwatny do Pani/Pana możliwości?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935341364949857E-2"/>
          <c:y val="0.43840086268068412"/>
          <c:w val="0.89581639237259292"/>
          <c:h val="0.521722033621172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2400"/>
                      <a:t>99,69 </a:t>
                    </a:r>
                    <a:r>
                      <a:rPr lang="en-US" sz="2400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 sz="2400"/>
                      <a:t>0,31</a:t>
                    </a:r>
                    <a:r>
                      <a:rPr lang="pl-PL" sz="2400" baseline="0"/>
                      <a:t> </a:t>
                    </a:r>
                    <a:r>
                      <a:rPr lang="en-US" sz="2400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podsumowanie!$B$42:$C$42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podsumowanie!$B$44:$C$44</c:f>
              <c:numCache>
                <c:formatCode>0.00</c:formatCode>
                <c:ptCount val="2"/>
                <c:pt idx="0">
                  <c:v>99.685039370078698</c:v>
                </c:pt>
                <c:pt idx="1">
                  <c:v>0.31496062992126006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Jak ocenia Pani/Pan pracę trenera? 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6033572027350503E-2"/>
          <c:y val="0.23953568578206294"/>
          <c:w val="0.96793285594529899"/>
          <c:h val="0.62547361067202001"/>
        </c:manualLayout>
      </c:layout>
      <c:barChart>
        <c:barDir val="col"/>
        <c:grouping val="clustered"/>
        <c:ser>
          <c:idx val="0"/>
          <c:order val="0"/>
          <c:tx>
            <c:strRef>
              <c:f>podsumowanie!$A$63</c:f>
              <c:strCache>
                <c:ptCount val="1"/>
                <c:pt idx="0">
                  <c:v>w zakresie kontaktu i współpracy z grupą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podsumowanie!$B$62:$F$62</c:f>
              <c:strCache>
                <c:ptCount val="5"/>
                <c:pt idx="0">
                  <c:v>1 bardzo źle</c:v>
                </c:pt>
                <c:pt idx="1">
                  <c:v>2 źle</c:v>
                </c:pt>
                <c:pt idx="2">
                  <c:v>3 niezbyt dobrze</c:v>
                </c:pt>
                <c:pt idx="3">
                  <c:v>4 dobrze</c:v>
                </c:pt>
                <c:pt idx="4">
                  <c:v>5 bardzo dobrze</c:v>
                </c:pt>
              </c:strCache>
            </c:strRef>
          </c:cat>
          <c:val>
            <c:numRef>
              <c:f>podsumowanie!$B$65:$F$65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1.567398119122257</c:v>
                </c:pt>
                <c:pt idx="3">
                  <c:v>20.219435736677116</c:v>
                </c:pt>
                <c:pt idx="4">
                  <c:v>78.213166144200656</c:v>
                </c:pt>
              </c:numCache>
            </c:numRef>
          </c:val>
        </c:ser>
        <c:ser>
          <c:idx val="1"/>
          <c:order val="1"/>
          <c:tx>
            <c:strRef>
              <c:f>podsumowanie!$A$64</c:f>
              <c:strCache>
                <c:ptCount val="1"/>
                <c:pt idx="0">
                  <c:v>w zakresie przekazywania informacji dot. tematów szkolenia i posiadanej wiedzy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Val val="1"/>
          </c:dLbls>
          <c:cat>
            <c:strRef>
              <c:f>podsumowanie!$B$62:$F$62</c:f>
              <c:strCache>
                <c:ptCount val="5"/>
                <c:pt idx="0">
                  <c:v>1 bardzo źle</c:v>
                </c:pt>
                <c:pt idx="1">
                  <c:v>2 źle</c:v>
                </c:pt>
                <c:pt idx="2">
                  <c:v>3 niezbyt dobrze</c:v>
                </c:pt>
                <c:pt idx="3">
                  <c:v>4 dobrze</c:v>
                </c:pt>
                <c:pt idx="4">
                  <c:v>5 bardzo dobrze</c:v>
                </c:pt>
              </c:strCache>
            </c:strRef>
          </c:cat>
          <c:val>
            <c:numRef>
              <c:f>podsumowanie!$B$66:$F$66</c:f>
              <c:numCache>
                <c:formatCode>0.00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1.8957345971563975</c:v>
                </c:pt>
                <c:pt idx="3">
                  <c:v>20.379146919431271</c:v>
                </c:pt>
                <c:pt idx="4">
                  <c:v>77.725118483412317</c:v>
                </c:pt>
              </c:numCache>
            </c:numRef>
          </c:val>
        </c:ser>
        <c:dLbls>
          <c:showVal val="1"/>
        </c:dLbls>
        <c:overlap val="-25"/>
        <c:axId val="44051840"/>
        <c:axId val="44061824"/>
      </c:barChart>
      <c:catAx>
        <c:axId val="440518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44061824"/>
        <c:crosses val="autoZero"/>
        <c:auto val="1"/>
        <c:lblAlgn val="ctr"/>
        <c:lblOffset val="100"/>
      </c:catAx>
      <c:valAx>
        <c:axId val="44061824"/>
        <c:scaling>
          <c:orientation val="minMax"/>
        </c:scaling>
        <c:delete val="1"/>
        <c:axPos val="l"/>
        <c:numFmt formatCode="0.00" sourceLinked="1"/>
        <c:tickLblPos val="none"/>
        <c:crossAx val="440518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Czy trener potrafił odpowiedzieć na pytania zadawane przez uczestników?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6243090618931712E-2"/>
          <c:y val="0.37944137707047793"/>
          <c:w val="0.90983622295884903"/>
          <c:h val="0.58432796180335178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podsumowanie!$B$83:$F$83</c:f>
              <c:strCache>
                <c:ptCount val="5"/>
                <c:pt idx="0">
                  <c:v>1 nie</c:v>
                </c:pt>
                <c:pt idx="1">
                  <c:v>2 raczej nie</c:v>
                </c:pt>
                <c:pt idx="2">
                  <c:v>3 raczej tak</c:v>
                </c:pt>
                <c:pt idx="3">
                  <c:v>4 tak</c:v>
                </c:pt>
                <c:pt idx="4">
                  <c:v>5 zdecydowanie tak</c:v>
                </c:pt>
              </c:strCache>
            </c:strRef>
          </c:cat>
          <c:val>
            <c:numRef>
              <c:f>podsumowanie!$B$85:$F$85</c:f>
              <c:numCache>
                <c:formatCode>0.00</c:formatCode>
                <c:ptCount val="5"/>
                <c:pt idx="0">
                  <c:v>0</c:v>
                </c:pt>
                <c:pt idx="1">
                  <c:v>0.15649452269170586</c:v>
                </c:pt>
                <c:pt idx="2">
                  <c:v>1.8779342723004686</c:v>
                </c:pt>
                <c:pt idx="3">
                  <c:v>20.970266040688575</c:v>
                </c:pt>
                <c:pt idx="4">
                  <c:v>76.995305164319262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Czy forma prowadzenia zajęć była dla Pani/Pana odpowiednia?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845642460096769E-2"/>
          <c:y val="0.37518716206018432"/>
          <c:w val="0.90990761855984714"/>
          <c:h val="0.5920328255302219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2400"/>
                      <a:t>99.84</a:t>
                    </a:r>
                    <a:r>
                      <a:rPr lang="en-US" sz="2400"/>
                      <a:t>%</a:t>
                    </a:r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pl-PL" sz="2400"/>
                      <a:t>0,16</a:t>
                    </a:r>
                    <a:r>
                      <a:rPr lang="en-US" sz="2400"/>
                      <a:t>%</a:t>
                    </a:r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podsumowanie!$B$103:$C$103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podsumowanie!$B$105:$C$105</c:f>
              <c:numCache>
                <c:formatCode>0.00</c:formatCode>
                <c:ptCount val="2"/>
                <c:pt idx="0">
                  <c:v>99.843505477308327</c:v>
                </c:pt>
                <c:pt idx="1">
                  <c:v>0.15649452269170586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Czy jest Pani/Pana zadowolona/y z warunków, w jakich odbywa się szkolenie (sala, wyżywienie)? 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621025561746568E-2"/>
          <c:y val="0.43700256203774029"/>
          <c:w val="0.92202635138074907"/>
          <c:h val="0.50896073613204151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podsumowanie!$B$123:$F$123</c:f>
              <c:strCache>
                <c:ptCount val="5"/>
                <c:pt idx="0">
                  <c:v>1 nie</c:v>
                </c:pt>
                <c:pt idx="1">
                  <c:v>2 raczej nie</c:v>
                </c:pt>
                <c:pt idx="2">
                  <c:v>3 raczej tak</c:v>
                </c:pt>
                <c:pt idx="3">
                  <c:v>4 tak</c:v>
                </c:pt>
                <c:pt idx="4">
                  <c:v>5 zdecydowanie tak</c:v>
                </c:pt>
              </c:strCache>
            </c:strRef>
          </c:cat>
          <c:val>
            <c:numRef>
              <c:f>podsumowanie!$B$125:$F$125</c:f>
              <c:numCache>
                <c:formatCode>0.00</c:formatCode>
                <c:ptCount val="5"/>
                <c:pt idx="0">
                  <c:v>0.47095761381475687</c:v>
                </c:pt>
                <c:pt idx="1">
                  <c:v>1.255886970172684</c:v>
                </c:pt>
                <c:pt idx="2">
                  <c:v>10.675039246467824</c:v>
                </c:pt>
                <c:pt idx="3">
                  <c:v>42.072213500784933</c:v>
                </c:pt>
                <c:pt idx="4">
                  <c:v>45.525902668759826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Prosimy ocenić jakość materiałów dydaktycznych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0816103179994597E-2"/>
          <c:y val="0.36818069080710725"/>
          <c:w val="0.90771487429648556"/>
          <c:h val="0.58031895808420753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podsumowanie!$B$143:$F$143</c:f>
              <c:strCache>
                <c:ptCount val="5"/>
                <c:pt idx="0">
                  <c:v>1 bardzo źle</c:v>
                </c:pt>
                <c:pt idx="1">
                  <c:v>2 źle</c:v>
                </c:pt>
                <c:pt idx="2">
                  <c:v>3 niezbyt dobrze</c:v>
                </c:pt>
                <c:pt idx="3">
                  <c:v>4 dobrze</c:v>
                </c:pt>
                <c:pt idx="4">
                  <c:v>5 bardzo dobrze</c:v>
                </c:pt>
              </c:strCache>
            </c:strRef>
          </c:cat>
          <c:val>
            <c:numRef>
              <c:f>podsumowanie!$B$145:$F$145</c:f>
              <c:numCache>
                <c:formatCode>0.00</c:formatCode>
                <c:ptCount val="5"/>
                <c:pt idx="0">
                  <c:v>0</c:v>
                </c:pt>
                <c:pt idx="1">
                  <c:v>0.31347962382445177</c:v>
                </c:pt>
                <c:pt idx="2">
                  <c:v>3.6050156739811907</c:v>
                </c:pt>
                <c:pt idx="3">
                  <c:v>36.050156739811911</c:v>
                </c:pt>
                <c:pt idx="4">
                  <c:v>60.031347962382434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26"/>
  <c:chart>
    <c:title>
      <c:tx>
        <c:rich>
          <a:bodyPr/>
          <a:lstStyle/>
          <a:p>
            <a:pPr>
              <a:defRPr/>
            </a:pPr>
            <a:r>
              <a:rPr lang="pl-PL"/>
              <a:t>Czy czas trwania szkolenia był wystarczający?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1469014893319112E-2"/>
          <c:y val="0.27422717468328767"/>
          <c:w val="0.87032657553019432"/>
          <c:h val="0.63342370189382202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2400"/>
                </a:pPr>
                <a:endParaRPr lang="pl-PL"/>
              </a:p>
            </c:txPr>
            <c:showPercent val="1"/>
            <c:showLeaderLines val="1"/>
          </c:dLbls>
          <c:cat>
            <c:strRef>
              <c:f>podsumowanie!$B$163:$C$163</c:f>
              <c:strCache>
                <c:ptCount val="2"/>
                <c:pt idx="0">
                  <c:v>TAK </c:v>
                </c:pt>
                <c:pt idx="1">
                  <c:v>NIE</c:v>
                </c:pt>
              </c:strCache>
            </c:strRef>
          </c:cat>
          <c:val>
            <c:numRef>
              <c:f>podsumowanie!$B$165:$C$165</c:f>
              <c:numCache>
                <c:formatCode>0.00</c:formatCode>
                <c:ptCount val="2"/>
                <c:pt idx="0">
                  <c:v>87.699680511182109</c:v>
                </c:pt>
                <c:pt idx="1">
                  <c:v>12.300319488817891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pl-PL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8BA158-9553-4474-8187-89768E7808D5}" type="datetimeFigureOut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BC7976-9705-4DD6-A173-03D6B669E0A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5D6E86-DA84-4378-B8A8-53F0AAEC5E14}" type="datetimeFigureOut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55789D-9960-4BAC-BA5E-1A9D02C36B3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DFA55C-F792-47B8-9C64-CD0805E42E3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2DFA55C-F792-47B8-9C64-CD0805E42E30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D8DB03-AC53-4B05-A574-0C8FDBB9193F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9842A-1968-4BE2-8C05-59D1D512700E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381ED-FCB1-4DF5-B94F-365861258A3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8A777-D49E-46E8-ACD2-E20D9FBAFC70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BB06-9EBB-4878-837E-8A651D51E5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1FA57-6EE5-4463-82F0-406E1126FB77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32E1F-9320-40DD-9E2A-FD9569D544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8DD3-D6CF-4BBA-A488-9FBBC6D6C044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DD1A4-21CC-485C-9D4D-CF9AB679D5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B0936-C9B1-4628-9208-6442AE4E6946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B8E61-B292-4334-9008-8F467A7574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1BFB9-8424-4B67-9828-352C3F8927E6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1ABE-7B39-4B7A-BF24-F0E4AF330F8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8E597-D39E-48F8-8201-C1670823AC95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7325E-7905-4E0D-9335-A6DFE809F42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CFF0A-DBA9-4375-973C-BA200379BE3E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B52E-0AB1-4D26-B532-FC9855F3F52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076CD-57F4-482C-AFC5-AB9275B0E344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C215-FD83-4F81-992E-85E773CAF7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EE79B-9EC0-4020-80D0-9B478D3654BD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4BDA8-191F-4BBB-8567-5670509F81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C96F-7C4B-43F4-B26C-1EF6A4741AE2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8891-32F9-4237-8A31-D5496ABF17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1BDCFEA-4AD2-4254-8EF1-5811BFD48C61}" type="datetime1">
              <a:rPr lang="pl-PL"/>
              <a:pPr>
                <a:defRPr/>
              </a:pPr>
              <a:t>2012-04-05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76B2FE-80DE-4679-81EC-D80C853CD6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8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179512" y="1781734"/>
          <a:ext cx="8784976" cy="409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251520" y="1759324"/>
          <a:ext cx="8640960" cy="411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323528" y="1787338"/>
          <a:ext cx="8568952" cy="4017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179512" y="1804146"/>
          <a:ext cx="8712968" cy="407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323528" y="1820955"/>
          <a:ext cx="8424936" cy="3984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251521" y="1820956"/>
          <a:ext cx="8568952" cy="3984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PRE/POST TESTY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539552" y="2492896"/>
          <a:ext cx="7920880" cy="217571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448272"/>
                <a:gridCol w="2880320"/>
                <a:gridCol w="2592288"/>
              </a:tblGrid>
              <a:tr h="43204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PRE/POST TEST - MODUŁ I Zarządzanie procesem w stanowieniu aktów prawa miejscowego metodą projektową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18863"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PRE-średnia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POST-średnia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poprawa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18863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54,37%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90,13%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35,76%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PRE/POST TESTY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755575" y="1772816"/>
          <a:ext cx="7560840" cy="18669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956039"/>
                <a:gridCol w="1899613"/>
                <a:gridCol w="3705188"/>
              </a:tblGrid>
              <a:tr h="6191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PRE/POST TEST - MODUŁ II Techniki redagowania uchwał w jednostkach samorządu terytorialnego oraz aktów administracyjnych - System prawa miejscowego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PRE-średnia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POST-średnia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poprawa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52,81%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87,79%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34,98%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755576" y="4077072"/>
          <a:ext cx="7560840" cy="125730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956039"/>
                <a:gridCol w="1899614"/>
                <a:gridCol w="3705187"/>
              </a:tblGrid>
              <a:tr h="200025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PRE/POST TEST -  - MODUŁ II - Prawo legislacyjne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PRE-średnia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solidFill>
                            <a:schemeClr val="tx1"/>
                          </a:solidFill>
                          <a:latin typeface="+mn-lt"/>
                        </a:rPr>
                        <a:t>POST-średnia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poprawa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42,77%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85,38</a:t>
                      </a:r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42,61%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PRE/POST TESTY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27583" y="2276873"/>
          <a:ext cx="7344817" cy="216654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160241"/>
                <a:gridCol w="2520280"/>
                <a:gridCol w="2664296"/>
              </a:tblGrid>
              <a:tr h="85869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PRE/POST TEST - MODUŁ III - Kolejność postępowania podczas stanowienia aktów administracyjnych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35950"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9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PRE-średnia</a:t>
                      </a:r>
                      <a:endParaRPr lang="pl-PL" sz="2000" b="1" i="0" u="none" strike="noStrik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POST-średnia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poprawa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43595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36,35%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>
                          <a:solidFill>
                            <a:schemeClr val="tx1"/>
                          </a:solidFill>
                          <a:latin typeface="+mj-lt"/>
                        </a:rPr>
                        <a:t>85,45%</a:t>
                      </a:r>
                      <a:endParaRPr lang="pl-PL" sz="2000" b="0" i="0" u="none" strike="noStrike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49,10%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PRE/POST TESTY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2800" b="1" baseline="0" dirty="0" smtClean="0">
                <a:latin typeface="+mj-lt"/>
                <a:ea typeface="+mj-ea"/>
                <a:cs typeface="+mj-cs"/>
              </a:rPr>
              <a:t>OGÓŁEM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27584" y="3233737"/>
          <a:ext cx="7200801" cy="62865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028708"/>
                <a:gridCol w="2259075"/>
                <a:gridCol w="2913018"/>
              </a:tblGrid>
              <a:tr h="2000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err="1">
                          <a:solidFill>
                            <a:schemeClr val="tx1"/>
                          </a:solidFill>
                          <a:latin typeface="+mn-lt"/>
                        </a:rPr>
                        <a:t>PRE-średnia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POST-średnia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poprawa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46,57</a:t>
                      </a:r>
                      <a:r>
                        <a:rPr lang="pl-PL" sz="200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87,19%</a:t>
                      </a:r>
                      <a:endParaRPr lang="pl-PL" sz="20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b="1" u="none" strike="noStrike" smtClean="0">
                          <a:solidFill>
                            <a:schemeClr val="tx1"/>
                          </a:solidFill>
                          <a:latin typeface="+mn-lt"/>
                        </a:rPr>
                        <a:t>40,62%</a:t>
                      </a:r>
                      <a:endParaRPr lang="pl-PL" sz="20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848872" cy="122413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RAPORT KOŃCOWY Z EWALUACJI PROJEKTU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467544" y="3861048"/>
            <a:ext cx="8280400" cy="1198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3600" b="1" dirty="0" smtClean="0"/>
              <a:t>„DOBRE PRAWO – DOBRE RZĄDZENIE”.</a:t>
            </a:r>
            <a:endParaRPr lang="pl-PL" sz="3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57200" y="1844675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Na podstawie wyników badań można stwierdzić: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Zajęcia szkoleniowe spełniały oczekiwania respondentów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 znacznym stopniu uczestnictwo w szkoleniach poszerzyło umiejętności i wiedzę uczestników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Poziom szkolenia był adekwatny do możliwości respondentów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Trenerzy otrzymali pozytywne opinie od badanych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Forma prowadzenie zajęć  była odpowiednia dla uczestników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67544" y="227687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Warunki w jakich odbywały się zajęcia zostały oceniane pozytywnie przez respondentów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Materiały dydaktyczne również spełniały oczekiwania uczestników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Czas trwania szkolenia oceniono jako wystarczający</a:t>
            </a:r>
          </a:p>
          <a:p>
            <a:pPr marL="723900" marR="0" lvl="0" indent="-4572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Całe szkolenie było ocenione pozytywnie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539552" y="257651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3900" lvl="0" indent="-45720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„SUPER!”</a:t>
            </a:r>
          </a:p>
          <a:p>
            <a:pPr marL="2667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„Trener w pełni przygotowany merytorycznie. Brak zastrzeżeń”</a:t>
            </a:r>
          </a:p>
          <a:p>
            <a:pPr marL="2667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„Sala wygodna, jasna z materiałami pomocniczymi, wyżywienie dobre”</a:t>
            </a:r>
            <a:endParaRPr kumimoji="0" lang="pl-PL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323528" y="257651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„Trener bardzo dobrze przygotowany do zajęć, posiada dużą wiedzę praktyczną, na wszystkie zadane pytania podczas szkolenia, trener odpowiadał bardzo dokładnie i profesjonalnie”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67544" y="227687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„Materiały zrobione w dogodny sposób do wykorzystania, zawierają wszystkie informacje potrzebne do szkolenia”</a:t>
            </a:r>
          </a:p>
          <a:p>
            <a:pPr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„Po 25 latach pracy pierwsze tego typu szkolenie”</a:t>
            </a:r>
          </a:p>
          <a:p>
            <a:pPr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„Bardzo udane szkolenie”</a:t>
            </a:r>
            <a:endParaRPr kumimoji="0" lang="pl-PL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395536" y="2564904"/>
            <a:ext cx="8229600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89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„Szkolenie zostało przeprowadzone w profesjonalny sposób”</a:t>
            </a:r>
          </a:p>
          <a:p>
            <a:pPr marL="889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</a:t>
            </a:r>
            <a:r>
              <a:rPr lang="pl-PL" sz="3200" b="1" i="1" dirty="0" smtClean="0">
                <a:solidFill>
                  <a:srgbClr val="002060"/>
                </a:solidFill>
                <a:latin typeface="+mn-lt"/>
              </a:rPr>
              <a:t>Taki radca prawny w Gminie to skarb!”</a:t>
            </a:r>
          </a:p>
          <a:p>
            <a:pPr marL="889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„Bardzo udane szkolenie”</a:t>
            </a: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9" name="Symbol zastępczy zawartości 10"/>
          <p:cNvSpPr txBox="1">
            <a:spLocks/>
          </p:cNvSpPr>
          <p:nvPr/>
        </p:nvSpPr>
        <p:spPr bwMode="auto">
          <a:xfrm>
            <a:off x="467544" y="227687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„Super trener, </a:t>
            </a:r>
            <a:r>
              <a:rPr lang="pl-PL" sz="3200" b="1" i="1" dirty="0" smtClean="0">
                <a:solidFill>
                  <a:srgbClr val="002060"/>
                </a:solidFill>
                <a:latin typeface="+mn-lt"/>
              </a:rPr>
              <a:t>taki mecenas w urzędzie to skarb!</a:t>
            </a: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, na wszystkie zadane pytania otrzymaliśmy wyczerpujące odpowiedzi”</a:t>
            </a:r>
          </a:p>
          <a:p>
            <a:pPr marL="1778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„Udostępnione materiały w całości odzwierciedlały zakres szkolenia i były bardzo pomocne w lepszym zrozumieniu zawiłych przepisów”</a:t>
            </a:r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9" name="Symbol zastępczy zawartości 10"/>
          <p:cNvSpPr txBox="1">
            <a:spLocks/>
          </p:cNvSpPr>
          <p:nvPr/>
        </p:nvSpPr>
        <p:spPr bwMode="auto">
          <a:xfrm>
            <a:off x="467544" y="2780928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89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„Dobrze zorganizowane pod każdym kątem”</a:t>
            </a:r>
          </a:p>
          <a:p>
            <a:pPr marL="88900" lvl="0" algn="just">
              <a:spcBef>
                <a:spcPct val="20000"/>
              </a:spcBef>
            </a:pPr>
            <a:r>
              <a:rPr lang="pl-PL" sz="3200" i="1" smtClean="0">
                <a:solidFill>
                  <a:srgbClr val="002060"/>
                </a:solidFill>
                <a:latin typeface="+mn-lt"/>
              </a:rPr>
              <a:t>„Bardzo </a:t>
            </a: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merytoryczne zajęcia-warsztaty to wspaniały pomysł i doskonałe wykonanie przez prowadzącego-brawo!”</a:t>
            </a:r>
            <a:endParaRPr kumimoji="0" lang="pl-PL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67544" y="2276872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7800" lvl="0" algn="just">
              <a:spcBef>
                <a:spcPct val="20000"/>
              </a:spcBef>
            </a:pPr>
            <a:r>
              <a:rPr lang="pl-PL" sz="3200" i="1" dirty="0" smtClean="0">
                <a:solidFill>
                  <a:srgbClr val="002060"/>
                </a:solidFill>
                <a:latin typeface="+mn-lt"/>
              </a:rPr>
              <a:t>„Zajęcia były bardzo ciekawe, wzbudziły duże zainteresowanie i aktywność wśród uczestników. Przekazana wiedza była bardzo praktyczna i przekazana  w odpowiedniej formie. Duża liczba ćwiczeń pozwoliła                       w praktyce zapoznać się z tematyką szkolenia”</a:t>
            </a:r>
          </a:p>
          <a:p>
            <a:pPr marL="177800" lvl="0" algn="just">
              <a:spcBef>
                <a:spcPct val="20000"/>
              </a:spcBef>
              <a:buFontTx/>
              <a:buChar char="-"/>
            </a:pPr>
            <a:endParaRPr kumimoji="0" lang="pl-PL" sz="3200" b="0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Komentarze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UCZESTNIKÓW</a:t>
            </a: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468313" y="1557338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 badania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67544" y="1700808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Metodologia została zastosowana zgodnie  z koncepcją  proponowaną w raporcie metodologicznym. Badaniu podlegały dane pierwotne oraz wtórne.</a:t>
            </a:r>
          </a:p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W ewaluacji została zastosowana analiza danych zastanych, również tych powstałych w trakcie realizacji projektu oraz wywiad indywidualny (IDI) z osobami kluczowymi, ankieta monitorująca,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postest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także obserwacja uczestnicząca prowadzona przez osobę wyznaczoną z ramienia Urzędu Marszałkowskiego Województwa Dolnośląskiego.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468313" y="1557338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Metodologia badania</a:t>
            </a:r>
            <a:b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ymbol zastępczy zawartości 10"/>
          <p:cNvSpPr txBox="1">
            <a:spLocks/>
          </p:cNvSpPr>
          <p:nvPr/>
        </p:nvSpPr>
        <p:spPr bwMode="auto">
          <a:xfrm>
            <a:off x="467544" y="2060848"/>
            <a:ext cx="8229600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 Badaniem objęci zostali wszyscy uczestnicy szkoleń, osoby kluczowe w projekcie. Dobór respondentów miał charakter celowy.</a:t>
            </a:r>
          </a:p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Ewaluacja została przeprowadzona według następujących kryteriów: adekwatność, skuteczność, użyteczność.</a:t>
            </a:r>
          </a:p>
          <a:p>
            <a:pPr marL="533400" marR="0" lvl="0" indent="-5334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•  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Pre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 </a:t>
            </a:r>
            <a:r>
              <a:rPr kumimoji="0" lang="pl-PL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posttesty</a:t>
            </a: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ankiety monitorujące była prowadzone w każdej grupie szkoleniowej, wywiady z osobami kluczowymi -  pod koniec realizacji projektu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468313" y="1557338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Wskaźniki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SZKOLENIA</a:t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Symbol zastępczy zawartości 10"/>
          <p:cNvGraphicFramePr>
            <a:graphicFrameLocks/>
          </p:cNvGraphicFramePr>
          <p:nvPr/>
        </p:nvGraphicFramePr>
        <p:xfrm>
          <a:off x="457200" y="1844675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4720"/>
                <a:gridCol w="2808312"/>
                <a:gridCol w="2026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Wskaźnik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do osiągnięcia zgodnie z wnioskiem o dofinansowanie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OSIĄGNIĘTE WSKAŻNIKI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osób, które wzięły udział w szkoleniach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328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 tym,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osób z gmin wiejskich i miejsko-wiejskich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osób z gmin miejskich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osób z UMWD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osób - kadry kierowniczej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urzędów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Wykres 8"/>
          <p:cNvGraphicFramePr/>
          <p:nvPr/>
        </p:nvGraphicFramePr>
        <p:xfrm>
          <a:off x="179512" y="1484784"/>
          <a:ext cx="8964488" cy="4566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0" y="1770530"/>
          <a:ext cx="9143999" cy="410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graphicFrame>
        <p:nvGraphicFramePr>
          <p:cNvPr id="7" name="Wykres 6"/>
          <p:cNvGraphicFramePr/>
          <p:nvPr/>
        </p:nvGraphicFramePr>
        <p:xfrm>
          <a:off x="0" y="1692088"/>
          <a:ext cx="9144000" cy="4185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0" y="5949280"/>
            <a:ext cx="9144000" cy="9087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5" name="Obraz 4" descr="logo dobre praw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80312" y="188640"/>
            <a:ext cx="1611470" cy="1440160"/>
          </a:xfrm>
          <a:prstGeom prst="roundRect">
            <a:avLst>
              <a:gd name="adj" fmla="val 9276"/>
            </a:avLst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Obraz 5" descr="stopka na ww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39752" y="6093296"/>
            <a:ext cx="4464496" cy="700766"/>
          </a:xfrm>
          <a:prstGeom prst="rect">
            <a:avLst/>
          </a:prstGeom>
        </p:spPr>
      </p:pic>
      <p:sp>
        <p:nvSpPr>
          <p:cNvPr id="7" name="Tytuł 1"/>
          <p:cNvSpPr txBox="1">
            <a:spLocks/>
          </p:cNvSpPr>
          <p:nvPr/>
        </p:nvSpPr>
        <p:spPr bwMode="auto">
          <a:xfrm>
            <a:off x="251520" y="1484784"/>
            <a:ext cx="8229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Wyniki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badań ANKIETA MONITORUJĄCA</a:t>
            </a: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Wykres 7"/>
          <p:cNvGraphicFramePr/>
          <p:nvPr/>
        </p:nvGraphicFramePr>
        <p:xfrm>
          <a:off x="251520" y="1628800"/>
          <a:ext cx="8712968" cy="4523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3892</TotalTime>
  <Words>783</Words>
  <Application>Microsoft Office PowerPoint</Application>
  <PresentationFormat>Pokaz na ekranie (4:3)</PresentationFormat>
  <Paragraphs>162</Paragraphs>
  <Slides>29</Slides>
  <Notes>29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0" baseType="lpstr">
      <vt:lpstr>UMWD</vt:lpstr>
      <vt:lpstr>Slajd 1</vt:lpstr>
      <vt:lpstr>RAPORT KOŃCOWY Z EWALUACJI PROJEKTU 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</vt:vector>
  </TitlesOfParts>
  <Company>SONIK &amp; SONIK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rpedziwiater</cp:lastModifiedBy>
  <cp:revision>373</cp:revision>
  <dcterms:created xsi:type="dcterms:W3CDTF">2009-02-11T21:52:18Z</dcterms:created>
  <dcterms:modified xsi:type="dcterms:W3CDTF">2012-04-05T12:14:42Z</dcterms:modified>
</cp:coreProperties>
</file>