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08" r:id="rId2"/>
    <p:sldId id="287" r:id="rId3"/>
    <p:sldId id="289" r:id="rId4"/>
    <p:sldId id="290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13" r:id="rId17"/>
    <p:sldId id="312" r:id="rId18"/>
    <p:sldId id="315" r:id="rId19"/>
    <p:sldId id="314" r:id="rId20"/>
    <p:sldId id="304" r:id="rId21"/>
    <p:sldId id="305" r:id="rId22"/>
    <p:sldId id="306" r:id="rId23"/>
    <p:sldId id="317" r:id="rId24"/>
    <p:sldId id="307" r:id="rId25"/>
    <p:sldId id="310" r:id="rId26"/>
    <p:sldId id="311" r:id="rId27"/>
    <p:sldId id="316" r:id="rId28"/>
  </p:sldIdLst>
  <p:sldSz cx="9145588" cy="6859588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66"/>
    <a:srgbClr val="660033"/>
    <a:srgbClr val="D0CECE"/>
    <a:srgbClr val="222A35"/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85" autoAdjust="0"/>
  </p:normalViewPr>
  <p:slideViewPr>
    <p:cSldViewPr snapToGrid="0">
      <p:cViewPr varScale="1">
        <p:scale>
          <a:sx n="67" d="100"/>
          <a:sy n="67" d="100"/>
        </p:scale>
        <p:origin x="-1476" y="-102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Urodzenia żywe</c:v>
                </c:pt>
              </c:strCache>
            </c:strRef>
          </c:tx>
          <c:spPr>
            <a:solidFill>
              <a:srgbClr val="CC0066"/>
            </a:solidFill>
          </c:spPr>
          <c:cat>
            <c:numRef>
              <c:f>Arkusz1!$A$2:$A$16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Arkusz1!$B$2:$B$16</c:f>
              <c:numCache>
                <c:formatCode>General</c:formatCode>
                <c:ptCount val="15"/>
                <c:pt idx="0">
                  <c:v>26363</c:v>
                </c:pt>
                <c:pt idx="1">
                  <c:v>26062</c:v>
                </c:pt>
                <c:pt idx="2">
                  <c:v>25696</c:v>
                </c:pt>
                <c:pt idx="3">
                  <c:v>24439</c:v>
                </c:pt>
                <c:pt idx="4">
                  <c:v>23959</c:v>
                </c:pt>
                <c:pt idx="5">
                  <c:v>24915</c:v>
                </c:pt>
                <c:pt idx="6">
                  <c:v>25719</c:v>
                </c:pt>
                <c:pt idx="7">
                  <c:v>26552</c:v>
                </c:pt>
                <c:pt idx="8">
                  <c:v>27591</c:v>
                </c:pt>
                <c:pt idx="9">
                  <c:v>29847</c:v>
                </c:pt>
                <c:pt idx="10">
                  <c:v>29826</c:v>
                </c:pt>
                <c:pt idx="11">
                  <c:v>29721</c:v>
                </c:pt>
                <c:pt idx="12">
                  <c:v>27660</c:v>
                </c:pt>
                <c:pt idx="13">
                  <c:v>27239</c:v>
                </c:pt>
                <c:pt idx="14">
                  <c:v>25805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cat>
            <c:numRef>
              <c:f>Arkusz1!$A$2:$A$16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Arkusz1!$C$2:$C$16</c:f>
              <c:numCache>
                <c:formatCode>General</c:formatCode>
                <c:ptCount val="1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cat>
            <c:numRef>
              <c:f>Arkusz1!$A$2:$A$16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Arkusz1!$D$2:$D$16</c:f>
              <c:numCache>
                <c:formatCode>General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/>
        <c:axId val="82873344"/>
        <c:axId val="82895616"/>
      </c:barChart>
      <c:catAx>
        <c:axId val="82873344"/>
        <c:scaling>
          <c:orientation val="minMax"/>
        </c:scaling>
        <c:axPos val="b"/>
        <c:numFmt formatCode="General" sourceLinked="1"/>
        <c:tickLblPos val="nextTo"/>
        <c:crossAx val="82895616"/>
        <c:crosses val="autoZero"/>
        <c:auto val="1"/>
        <c:lblAlgn val="ctr"/>
        <c:lblOffset val="100"/>
      </c:catAx>
      <c:valAx>
        <c:axId val="82895616"/>
        <c:scaling>
          <c:orientation val="minMax"/>
        </c:scaling>
        <c:axPos val="l"/>
        <c:majorGridlines/>
        <c:numFmt formatCode="General" sourceLinked="1"/>
        <c:tickLblPos val="nextTo"/>
        <c:crossAx val="82873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919" y="2130921"/>
            <a:ext cx="7773750" cy="147036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838" y="3887100"/>
            <a:ext cx="6401912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350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6382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30551" y="274704"/>
            <a:ext cx="2057757" cy="585288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80" y="274704"/>
            <a:ext cx="6020845" cy="585288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6513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80" y="274701"/>
            <a:ext cx="8231029" cy="114326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80" y="1600570"/>
            <a:ext cx="8231029" cy="217220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80" y="3925209"/>
            <a:ext cx="8231029" cy="217220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79" y="6249847"/>
            <a:ext cx="2133971" cy="457306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743" y="6249847"/>
            <a:ext cx="2896103" cy="457306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4338" y="6249847"/>
            <a:ext cx="2133971" cy="457306"/>
          </a:xfrm>
        </p:spPr>
        <p:txBody>
          <a:bodyPr/>
          <a:lstStyle>
            <a:lvl1pPr>
              <a:defRPr/>
            </a:lvl1pPr>
          </a:lstStyle>
          <a:p>
            <a:fld id="{30A53EA9-A775-4ADD-98B9-AA6725747D2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71223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7494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438" y="4407923"/>
            <a:ext cx="777375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438" y="2907388"/>
            <a:ext cx="7773750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2561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80" y="1600573"/>
            <a:ext cx="4039301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9007" y="1600573"/>
            <a:ext cx="4039301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520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81" y="1535469"/>
            <a:ext cx="4040889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81" y="2175379"/>
            <a:ext cx="4040889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834" y="1535469"/>
            <a:ext cx="4042477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834" y="2175379"/>
            <a:ext cx="4042477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8125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2177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3926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80" y="273113"/>
            <a:ext cx="3008835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670" y="273116"/>
            <a:ext cx="511263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80" y="1435434"/>
            <a:ext cx="3008835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0561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2"/>
            <a:ext cx="5487353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7"/>
            <a:ext cx="5487353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2AB-A94B-4771-8EC2-3895892F8157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5265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r="-3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80" y="274701"/>
            <a:ext cx="8231029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80" y="1600573"/>
            <a:ext cx="8231029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4"/>
            <a:ext cx="2133971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332AB-A94B-4771-8EC2-3895892F8157}" type="datetimeFigureOut">
              <a:rPr lang="pl-PL" smtClean="0"/>
              <a:pPr/>
              <a:t>2015-02-02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3" y="6357824"/>
            <a:ext cx="289610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38" y="6357824"/>
            <a:ext cx="2133971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EBA6-D28E-44DF-B3E4-7B38CA24F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745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80" y="1980409"/>
            <a:ext cx="8231029" cy="4527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b="1" dirty="0" smtClean="0">
              <a:solidFill>
                <a:srgbClr val="CC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l-PL" sz="3600" b="1" dirty="0" smtClean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Mały </a:t>
            </a:r>
            <a:r>
              <a:rPr lang="pl-PL" sz="3600" b="1" dirty="0" err="1" smtClean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DolnoŚlązak</a:t>
            </a:r>
            <a:r>
              <a:rPr lang="pl-PL" sz="3600" b="1" dirty="0" smtClean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endParaRPr lang="pl-PL" sz="3600" dirty="0" smtClean="0">
              <a:solidFill>
                <a:srgbClr val="CC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 poprawy opieki perinatalnej na terenie województwa dolnośląskiego</a:t>
            </a:r>
            <a:endParaRPr lang="pl-PL" sz="3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6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8963" y="3402768"/>
            <a:ext cx="2033308" cy="2033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7438" y="1983581"/>
            <a:ext cx="8231029" cy="1143265"/>
          </a:xfrm>
        </p:spPr>
        <p:txBody>
          <a:bodyPr>
            <a:normAutofit/>
          </a:bodyPr>
          <a:lstStyle/>
          <a:p>
            <a:pPr algn="l"/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Szpital Specjalistyczny</a:t>
            </a:r>
            <a:b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im. A. Falkiewicza we Wrocławiu</a:t>
            </a: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350" y="3929576"/>
            <a:ext cx="3207895" cy="272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7154" y="2021338"/>
            <a:ext cx="2325674" cy="2325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2159" y="4442222"/>
            <a:ext cx="2893102" cy="2169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529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842" y="2013561"/>
            <a:ext cx="8231029" cy="1143265"/>
          </a:xfrm>
        </p:spPr>
        <p:txBody>
          <a:bodyPr>
            <a:normAutofit/>
          </a:bodyPr>
          <a:lstStyle/>
          <a:p>
            <a:pPr algn="l"/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Wojewódzki Szpital Specjalistyczny w Legnicy</a:t>
            </a: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519" y="2947514"/>
            <a:ext cx="2997728" cy="266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DSC0180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8049" y="1993488"/>
            <a:ext cx="2835132" cy="2508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 descr="DSC01803.JPG"/>
          <p:cNvPicPr/>
          <p:nvPr/>
        </p:nvPicPr>
        <p:blipFill>
          <a:blip r:embed="rId4" cstate="print">
            <a:lum bright="9000" contrast="16000"/>
          </a:blip>
          <a:srcRect l="9636" r="7227" b="9972"/>
          <a:stretch>
            <a:fillRect/>
          </a:stretch>
        </p:blipFill>
        <p:spPr>
          <a:xfrm>
            <a:off x="3870085" y="3903986"/>
            <a:ext cx="2875982" cy="261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302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7457" y="1968590"/>
            <a:ext cx="8231029" cy="1143265"/>
          </a:xfrm>
        </p:spPr>
        <p:txBody>
          <a:bodyPr>
            <a:normAutofit/>
          </a:bodyPr>
          <a:lstStyle/>
          <a:p>
            <a:pPr algn="l"/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Wojewódzki Centrum Szpitalne  </a:t>
            </a:r>
            <a:b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Kotliny Jeleniogórskiej w Jeleniej Górze</a:t>
            </a: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Symbol zastępczy zawartości 3" descr="1295615038.jpg"/>
          <p:cNvPicPr>
            <a:picLocks noGrp="1"/>
          </p:cNvPicPr>
          <p:nvPr>
            <p:ph idx="1"/>
          </p:nvPr>
        </p:nvPicPr>
        <p:blipFill>
          <a:blip r:embed="rId2" cstate="print"/>
          <a:srcRect l="972" r="8259" b="18768"/>
          <a:stretch>
            <a:fillRect/>
          </a:stretch>
        </p:blipFill>
        <p:spPr>
          <a:xfrm>
            <a:off x="532524" y="3303998"/>
            <a:ext cx="2660379" cy="2587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3004201301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0858" y="1950185"/>
            <a:ext cx="2471019" cy="2441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3004201302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46164" y="4332157"/>
            <a:ext cx="2778968" cy="2278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 descr="3004201301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04376" y="3096622"/>
            <a:ext cx="2322662" cy="2074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728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ddziaĹ‚ dzieciÄ™cy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97168" y="2319264"/>
            <a:ext cx="2834093" cy="3673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PICT326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119" y="3989204"/>
            <a:ext cx="2333771" cy="2116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PICT3265.JPG"/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343437" y="3570648"/>
            <a:ext cx="2889483" cy="1991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217437" y="1998568"/>
            <a:ext cx="8231029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Specjalistyczny Szpital </a:t>
            </a:r>
            <a:br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im. dra A. Sokołowskiego w Wałbrzychu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3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505" y="2734483"/>
            <a:ext cx="2481780" cy="219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732" y="4242325"/>
            <a:ext cx="2369271" cy="2096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384" y="4324785"/>
            <a:ext cx="2277267" cy="2277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0342" y="4938308"/>
            <a:ext cx="1829118" cy="1618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az 10" descr="_DSC3878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60958" y="1989254"/>
            <a:ext cx="2749084" cy="246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337358" y="1953599"/>
            <a:ext cx="8231029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Samodzielny Publiczny Zespół Opieki Zdrowotnej  </a:t>
            </a:r>
            <a:br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w Świdnicy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9965" y="2332577"/>
            <a:ext cx="8231029" cy="4527011"/>
          </a:xfrm>
        </p:spPr>
        <p:txBody>
          <a:bodyPr>
            <a:normAutofit/>
          </a:bodyPr>
          <a:lstStyle/>
          <a:p>
            <a:endParaRPr lang="pl-P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Wykłady i warsztaty w ramach </a:t>
            </a: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</a:t>
            </a:r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szkoleń dla lekarzy specjalistów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zakresu podwyższenia umiejętności wykonywania USG kobiet i noworodków</a:t>
            </a:r>
          </a:p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Wykłady i warsztaty w ramach</a:t>
            </a:r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szkolenia </a:t>
            </a:r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dla położnych i pielęgniarek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odbierających poród i sprawujących opiekę nad noworodkiem  </a:t>
            </a:r>
            <a:endParaRPr lang="pl-P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Wykłady i warsztaty w ramach </a:t>
            </a: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szkoleń dla kadry medycznej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(lekarze, pielęgniarki i położne)</a:t>
            </a: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Badania profilaktyczne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kobiet i noworodków ( bakteriologiczne, wzroku, wad rozwojowych )</a:t>
            </a:r>
          </a:p>
          <a:p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Porady </a:t>
            </a: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laktacyjne</a:t>
            </a:r>
          </a:p>
          <a:p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Szkoły rodzenia</a:t>
            </a:r>
          </a:p>
          <a:p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Szkoły poporodowe</a:t>
            </a:r>
            <a:endParaRPr lang="pl-PL" sz="1800" b="1" dirty="0">
              <a:solidFill>
                <a:srgbClr val="CC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11239" y="1657961"/>
            <a:ext cx="8231029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Projekt obejmuje:</a:t>
            </a: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6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444933" y="1888953"/>
            <a:ext cx="42557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Szkolenia dla </a:t>
            </a:r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lekarzy</a:t>
            </a:r>
            <a:endParaRPr lang="pl-PL" sz="3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57279" y="2442951"/>
            <a:ext cx="82310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Badanie ultrasonograficzne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noworodka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Szkolenie – Badanie USG stawów biodrowych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noworodka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Szkolenie neonatologów z zakresu USG noworodka –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kardiologiczne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Diagnostyka i leczenie niepłodności u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kobiet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Szkolenie lekarzy – resuscytacja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noworodka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Ciąża wysokiego ryzyka – diagnostyka i postępowanie w warunkach województwa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dolnośląskiego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Diagnostyka płodu, w szczególności wad rozwojowych – kurs dla zaawansowanych z zajęciami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praktycznymi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68587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6369" y="1803250"/>
            <a:ext cx="8231029" cy="1143265"/>
          </a:xfrm>
        </p:spPr>
        <p:txBody>
          <a:bodyPr>
            <a:normAutofit/>
          </a:bodyPr>
          <a:lstStyle/>
          <a:p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Szkolenia dla pielęgniarek i położnych</a:t>
            </a: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2137" y="2784996"/>
            <a:ext cx="83394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Monitorowanie dobrostanu płodu w czasie ciąży i podczas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porodu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kurs specjalistyczny dla pielęgniarek i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położnych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Resuscytacja krążeniowo – oddechowa dla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noworodka 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kurs specjalistyczny dla pielęgniarek i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położnych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Opieka nad kobietą ciężarną z cukrzycą w okresie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okołoporodowym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kurs specjalistyczny dla pielęgniarek i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położnych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Sposób  wykorzystania  wielofunkcyjnego łóżka porodowego i innych sprzętów do stosowania różnych pozycji  w czasie porodu – szkolenie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484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6484" y="2746986"/>
            <a:ext cx="8231029" cy="452701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Szkolenie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zakresie profilaktyki zakażeń u położnic i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noworodków 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kurs dokształcający dla pielęgniarek i położnych oraz szkolenie dla innej kadry medycznej   </a:t>
            </a:r>
          </a:p>
          <a:p>
            <a:pPr marL="285750" indent="-285750">
              <a:lnSpc>
                <a:spcPct val="15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 można poprawić relacje pacjent – kadra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medyczna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kurs dokształcający dla pielęgniarek i położnych oraz szkolenie dla innej kadry medycznej </a:t>
            </a:r>
          </a:p>
          <a:p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02645" y="2056979"/>
            <a:ext cx="61695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Szkolenia dla </a:t>
            </a:r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kadry medycznej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xmlns="" val="405339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16337" y="1816897"/>
            <a:ext cx="8231029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Badania profilaktyczne dla kobiet i noworodków</a:t>
            </a:r>
            <a:endParaRPr lang="pl-PL" sz="3000" dirty="0"/>
          </a:p>
        </p:txBody>
      </p:sp>
      <p:sp>
        <p:nvSpPr>
          <p:cNvPr id="5" name="Prostokąt 4"/>
          <p:cNvSpPr/>
          <p:nvPr/>
        </p:nvSpPr>
        <p:spPr>
          <a:xfrm>
            <a:off x="513301" y="3109435"/>
            <a:ext cx="81340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Badanie kobiet ciężarnych przed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porodem w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kierunku obecności patologicznej flory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bakteryjnej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Badanie noworodków przyjętych z innego szpitala 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domu w kierunku obecności patologicznej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flory bakteryjnej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Badania profilaktyczne wzroku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noworodków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Przesiewowe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badanie USG noworodków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przezciemiączkowe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Przesiewowe badanie USG stawów biodrowych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noworodków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Badanie USG noworodków kardiologiczne</a:t>
            </a:r>
          </a:p>
        </p:txBody>
      </p:sp>
    </p:spTree>
    <p:extLst>
      <p:ext uri="{BB962C8B-B14F-4D97-AF65-F5344CB8AC3E}">
        <p14:creationId xmlns:p14="http://schemas.microsoft.com/office/powerpoint/2010/main" xmlns="" val="173247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141" y="1721698"/>
            <a:ext cx="8231029" cy="1143265"/>
          </a:xfrm>
        </p:spPr>
        <p:txBody>
          <a:bodyPr>
            <a:noAutofit/>
          </a:bodyPr>
          <a:lstStyle/>
          <a:p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Statystyka urodzeń na Dolnym Śląsku</a:t>
            </a: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2138260"/>
              </p:ext>
            </p:extLst>
          </p:nvPr>
        </p:nvGraphicFramePr>
        <p:xfrm>
          <a:off x="1486158" y="2638338"/>
          <a:ext cx="6173272" cy="375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160267" y="6397816"/>
            <a:ext cx="2825057" cy="36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alibri Light" panose="020F0302020204030204" pitchFamily="34" charset="0"/>
              </a:rPr>
              <a:t>Urodzenia żywe</a:t>
            </a: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4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2408" y="1977308"/>
            <a:ext cx="8231029" cy="1143265"/>
          </a:xfrm>
        </p:spPr>
        <p:txBody>
          <a:bodyPr>
            <a:normAutofit/>
          </a:bodyPr>
          <a:lstStyle/>
          <a:p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Programy edukacyjne dla kobiet:</a:t>
            </a: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2270" y="3066791"/>
            <a:ext cx="8231029" cy="3492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Przygotowanie kobiet w ciąży do aktywnego i świadomego przeżycia narodzin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dziecka – szkoła porodowa</a:t>
            </a:r>
          </a:p>
          <a:p>
            <a:pPr>
              <a:lnSpc>
                <a:spcPct val="150000"/>
              </a:lnSpc>
            </a:pPr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„Zostałaś niedawno mamą ?  –  przyjdź, a nauczymy Cię jak sobie radzić i odzyskać </a:t>
            </a: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kondycję”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szkoła poporodowa</a:t>
            </a:r>
            <a:endParaRPr lang="pl-PL" sz="1800" b="1" dirty="0">
              <a:solidFill>
                <a:srgbClr val="CC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Prowadzenie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pogotowia laktacyjnego i nauki karmienia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piersią</a:t>
            </a:r>
          </a:p>
        </p:txBody>
      </p:sp>
    </p:spTree>
    <p:extLst>
      <p:ext uri="{BB962C8B-B14F-4D97-AF65-F5344CB8AC3E}">
        <p14:creationId xmlns:p14="http://schemas.microsoft.com/office/powerpoint/2010/main" xmlns="" val="36030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4667" y="1801503"/>
            <a:ext cx="8231029" cy="1143265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Część inwestycyjna projektu (1)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2054" y="2944768"/>
            <a:ext cx="6522420" cy="35890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Rozbudowa budynku Specjalistycznego Szpitala Ginekologiczno-Położniczego im. E. Biernackiego wraz z infrastrukturą i podjazdem dla karetek z przeznaczeniem na Centrum Diagnostyki Kobiet i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Noworodków</a:t>
            </a:r>
          </a:p>
          <a:p>
            <a:pPr>
              <a:lnSpc>
                <a:spcPct val="150000"/>
              </a:lnSpc>
            </a:pP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Modernizacja oddziału neonatologicznego w Wojewódzkim Szpitalu Specjalistycznym przy ul. Kamieńskiego we Wrocławiu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150000"/>
              </a:lnSpc>
            </a:pPr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Modernizacja bloku porodowego w Milickim Centrum Medycznym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3268" y="3825269"/>
            <a:ext cx="2143634" cy="1828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11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57458" y="1811039"/>
            <a:ext cx="8231029" cy="1143265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Część inwestycyjna projektu (2): szpitale otrzymają: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92164" y="2528870"/>
            <a:ext cx="8367792" cy="4229117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pl-PL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l-PL" sz="1800" b="1" dirty="0" smtClean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Dla położnictwa:</a:t>
            </a:r>
          </a:p>
          <a:p>
            <a:endParaRPr lang="pl-PL" sz="1800" b="1" dirty="0">
              <a:solidFill>
                <a:srgbClr val="CC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aparatów USG</a:t>
            </a:r>
          </a:p>
          <a:p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łóżek porodowych</a:t>
            </a:r>
          </a:p>
          <a:p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aparatów KTG</a:t>
            </a:r>
          </a:p>
          <a:p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telemetrii</a:t>
            </a:r>
          </a:p>
          <a:p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centrale nadzoru położniczego</a:t>
            </a:r>
          </a:p>
          <a:p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 pomp infuzyjnych</a:t>
            </a:r>
          </a:p>
          <a:p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laparoskopy</a:t>
            </a:r>
          </a:p>
          <a:p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laktatorów</a:t>
            </a:r>
          </a:p>
          <a:p>
            <a:pPr marL="64008" indent="0">
              <a:buNone/>
            </a:pPr>
            <a:endParaRPr lang="pl-PL" sz="1800" b="1" dirty="0" smtClean="0">
              <a:solidFill>
                <a:srgbClr val="CC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71219"/>
            <a:ext cx="2379543" cy="26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6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27546" y="2095901"/>
            <a:ext cx="8352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Część inwestycyjna projektu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(3):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szpitale otrzymają:</a:t>
            </a:r>
            <a:endParaRPr lang="pl-PL" sz="2400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80" y="274701"/>
            <a:ext cx="8231029" cy="114326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zawartości 5"/>
          <p:cNvSpPr txBox="1">
            <a:spLocks/>
          </p:cNvSpPr>
          <p:nvPr/>
        </p:nvSpPr>
        <p:spPr>
          <a:xfrm>
            <a:off x="457280" y="2326835"/>
            <a:ext cx="8224580" cy="41596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Dla neonatologii: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respiratorów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inkubatorów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 kardiomonitory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</a:t>
            </a:r>
            <a:r>
              <a:rPr lang="pl-P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pulsoksymetrów</a:t>
            </a: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antom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noworodkowy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monitorów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bezdechu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materacyk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hipotermii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tonometr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ręczny kontaktowy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oftalmoskop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obuoczny do badania dna oka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 – spektralny optyczny tomograf koherentny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laser</a:t>
            </a:r>
            <a:endParaRPr lang="pl-P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stanowisko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resuscytacji noworodka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</a:t>
            </a:r>
            <a:r>
              <a:rPr lang="pl-P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bilirubinometrów</a:t>
            </a: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2817460"/>
            <a:ext cx="2545558" cy="22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4833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8025" y="1878436"/>
            <a:ext cx="1964325" cy="17486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26843"/>
            <a:ext cx="8231029" cy="1143265"/>
          </a:xfrm>
        </p:spPr>
        <p:txBody>
          <a:bodyPr>
            <a:normAutofit/>
          </a:bodyPr>
          <a:lstStyle/>
          <a:p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Planowane efekty:</a:t>
            </a: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9985" y="2665391"/>
            <a:ext cx="8231029" cy="4527011"/>
          </a:xfrm>
        </p:spPr>
        <p:txBody>
          <a:bodyPr>
            <a:normAutofit/>
          </a:bodyPr>
          <a:lstStyle/>
          <a:p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Podwyższenie kwalifikacji kadry medycznej,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Ujednolicenie procedur postępowania w szpitalach,</a:t>
            </a:r>
          </a:p>
          <a:p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Zmniejszenie wskaźnika śmiertelności noworodków,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Uzupełnienie aparatury medycznej adekwatnie do potrzeb danego szpitala</a:t>
            </a:r>
          </a:p>
          <a:p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Wykonywanie badań profilaktycznych u kobiet ciężarnych i noworodków</a:t>
            </a:r>
          </a:p>
          <a:p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Dostarczenie szerszej wiedzy kobietom ciężarnym i mamom</a:t>
            </a:r>
          </a:p>
          <a:p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Poprawienie stanu demograficznego na Dolnym Śląsku</a:t>
            </a:r>
          </a:p>
          <a:p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Popularyzacja Szkół Rodzenia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008" indent="0">
              <a:buNone/>
            </a:pP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4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9440" y="2045552"/>
            <a:ext cx="8231029" cy="1143265"/>
          </a:xfrm>
        </p:spPr>
        <p:txBody>
          <a:bodyPr>
            <a:noAutofit/>
          </a:bodyPr>
          <a:lstStyle/>
          <a:p>
            <a:pPr algn="ctr"/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Podsumowanie:</a:t>
            </a:r>
            <a:b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8229" y="3188817"/>
            <a:ext cx="8231029" cy="329296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dirty="0" smtClean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CZĘŚĆ INWESTYCYJNA: </a:t>
            </a:r>
            <a:r>
              <a:rPr lang="pl-PL" sz="1800" b="1" dirty="0" smtClean="0">
                <a:solidFill>
                  <a:srgbClr val="CC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18 847 405,80 PLN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rozbudowę, przebudowę  budynków szpitalnych wraz z infrastrukturą towarzyszącą (Specjalistyczny Szpitala Ginekologiczno-Położniczego im. E. Biernackiego w Wałbrzychu; Wojewódzki Szpital Specjalistyczny we Wrocławiu; Milickie Centrum Medyczne Sp. z o.o. w </a:t>
            </a:r>
            <a:r>
              <a:rPr lang="pl-P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Mliczu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pl-PL" sz="1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akup aparatury i sprzętu medycznego (</a:t>
            </a:r>
            <a:r>
              <a:rPr lang="pl-PL" sz="1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221 szt.)</a:t>
            </a:r>
            <a:endParaRPr lang="pl-PL" sz="180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008" indent="0">
              <a:buNone/>
            </a:pP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5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728" y="2054696"/>
            <a:ext cx="8231029" cy="1143265"/>
          </a:xfrm>
        </p:spPr>
        <p:txBody>
          <a:bodyPr>
            <a:noAutofit/>
          </a:bodyPr>
          <a:lstStyle/>
          <a:p>
            <a:pPr algn="ctr"/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Podsumowanie:</a:t>
            </a:r>
            <a:b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2992" y="3042955"/>
            <a:ext cx="8231029" cy="293691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pl-PL" sz="1800" dirty="0" smtClean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CZĘŚĆ NIEINWESTYCYJNA: </a:t>
            </a:r>
            <a:r>
              <a:rPr lang="pl-PL" sz="1800" b="1" dirty="0" smtClean="0">
                <a:solidFill>
                  <a:srgbClr val="CC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8 956 118,59 PLN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bezpośrednio do pacjentów: badania profilaktyczne, porady, szkolenia, usługi,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bezpośrednio dla kadry medycznej, a pośrednio dla pacjentów takie jak: szkolenia, wykłady, konferencje dla średniej i wyższej dla kadry medycznej.</a:t>
            </a:r>
          </a:p>
          <a:p>
            <a:pPr marL="64008" indent="0">
              <a:buNone/>
            </a:pP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1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93882" y="3283441"/>
            <a:ext cx="7888070" cy="132587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CC0066"/>
                </a:solidFill>
              </a:rPr>
              <a:t>Dziękujemy za uwagę</a:t>
            </a:r>
            <a:endParaRPr lang="pl-PL" sz="4800" b="1" dirty="0">
              <a:solidFill>
                <a:srgbClr val="CC0066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12967" y="5983731"/>
            <a:ext cx="361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mtClean="0"/>
              <a:t>Prezentację przygotowała: Anna </a:t>
            </a:r>
            <a:r>
              <a:rPr lang="pl-PL" dirty="0" smtClean="0"/>
              <a:t>Smurzyńska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633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80" y="1975710"/>
            <a:ext cx="8231029" cy="1143265"/>
          </a:xfrm>
        </p:spPr>
        <p:txBody>
          <a:bodyPr>
            <a:normAutofit/>
          </a:bodyPr>
          <a:lstStyle/>
          <a:p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Stan perinatologii - dzisiaj</a:t>
            </a: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79" y="2818725"/>
            <a:ext cx="8231029" cy="4527011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Zdecydowana poprawa promocji zdrowia i edukacji kobiet ciężarnych poprzez 9 szkół rodzenia </a:t>
            </a:r>
          </a:p>
          <a:p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Poprawa komfortu rodzenia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Jednoosobowe sale porodowe  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wyposażone w aparaty KTG, stanowiska noworodkowe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Porody  rodzinne 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stały się normą, stanowią 70% porodów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Porody w znieczuleniu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,  w niektórych szpitalach do 30%,  </a:t>
            </a:r>
          </a:p>
          <a:p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Poszanowanie praw kobiety do intymności, planu porodu, poporodowego przytulania noworodka </a:t>
            </a:r>
          </a:p>
        </p:txBody>
      </p:sp>
    </p:spTree>
    <p:extLst>
      <p:ext uri="{BB962C8B-B14F-4D97-AF65-F5344CB8AC3E}">
        <p14:creationId xmlns:p14="http://schemas.microsoft.com/office/powerpoint/2010/main" xmlns="" val="8287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240" y="1967676"/>
            <a:ext cx="8231029" cy="1143265"/>
          </a:xfrm>
        </p:spPr>
        <p:txBody>
          <a:bodyPr>
            <a:normAutofit/>
          </a:bodyPr>
          <a:lstStyle/>
          <a:p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Stan perinatologii - dzisiaj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2400" y="3110941"/>
            <a:ext cx="8231029" cy="4527011"/>
          </a:xfrm>
        </p:spPr>
        <p:txBody>
          <a:bodyPr>
            <a:normAutofit/>
          </a:bodyPr>
          <a:lstStyle/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Szpitale przestrzegają zasad trójstopniowej opieki  </a:t>
            </a:r>
          </a:p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Skutek - zmniejszenie wskaźników umieralności noworodków w ciągu 10 lat o około 4 ‰</a:t>
            </a:r>
          </a:p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Największa poprawa – w grupie noworodków o skrajnie niskiej masie urodzeniowej ( poniżej 1000g ) </a:t>
            </a:r>
          </a:p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Województwo dysponuje 10 ośrodkami referencyjnymi  - które posiadają nowoczesne i wymagane wyposażenie dla położnictwa i neonatologii </a:t>
            </a:r>
            <a:endParaRPr lang="pl-P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 algn="ctr">
              <a:buNone/>
            </a:pPr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Wrocław – 4 szpitale, 2 Wałbrzych, Legnica, Jelenia Góra, Świdnica, Polanica Zdrój</a:t>
            </a:r>
          </a:p>
        </p:txBody>
      </p:sp>
    </p:spTree>
    <p:extLst>
      <p:ext uri="{BB962C8B-B14F-4D97-AF65-F5344CB8AC3E}">
        <p14:creationId xmlns:p14="http://schemas.microsoft.com/office/powerpoint/2010/main" xmlns="" val="575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5379" y="1623969"/>
            <a:ext cx="8231029" cy="1143265"/>
          </a:xfrm>
        </p:spPr>
        <p:txBody>
          <a:bodyPr>
            <a:normAutofit/>
          </a:bodyPr>
          <a:lstStyle/>
          <a:p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Determinanty realizacji projektu</a:t>
            </a: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5378" y="2332577"/>
            <a:ext cx="8231029" cy="4527011"/>
          </a:xfrm>
        </p:spPr>
        <p:txBody>
          <a:bodyPr>
            <a:normAutofit/>
          </a:bodyPr>
          <a:lstStyle/>
          <a:p>
            <a:endParaRPr lang="pl-P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Każda kwota zainwestowana w opiekę okołoporodową </a:t>
            </a:r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przynosi 3-4 krotne oszczędności w kosztach intensywnego leczenia noworodka, niemowlęcia i dziecka </a:t>
            </a:r>
          </a:p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Przygotowana kobieta do porodu wie jakie szpital ma możliwości, aby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poród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był szczęśliwie rozwiązany i chętnie będzie oczekiwać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kolejnego potomstwa</a:t>
            </a: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Nowoczesna aparatura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zapewnia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przeżycie noworodków ze                                   skrajnie niską masą urodzeniową </a:t>
            </a:r>
          </a:p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Lekarze dysponując dobrą diagnostyką podejmują </a:t>
            </a:r>
            <a:endParaRPr lang="pl-P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trafniejsze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decyzje </a:t>
            </a:r>
            <a:r>
              <a:rPr lang="pl-P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leczeniu</a:t>
            </a: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4" descr="C:\Documents and Settings\admin\Ustawienia lokalne\Temporary Internet Files\Content.IE5\WOSTF2NG\MP9004429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1805" y="4198176"/>
            <a:ext cx="1040788" cy="2089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61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9180" y="1899160"/>
            <a:ext cx="8231029" cy="1143265"/>
          </a:xfrm>
        </p:spPr>
        <p:txBody>
          <a:bodyPr>
            <a:normAutofit/>
          </a:bodyPr>
          <a:lstStyle/>
          <a:p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Geneza projektu</a:t>
            </a: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1"/>
          </p:nvPr>
        </p:nvSpPr>
        <p:spPr>
          <a:xfrm>
            <a:off x="539180" y="2824771"/>
            <a:ext cx="8149128" cy="3701865"/>
          </a:xfrm>
        </p:spPr>
        <p:txBody>
          <a:bodyPr>
            <a:noAutofit/>
          </a:bodyPr>
          <a:lstStyle/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2013  roku w imieniu 10 szpitali </a:t>
            </a:r>
            <a:r>
              <a:rPr lang="pl-P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S.Sz.G.P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 Wałbrzychu przystąpił do konkursu MZ i złożył projekt ubiegając się o grant finansowy z Funduszy Norweskich i EOG :</a:t>
            </a:r>
          </a:p>
          <a:p>
            <a:pPr marL="64008" indent="0">
              <a:buNone/>
            </a:pPr>
            <a:endParaRPr lang="pl-P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 algn="ctr">
              <a:buNone/>
            </a:pP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„Mały Dolnoślązak – program poprawy opieki perinatologicznej na terenie województwa dolnośląskiego”</a:t>
            </a:r>
          </a:p>
          <a:p>
            <a:pPr marL="64008" indent="0" algn="ctr">
              <a:buNone/>
            </a:pPr>
            <a:endParaRPr lang="pl-PL" sz="1800" b="1" dirty="0">
              <a:solidFill>
                <a:srgbClr val="CC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008" indent="0" algn="ctr">
              <a:buNone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2014 roku Operator Programu z 585 projektów wybrał 30 do realizacji, wśród nich powyższy</a:t>
            </a:r>
          </a:p>
          <a:p>
            <a:pPr marL="64008" indent="0" algn="ctr">
              <a:buNone/>
            </a:pP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Wartość projektu 27,8 mln zł, dofinansowanie 22,2 mln zł</a:t>
            </a:r>
          </a:p>
          <a:p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Realizacja : </a:t>
            </a: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lipca 2014 </a:t>
            </a:r>
            <a:r>
              <a:rPr lang="pl-PL" sz="1800" b="1" dirty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pl-PL" sz="1800" b="1" dirty="0" smtClean="0">
                <a:solidFill>
                  <a:srgbClr val="CC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kwietnia 2016</a:t>
            </a:r>
            <a:endParaRPr lang="pl-PL" sz="1800" b="1" dirty="0">
              <a:solidFill>
                <a:srgbClr val="CC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9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101" y="1699540"/>
            <a:ext cx="8231029" cy="1143265"/>
          </a:xfrm>
        </p:spPr>
        <p:txBody>
          <a:bodyPr>
            <a:normAutofit/>
          </a:bodyPr>
          <a:lstStyle/>
          <a:p>
            <a:r>
              <a:rPr lang="pl-P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Partnerzy projektu</a:t>
            </a:r>
            <a:endParaRPr lang="pl-PL" sz="3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80" y="2842807"/>
            <a:ext cx="8231029" cy="4527011"/>
          </a:xfrm>
        </p:spPr>
        <p:txBody>
          <a:bodyPr>
            <a:normAutofit/>
          </a:bodyPr>
          <a:lstStyle/>
          <a:p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Specjalistyczny 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Szpital Ginekologiczno-Położniczy im. E. Biernackiego w </a:t>
            </a:r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Wałbrzychu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Uniwersytecki 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Szpital Kliniczny </a:t>
            </a:r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 Wrocławiu,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Wojewódzki Szpital Specjalistyczny </a:t>
            </a:r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 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Wrocławiu, </a:t>
            </a:r>
          </a:p>
          <a:p>
            <a:pPr lvl="0"/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Szpital Specjalistyczny im. </a:t>
            </a:r>
            <a:r>
              <a:rPr lang="pl-PL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A.Falkiewicza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we Wrocławiu, </a:t>
            </a:r>
          </a:p>
          <a:p>
            <a:pPr lvl="0"/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Wojewódzkie Centrum Szpitalne </a:t>
            </a:r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Kotliny Jeleniogórskiej, 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Wojewódzki Szpital Specjalistyczny w Legnicy, </a:t>
            </a:r>
          </a:p>
          <a:p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Szpital Specjalistyczny im. dra </a:t>
            </a:r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Alfreda Sokołowskiego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Samodzielny 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Publiczny Zespół Opieki Zdrowotnej </a:t>
            </a:r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 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Świdnicy, </a:t>
            </a:r>
          </a:p>
          <a:p>
            <a:pPr lvl="0"/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Milickie </a:t>
            </a:r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Centrum Medyczne </a:t>
            </a:r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Sp. z o.o., 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pl-P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Strzelińskie Centrum Medyczne </a:t>
            </a:r>
            <a:r>
              <a:rPr lang="pl-P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Sp. z o.o. </a:t>
            </a:r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l-P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0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490" y="1970395"/>
            <a:ext cx="2430693" cy="2430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3167" y="1984019"/>
            <a:ext cx="8231029" cy="1143265"/>
          </a:xfrm>
        </p:spPr>
        <p:txBody>
          <a:bodyPr>
            <a:noAutofit/>
          </a:bodyPr>
          <a:lstStyle/>
          <a:p>
            <a:pPr algn="l"/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Specjalistyczny Szpital 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Ginekologiczno-Położniczy</a:t>
            </a:r>
            <a:b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im. E. Biernackiego w Wałbrzychu</a:t>
            </a: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773" y="3193634"/>
            <a:ext cx="2376678" cy="2376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7371" y="4215149"/>
            <a:ext cx="2321188" cy="245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8735" y="4114777"/>
            <a:ext cx="2729733" cy="2430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Symbol zastępczy zawartości 5" descr="C:\Users\Dyre\Pictures\Historia zdj\IMG_4364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596966" y="2917903"/>
            <a:ext cx="2358463" cy="2074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902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7437" y="2013560"/>
            <a:ext cx="8231029" cy="1143265"/>
          </a:xfrm>
        </p:spPr>
        <p:txBody>
          <a:bodyPr>
            <a:normAutofit/>
          </a:bodyPr>
          <a:lstStyle/>
          <a:p>
            <a:pPr algn="l"/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Wojewódzki Szpital Specjalistyczny we Wrocławiu</a:t>
            </a: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9051" y="3117948"/>
            <a:ext cx="2525480" cy="252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5151" y="2146696"/>
            <a:ext cx="2497459" cy="249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4223" y="4283604"/>
            <a:ext cx="2279301" cy="2280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497" y="4523840"/>
            <a:ext cx="2153900" cy="192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6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 PP MDŚ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2082</TotalTime>
  <Words>1016</Words>
  <Application>Microsoft Office PowerPoint</Application>
  <PresentationFormat>Niestandardowy</PresentationFormat>
  <Paragraphs>142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Szablon PP MDŚ2</vt:lpstr>
      <vt:lpstr>Slajd 1</vt:lpstr>
      <vt:lpstr>Statystyka urodzeń na Dolnym Śląsku</vt:lpstr>
      <vt:lpstr>Stan perinatologii - dzisiaj</vt:lpstr>
      <vt:lpstr>Stan perinatologii - dzisiaj</vt:lpstr>
      <vt:lpstr>Determinanty realizacji projektu</vt:lpstr>
      <vt:lpstr>Geneza projektu</vt:lpstr>
      <vt:lpstr>Partnerzy projektu</vt:lpstr>
      <vt:lpstr>Specjalistyczny Szpital  Ginekologiczno-Położniczy im. E. Biernackiego w Wałbrzychu</vt:lpstr>
      <vt:lpstr>Wojewódzki Szpital Specjalistyczny we Wrocławiu</vt:lpstr>
      <vt:lpstr>Szpital Specjalistyczny  im. A. Falkiewicza we Wrocławiu</vt:lpstr>
      <vt:lpstr>Wojewódzki Szpital Specjalistyczny w Legnicy</vt:lpstr>
      <vt:lpstr>Wojewódzki Centrum Szpitalne   Kotliny Jeleniogórskiej w Jeleniej Górze</vt:lpstr>
      <vt:lpstr>Slajd 13</vt:lpstr>
      <vt:lpstr>Slajd 14</vt:lpstr>
      <vt:lpstr>Slajd 15</vt:lpstr>
      <vt:lpstr>Slajd 16</vt:lpstr>
      <vt:lpstr>Szkolenia dla pielęgniarek i położnych</vt:lpstr>
      <vt:lpstr>Slajd 18</vt:lpstr>
      <vt:lpstr>Slajd 19</vt:lpstr>
      <vt:lpstr>Programy edukacyjne dla kobiet:</vt:lpstr>
      <vt:lpstr>Część inwestycyjna projektu (1)</vt:lpstr>
      <vt:lpstr>Część inwestycyjna projektu (2): szpitale otrzymają:</vt:lpstr>
      <vt:lpstr>Slajd 23</vt:lpstr>
      <vt:lpstr>Planowane efekty:</vt:lpstr>
      <vt:lpstr>Podsumowanie: </vt:lpstr>
      <vt:lpstr>Podsumowanie: 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Smurzynska</dc:creator>
  <cp:lastModifiedBy>Anna Ziętek-Fidecka</cp:lastModifiedBy>
  <cp:revision>130</cp:revision>
  <dcterms:created xsi:type="dcterms:W3CDTF">2015-01-15T18:44:34Z</dcterms:created>
  <dcterms:modified xsi:type="dcterms:W3CDTF">2015-02-02T14:22:23Z</dcterms:modified>
</cp:coreProperties>
</file>