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2" r:id="rId3"/>
    <p:sldId id="313" r:id="rId4"/>
    <p:sldId id="314" r:id="rId5"/>
    <p:sldId id="257" r:id="rId6"/>
    <p:sldId id="308" r:id="rId7"/>
    <p:sldId id="315" r:id="rId8"/>
    <p:sldId id="296" r:id="rId9"/>
    <p:sldId id="309" r:id="rId10"/>
    <p:sldId id="310" r:id="rId11"/>
    <p:sldId id="301" r:id="rId12"/>
    <p:sldId id="311" r:id="rId13"/>
    <p:sldId id="295" r:id="rId14"/>
    <p:sldId id="307" r:id="rId1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5" autoAdjust="0"/>
    <p:restoredTop sz="87714" autoAdjust="0"/>
  </p:normalViewPr>
  <p:slideViewPr>
    <p:cSldViewPr>
      <p:cViewPr varScale="1">
        <p:scale>
          <a:sx n="99" d="100"/>
          <a:sy n="99" d="100"/>
        </p:scale>
        <p:origin x="-13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37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97CCF1-C1E7-48DE-9D96-5A23B645D760}" type="datetimeFigureOut">
              <a:rPr lang="pl-PL"/>
              <a:pPr>
                <a:defRPr/>
              </a:pPr>
              <a:t>2012-12-13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A13670-B746-47F5-86F5-2DE4214EED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592DD7D-A232-4205-BF0F-58E9D258D166}" type="datetimeFigureOut">
              <a:rPr lang="pl-PL"/>
              <a:pPr>
                <a:defRPr/>
              </a:pPr>
              <a:t>2012-12-13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274907A-CA77-4FD3-AB4D-C0EA15D0405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638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D2D2FF-739C-4AC3-B861-E0329DC70FD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843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9093F1-ED57-493B-B8CF-CEA54B96CCF5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253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5EDEA1-0867-426D-BB5D-8AC88066ED02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457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D973C1-8F2D-43E8-80E3-A9C836D857C0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048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3866DD-C6C3-4D94-8E03-5537341DC40C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072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7480D9-B4EB-43A1-9C97-4991D7C360BC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E581A-0BCC-4717-9CDF-7C4504326FD0}" type="datetime1">
              <a:rPr lang="pl-PL" smtClean="0"/>
              <a:pPr>
                <a:defRPr/>
              </a:pPr>
              <a:t>2012-12-13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Szkolenie Obronne 14 grudnia 2012 rok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23E2-D831-4703-A8D2-EFFDCA02A11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0DBC8-2A60-45FE-81C4-A8141580613D}" type="datetime1">
              <a:rPr lang="pl-PL" smtClean="0"/>
              <a:pPr>
                <a:defRPr/>
              </a:pPr>
              <a:t>2012-12-13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Szkolenie Obronne 14 grudnia 2012 rok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56485-7B2C-4A89-8772-92CBD495762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2EC7C-0E20-4902-B757-868D8405AD4C}" type="datetime1">
              <a:rPr lang="pl-PL" smtClean="0"/>
              <a:pPr>
                <a:defRPr/>
              </a:pPr>
              <a:t>2012-12-13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Szkolenie Obronne 14 grudnia 2012 rok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37B2C-DFB9-4A72-B8A6-691D0292F1A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DD638-4956-4783-806F-FA244573BB5D}" type="datetime1">
              <a:rPr lang="pl-PL" smtClean="0"/>
              <a:pPr>
                <a:defRPr/>
              </a:pPr>
              <a:t>2012-12-13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Szkolenie Obronne 14 grudnia 2012 rok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6A5ED-E18A-4B74-88E1-F9AF3D0F962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6B106-8726-4EE9-8EB4-7D0C182EC9D1}" type="datetime1">
              <a:rPr lang="pl-PL" smtClean="0"/>
              <a:pPr>
                <a:defRPr/>
              </a:pPr>
              <a:t>2012-12-13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Szkolenie Obronne 14 grudnia 2012 rok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186C3-8AB5-42DF-A2DE-C1D5F61F1F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19E84-DFA2-4384-A360-70791EAB1CEE}" type="datetime1">
              <a:rPr lang="pl-PL" smtClean="0"/>
              <a:pPr>
                <a:defRPr/>
              </a:pPr>
              <a:t>2012-12-13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Szkolenie Obronne 14 grudnia 2012 rok</a:t>
            </a: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9008F-AA1C-4E5B-B069-5BB948FFB8F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21906-9A72-4108-A099-2C12EFB2CA5B}" type="datetime1">
              <a:rPr lang="pl-PL" smtClean="0"/>
              <a:pPr>
                <a:defRPr/>
              </a:pPr>
              <a:t>2012-12-13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Szkolenie Obronne 14 grudnia 2012 rok</a:t>
            </a: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C20B6-9B56-4D77-B675-4A49F34688E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2D4C2-7B85-4FC4-8AED-48558B8F92B5}" type="datetime1">
              <a:rPr lang="pl-PL" smtClean="0"/>
              <a:pPr>
                <a:defRPr/>
              </a:pPr>
              <a:t>2012-12-13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Szkolenie Obronne 14 grudnia 2012 rok</a:t>
            </a: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FC368-0A24-46B4-91E2-DAD67DCE624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78E0D-2400-412A-B6C8-7FB5226B332D}" type="datetime1">
              <a:rPr lang="pl-PL" smtClean="0"/>
              <a:pPr>
                <a:defRPr/>
              </a:pPr>
              <a:t>2012-12-13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Szkolenie Obronne 14 grudnia 2012 rok</a:t>
            </a: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9CA75-2AA0-418F-A63C-C8F1E52F20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369B6-61D0-4A65-9383-5DB9B1F75B99}" type="datetime1">
              <a:rPr lang="pl-PL" smtClean="0"/>
              <a:pPr>
                <a:defRPr/>
              </a:pPr>
              <a:t>2012-12-13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Szkolenie Obronne 14 grudnia 2012 rok</a:t>
            </a: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52CD-54EE-4FA8-9098-98E56C38DD2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3F96C-9D84-4E97-95E9-8C7E57E2B435}" type="datetime1">
              <a:rPr lang="pl-PL" smtClean="0"/>
              <a:pPr>
                <a:defRPr/>
              </a:pPr>
              <a:t>2012-12-13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Szkolenie Obronne 14 grudnia 2012 rok</a:t>
            </a: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81F9C-432A-413A-A3F8-1E71E13619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80FE3D-F26D-49F0-A4FB-B4A1BA55EAB7}" type="datetime1">
              <a:rPr lang="pl-PL" smtClean="0"/>
              <a:pPr>
                <a:defRPr/>
              </a:pPr>
              <a:t>2012-12-13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pl-PL" smtClean="0"/>
              <a:t>Szkolenie Obronne 14 grudnia 2012 rok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24DB2B-8FBB-40E4-AC01-C14E2695C98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3" y="1844824"/>
            <a:ext cx="7488831" cy="37444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lnSpc>
                <a:spcPts val="5800"/>
              </a:lnSpc>
              <a:spcAft>
                <a:spcPts val="0"/>
              </a:spcAft>
              <a:defRPr/>
            </a:pPr>
            <a:r>
              <a:rPr lang="pl-PL" sz="4000" b="1" spc="300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PODSUMOWANIE KONTROLI ZADAŃ OBRONNYCH PROWADZONYCH PRZEZ UMWD W PODMIOTACH LECZNICZYCH W ROKU 2012</a:t>
            </a:r>
            <a:endParaRPr lang="pl-PL" sz="4000" b="1" spc="300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000232" y="90665"/>
            <a:ext cx="6929486" cy="409378"/>
          </a:xfrm>
          <a:prstGeom prst="rect">
            <a:avLst/>
          </a:prstGeom>
          <a:noFill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Departament Prawny i Kadr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Wydział Obronności i Bezpieczeństwa</a:t>
            </a:r>
          </a:p>
        </p:txBody>
      </p:sp>
      <p:sp>
        <p:nvSpPr>
          <p:cNvPr id="2052" name="pole tekstowe 4"/>
          <p:cNvSpPr txBox="1">
            <a:spLocks noChangeArrowheads="1"/>
          </p:cNvSpPr>
          <p:nvPr/>
        </p:nvSpPr>
        <p:spPr bwMode="auto">
          <a:xfrm>
            <a:off x="214313" y="6286500"/>
            <a:ext cx="8643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600" b="1" dirty="0">
                <a:latin typeface="Calibri" pitchFamily="34" charset="0"/>
              </a:rPr>
              <a:t>Szkolenie Obronne </a:t>
            </a:r>
            <a:r>
              <a:rPr lang="pl-PL" sz="1600" dirty="0">
                <a:latin typeface="Calibri" pitchFamily="34" charset="0"/>
              </a:rPr>
              <a:t>• Wrocław, </a:t>
            </a:r>
            <a:r>
              <a:rPr lang="pl-PL" sz="1600" dirty="0" smtClean="0">
                <a:latin typeface="Calibri" pitchFamily="34" charset="0"/>
              </a:rPr>
              <a:t>14 grudnia 2012 </a:t>
            </a:r>
            <a:r>
              <a:rPr lang="pl-PL" sz="1600" dirty="0">
                <a:latin typeface="Calibri" pitchFamily="34" charset="0"/>
              </a:rPr>
              <a:t>r.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3968" y="274638"/>
            <a:ext cx="4402832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 smtClean="0"/>
              <a:t>LIPIEC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772816"/>
            <a:ext cx="8517632" cy="4525963"/>
          </a:xfrm>
        </p:spPr>
        <p:txBody>
          <a:bodyPr/>
          <a:lstStyle/>
          <a:p>
            <a:pPr algn="ctr" eaLnBrk="1" hangingPunct="1">
              <a:buNone/>
            </a:pPr>
            <a:r>
              <a:rPr lang="pl-PL" sz="2400" b="1" dirty="0" smtClean="0"/>
              <a:t>Wojewódzkie Centrum Psychiatrii Długoterminowej w Stroniu Śląskim</a:t>
            </a:r>
          </a:p>
          <a:p>
            <a:pPr algn="ctr" eaLnBrk="1" hangingPunct="1">
              <a:buNone/>
            </a:pPr>
            <a:r>
              <a:rPr lang="pl-PL" sz="2400" b="1" dirty="0" smtClean="0"/>
              <a:t>12 lipca 2012</a:t>
            </a:r>
            <a:endParaRPr lang="pl-PL" sz="2400" dirty="0" smtClean="0"/>
          </a:p>
          <a:p>
            <a:pPr algn="ctr" eaLnBrk="1" hangingPunct="1">
              <a:buNone/>
            </a:pPr>
            <a:endParaRPr lang="pl-PL" sz="2400" b="1" dirty="0" smtClean="0"/>
          </a:p>
          <a:p>
            <a:pPr algn="ctr" eaLnBrk="1" hangingPunct="1">
              <a:buNone/>
            </a:pPr>
            <a:r>
              <a:rPr lang="pl-PL" sz="2400" b="1" dirty="0" smtClean="0"/>
              <a:t>Zakład Lecznictwa Odwykowego dla Osób Uzależnionych od Alkoholu w Czarnym Borze</a:t>
            </a:r>
          </a:p>
          <a:p>
            <a:pPr algn="ctr" eaLnBrk="1" hangingPunct="1">
              <a:buNone/>
            </a:pPr>
            <a:r>
              <a:rPr lang="pl-PL" sz="2400" b="1" dirty="0" smtClean="0"/>
              <a:t>20 lipca 2012</a:t>
            </a:r>
          </a:p>
          <a:p>
            <a:pPr algn="ctr" eaLnBrk="1" hangingPunct="1">
              <a:buNone/>
            </a:pPr>
            <a:endParaRPr lang="pl-PL" sz="2400" b="1" dirty="0" smtClean="0"/>
          </a:p>
          <a:p>
            <a:pPr algn="ctr" eaLnBrk="1" hangingPunct="1">
              <a:buNone/>
            </a:pPr>
            <a:r>
              <a:rPr lang="pl-PL" sz="2400" b="1" dirty="0" smtClean="0"/>
              <a:t>Specjalistyczny Szpital im. A. Sokołowskiego w Wałbrzychu         </a:t>
            </a:r>
          </a:p>
          <a:p>
            <a:pPr algn="ctr" eaLnBrk="1" hangingPunct="1">
              <a:buNone/>
            </a:pPr>
            <a:r>
              <a:rPr lang="pl-PL" sz="2800" b="1" dirty="0" smtClean="0"/>
              <a:t>  </a:t>
            </a:r>
            <a:r>
              <a:rPr lang="pl-PL" sz="2400" b="1" dirty="0" smtClean="0"/>
              <a:t>20 lipca 2012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Szkolenie Obronne 14 grudnia 2012 rok</a:t>
            </a:r>
            <a:endParaRPr lang="pl-PL" dirty="0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3923928" y="274638"/>
            <a:ext cx="4762872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 smtClean="0"/>
              <a:t>SIERPIEŃ</a:t>
            </a:r>
            <a:endParaRPr lang="pl-PL" dirty="0"/>
          </a:p>
        </p:txBody>
      </p:sp>
      <p:sp>
        <p:nvSpPr>
          <p:cNvPr id="7170" name="Symbol zastępczy zawartości 5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algn="ctr" eaLnBrk="1" hangingPunct="1">
              <a:buNone/>
            </a:pPr>
            <a:endParaRPr lang="pl-PL" sz="2400" b="1" dirty="0" smtClean="0"/>
          </a:p>
          <a:p>
            <a:pPr algn="ctr" eaLnBrk="1" hangingPunct="1">
              <a:buNone/>
            </a:pPr>
            <a:endParaRPr lang="pl-PL" b="1" dirty="0" smtClean="0"/>
          </a:p>
          <a:p>
            <a:pPr algn="ctr" eaLnBrk="1" hangingPunct="1">
              <a:buNone/>
            </a:pPr>
            <a:r>
              <a:rPr lang="pl-PL" b="1" dirty="0" smtClean="0"/>
              <a:t>Specjalistyczny Szpital Ginekologiczno - Położniczy im. E. Biernackiego w Wałbrzychu</a:t>
            </a:r>
          </a:p>
          <a:p>
            <a:pPr algn="ctr" eaLnBrk="1" hangingPunct="1">
              <a:buNone/>
            </a:pPr>
            <a:r>
              <a:rPr lang="pl-PL" b="1" dirty="0" smtClean="0"/>
              <a:t>27 sierpnia 2012</a:t>
            </a:r>
            <a:endParaRPr lang="pl-PL" dirty="0" smtClean="0"/>
          </a:p>
          <a:p>
            <a:pPr algn="ctr" eaLnBrk="1" hangingPunct="1">
              <a:buNone/>
            </a:pPr>
            <a:endParaRPr lang="pl-PL" sz="2400" b="1" dirty="0" smtClean="0"/>
          </a:p>
          <a:p>
            <a:pPr algn="ctr" eaLnBrk="1" hangingPunct="1">
              <a:buNone/>
            </a:pPr>
            <a:endParaRPr lang="pl-PL" sz="2400" b="1" dirty="0" smtClean="0"/>
          </a:p>
          <a:p>
            <a:pPr algn="ctr" eaLnBrk="1" hangingPunct="1">
              <a:buNone/>
            </a:pPr>
            <a:endParaRPr lang="pl-PL" sz="2400" b="1" dirty="0" smtClean="0"/>
          </a:p>
          <a:p>
            <a:pPr algn="ctr" eaLnBrk="1" hangingPunct="1">
              <a:buNone/>
            </a:pPr>
            <a:endParaRPr lang="pl-PL" sz="2400" b="1" dirty="0" smtClean="0"/>
          </a:p>
          <a:p>
            <a:pPr algn="ctr" eaLnBrk="1" hangingPunct="1">
              <a:buNone/>
            </a:pPr>
            <a:endParaRPr lang="pl-PL" sz="2400" b="1" dirty="0" smtClean="0"/>
          </a:p>
          <a:p>
            <a:pPr algn="ctr" eaLnBrk="1" hangingPunct="1">
              <a:buNone/>
            </a:pPr>
            <a:endParaRPr lang="pl-PL" sz="2400" b="1" dirty="0" smtClean="0"/>
          </a:p>
          <a:p>
            <a:pPr algn="ctr" eaLnBrk="1" hangingPunct="1">
              <a:buNone/>
            </a:pPr>
            <a:endParaRPr lang="pl-PL" sz="2200" b="1" dirty="0" smtClean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Szkolenie Obronne 14 grudnia 2012 rok</a:t>
            </a:r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2000250" y="90488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23928" y="274638"/>
            <a:ext cx="4762872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 smtClean="0"/>
              <a:t>WRZESIEŃ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endParaRPr lang="pl-PL" b="1" dirty="0" smtClean="0"/>
          </a:p>
          <a:p>
            <a:pPr algn="ctr" eaLnBrk="1" hangingPunct="1">
              <a:buNone/>
            </a:pPr>
            <a:endParaRPr lang="pl-PL" b="1" dirty="0" smtClean="0"/>
          </a:p>
          <a:p>
            <a:pPr algn="ctr" eaLnBrk="1" hangingPunct="1">
              <a:buNone/>
            </a:pPr>
            <a:r>
              <a:rPr lang="pl-PL" b="1" dirty="0" smtClean="0"/>
              <a:t>Wojewódzki Szpital Specjalistyczny w Legnicy</a:t>
            </a:r>
            <a:endParaRPr lang="pl-PL" dirty="0" smtClean="0"/>
          </a:p>
          <a:p>
            <a:pPr algn="ctr" eaLnBrk="1" hangingPunct="1">
              <a:buNone/>
            </a:pPr>
            <a:r>
              <a:rPr lang="pl-PL" b="1" dirty="0" smtClean="0"/>
              <a:t>24 września 2012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Szkolenie Obronne 14 grudnia 2012 rok</a:t>
            </a:r>
            <a:endParaRPr lang="pl-PL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3779912" y="188640"/>
            <a:ext cx="5076056" cy="100811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 smtClean="0"/>
              <a:t>PAŹDZIERNIK</a:t>
            </a:r>
            <a:endParaRPr lang="pl-PL" dirty="0"/>
          </a:p>
        </p:txBody>
      </p:sp>
      <p:sp>
        <p:nvSpPr>
          <p:cNvPr id="5122" name="Symbol zastępczy zawartości 5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 algn="ctr" eaLnBrk="1" hangingPunct="1">
              <a:buNone/>
            </a:pPr>
            <a:endParaRPr lang="pl-PL" sz="2400" b="1" dirty="0" smtClean="0"/>
          </a:p>
          <a:p>
            <a:pPr algn="ctr" eaLnBrk="1" hangingPunct="1">
              <a:buNone/>
            </a:pPr>
            <a:r>
              <a:rPr lang="pl-PL" sz="2400" b="1" dirty="0" smtClean="0"/>
              <a:t>Dolnośląskie Centrum Onkologii  we Wrocławiu</a:t>
            </a:r>
          </a:p>
          <a:p>
            <a:pPr algn="ctr" eaLnBrk="1" hangingPunct="1">
              <a:buNone/>
            </a:pPr>
            <a:r>
              <a:rPr lang="pl-PL" sz="2400" b="1" dirty="0" smtClean="0"/>
              <a:t>5 października 2012</a:t>
            </a:r>
          </a:p>
          <a:p>
            <a:pPr algn="ctr" eaLnBrk="1" hangingPunct="1">
              <a:buNone/>
            </a:pPr>
            <a:endParaRPr lang="pl-PL" sz="2400" b="1" dirty="0" smtClean="0"/>
          </a:p>
          <a:p>
            <a:pPr algn="ctr" eaLnBrk="1" hangingPunct="1">
              <a:buNone/>
            </a:pPr>
            <a:r>
              <a:rPr lang="pl-PL" sz="2400" b="1" dirty="0" smtClean="0"/>
              <a:t>Dolnośląskie Centrum Chorób Płuc we Wrocławiu</a:t>
            </a:r>
          </a:p>
          <a:p>
            <a:pPr algn="ctr" eaLnBrk="1" hangingPunct="1">
              <a:buNone/>
            </a:pPr>
            <a:r>
              <a:rPr lang="pl-PL" sz="2400" b="1" dirty="0" smtClean="0"/>
              <a:t>9 października 2012</a:t>
            </a:r>
          </a:p>
          <a:p>
            <a:pPr algn="ctr" eaLnBrk="1" hangingPunct="1">
              <a:buNone/>
            </a:pPr>
            <a:endParaRPr lang="pl-PL" sz="2400" b="1" dirty="0" smtClean="0"/>
          </a:p>
          <a:p>
            <a:pPr algn="ctr" eaLnBrk="1" hangingPunct="1">
              <a:buNone/>
            </a:pPr>
            <a:r>
              <a:rPr lang="pl-PL" sz="2400" b="1" dirty="0" smtClean="0"/>
              <a:t>Szpital Specjalistyczny im. A. Falkiewicza we Wrocławiu</a:t>
            </a:r>
          </a:p>
          <a:p>
            <a:pPr algn="ctr" eaLnBrk="1" hangingPunct="1">
              <a:buNone/>
            </a:pPr>
            <a:r>
              <a:rPr lang="pl-PL" sz="2400" b="1" dirty="0" smtClean="0"/>
              <a:t> 19 października 2012</a:t>
            </a:r>
          </a:p>
          <a:p>
            <a:pPr algn="ctr" eaLnBrk="1" hangingPunct="1">
              <a:buNone/>
            </a:pPr>
            <a:endParaRPr lang="pl-PL" sz="2400" b="1" dirty="0" smtClean="0"/>
          </a:p>
          <a:p>
            <a:pPr algn="ctr" eaLnBrk="1" hangingPunct="1">
              <a:buNone/>
            </a:pPr>
            <a:r>
              <a:rPr lang="pl-PL" sz="2400" b="1" dirty="0" smtClean="0"/>
              <a:t>Dolnośląski Szpital Specjalistyczny im. T. Marciniaka - CMR</a:t>
            </a:r>
            <a:endParaRPr lang="pl-PL" sz="2400" dirty="0" smtClean="0"/>
          </a:p>
          <a:p>
            <a:pPr algn="ctr" eaLnBrk="1" hangingPunct="1">
              <a:buNone/>
            </a:pPr>
            <a:r>
              <a:rPr lang="pl-PL" sz="2400" b="1" dirty="0" smtClean="0"/>
              <a:t> 31 października 2012</a:t>
            </a:r>
          </a:p>
          <a:p>
            <a:pPr algn="ctr" eaLnBrk="1" hangingPunct="1">
              <a:buNone/>
            </a:pPr>
            <a:endParaRPr lang="pl-PL" sz="2400" b="1" dirty="0" smtClean="0"/>
          </a:p>
          <a:p>
            <a:pPr algn="ctr" eaLnBrk="1" hangingPunct="1">
              <a:buNone/>
            </a:pPr>
            <a:endParaRPr lang="pl-PL" sz="2400" b="1" dirty="0" smtClean="0"/>
          </a:p>
          <a:p>
            <a:pPr algn="ctr" eaLnBrk="1" hangingPunct="1">
              <a:buNone/>
            </a:pPr>
            <a:endParaRPr lang="pl-PL" b="1" dirty="0" smtClean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Szkolenie Obronne 14 grudnia 2012 rok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979613" y="0"/>
            <a:ext cx="6929437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zawartości 5"/>
          <p:cNvSpPr>
            <a:spLocks noGrp="1"/>
          </p:cNvSpPr>
          <p:nvPr>
            <p:ph idx="1"/>
          </p:nvPr>
        </p:nvSpPr>
        <p:spPr>
          <a:xfrm>
            <a:off x="250825" y="1341438"/>
            <a:ext cx="8572500" cy="4640262"/>
          </a:xfrm>
        </p:spPr>
        <p:txBody>
          <a:bodyPr anchor="ctr"/>
          <a:lstStyle/>
          <a:p>
            <a:pPr algn="ctr" eaLnBrk="1" hangingPunct="1">
              <a:buFont typeface="Arial" charset="0"/>
              <a:buNone/>
            </a:pPr>
            <a:r>
              <a:rPr lang="pl-PL" sz="4000" b="1" smtClean="0"/>
              <a:t>DZIĘKUJĘ ZA UWAGĘ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000250" y="90488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Szkolenie Obronne 14 grudnia 2012 rok</a:t>
            </a:r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285384" cy="121500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OBSZARY KONTROLI W PODMIOTACH LECZNICZYCH, DLA KTÓRYCH MARSZAŁEK WOJEWÓDZTWA DOLNOŚLĄSKIEGO JEST ORGANEM ZAŁOŻYCIELSKIM.</a:t>
            </a:r>
            <a:br>
              <a:rPr lang="pl-PL" sz="2000" b="1" dirty="0" smtClean="0"/>
            </a:b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435280" cy="4525963"/>
          </a:xfrm>
        </p:spPr>
        <p:txBody>
          <a:bodyPr/>
          <a:lstStyle/>
          <a:p>
            <a:pPr lvl="0"/>
            <a:r>
              <a:rPr lang="pl-PL" sz="2400" dirty="0" smtClean="0"/>
              <a:t>Poświadczenia bezpieczeństwa dyrektora szpitala i osoby odpowiedzialnej za sprawy obronne w jednostce,</a:t>
            </a:r>
          </a:p>
          <a:p>
            <a:pPr lvl="0"/>
            <a:r>
              <a:rPr lang="pl-PL" sz="2400" dirty="0" smtClean="0"/>
              <a:t>Zapisy w statucie i regulaminie porządkowym jednostki świadczące o realizacji przez szpital zadań obronnych,</a:t>
            </a:r>
          </a:p>
          <a:p>
            <a:pPr lvl="0"/>
            <a:r>
              <a:rPr lang="pl-PL" sz="2400" dirty="0" smtClean="0"/>
              <a:t>Aktualizacja planu na przygotowań na potrzeby obronne państwa na 2012 rok,</a:t>
            </a:r>
          </a:p>
          <a:p>
            <a:pPr lvl="0"/>
            <a:r>
              <a:rPr lang="pl-PL" sz="2400" dirty="0" smtClean="0"/>
              <a:t>Plan reagowania na wypadek wystąpienia zdarzeń nadzwyczajnych, sytuacji kryzysowych, zagrożenia bezpieczeństwa</a:t>
            </a:r>
          </a:p>
          <a:p>
            <a:pPr lvl="0"/>
            <a:r>
              <a:rPr lang="pl-PL" sz="2400" dirty="0" smtClean="0"/>
              <a:t>Plan ewakuacji oraz Instrukcja Bezpieczeństwa Pożarowego,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Szkolenie Obronne 14 grudnia 2012 rok</a:t>
            </a:r>
            <a:endParaRPr lang="pl-PL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92211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OBSZARY KONTROLI W PODMIOTACH LECZNICZYCH, DLA KTÓRYCH MARSZAŁEK WOJEWÓDZTWA DOLNOŚLĄSKIEGO JEST ORGANEM ZAŁOŻYCIELSKIM.</a:t>
            </a:r>
            <a:br>
              <a:rPr lang="pl-PL" sz="1600" b="1" dirty="0" smtClean="0"/>
            </a:b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5505475"/>
          </a:xfrm>
        </p:spPr>
        <p:txBody>
          <a:bodyPr/>
          <a:lstStyle/>
          <a:p>
            <a:pPr lvl="0"/>
            <a:endParaRPr lang="pl-PL" sz="2000" dirty="0" smtClean="0"/>
          </a:p>
          <a:p>
            <a:pPr lvl="0">
              <a:buNone/>
            </a:pPr>
            <a:endParaRPr lang="pl-PL" sz="2100" dirty="0" smtClean="0"/>
          </a:p>
          <a:p>
            <a:r>
              <a:rPr lang="pl-PL" sz="2400" dirty="0" smtClean="0"/>
              <a:t>Objęcie szpitala Stałym Dyżurem i przygotowanie dokumentacji Stałego Dyżuru,</a:t>
            </a:r>
          </a:p>
          <a:p>
            <a:pPr lvl="0"/>
            <a:r>
              <a:rPr lang="pl-PL" sz="2400" dirty="0" smtClean="0"/>
              <a:t>Realizacja szkoleń dla personelu jednostki  w zakresie realizacji zadań obronnych,</a:t>
            </a:r>
          </a:p>
          <a:p>
            <a:pPr lvl="0"/>
            <a:r>
              <a:rPr lang="pl-PL" sz="2400" dirty="0" smtClean="0"/>
              <a:t>Umowy zawarte na usługi pralnicze,</a:t>
            </a:r>
          </a:p>
          <a:p>
            <a:pPr lvl="0"/>
            <a:r>
              <a:rPr lang="pl-PL" sz="2400" dirty="0" smtClean="0"/>
              <a:t>Umowy zawarte na potrzeby transportu z Agencji Rezerw Materiałowych,</a:t>
            </a:r>
          </a:p>
          <a:p>
            <a:pPr lvl="0"/>
            <a:r>
              <a:rPr lang="pl-PL" sz="2400" dirty="0" smtClean="0"/>
              <a:t>Zaopatrzenie w energię i paliwa (sprawność agregatów i ich moc w stosunku do zapotrzebowania, badania techniczne, osoby uprawnione do obsługi, serwis, zapasy, ew. alternatywne źródła zasilania),</a:t>
            </a:r>
          </a:p>
          <a:p>
            <a:pPr lvl="0">
              <a:buNone/>
            </a:pPr>
            <a:endParaRPr lang="pl-PL" sz="2400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Szkolenie Obronne 14 grudnia 2012 rok</a:t>
            </a:r>
            <a:endParaRPr lang="pl-PL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347048" cy="106613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OBSZARY KONTROLI W PODMIOTACH LECZNICZYCH, DLA KTÓRYCH MARSZAŁEK WOJEWÓDZTWA DOLNOŚLĄSKIEGO JEST ORGANEM ZAŁOŻYCIELSKIM.</a:t>
            </a:r>
            <a:br>
              <a:rPr lang="pl-PL" sz="1600" b="1" dirty="0" smtClean="0"/>
            </a:b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/>
          <a:lstStyle/>
          <a:p>
            <a:r>
              <a:rPr lang="pl-PL" sz="2400" dirty="0" smtClean="0"/>
              <a:t>Zaopatrzenie w żywność i wodę (opis zakresu świadczeń wynikających z umów i wskazanie podmiotów zobowiązanych, zabezpieczenie własne i dywersyfikacja źródeł, zapasy),</a:t>
            </a:r>
          </a:p>
          <a:p>
            <a:pPr lvl="0"/>
            <a:r>
              <a:rPr lang="pl-PL" sz="2400" dirty="0" smtClean="0"/>
              <a:t>Transport i komunikacja na wypadek potrzeby ewakuacji </a:t>
            </a:r>
            <a:br>
              <a:rPr lang="pl-PL" sz="2400" dirty="0" smtClean="0"/>
            </a:br>
            <a:r>
              <a:rPr lang="pl-PL" sz="2400" dirty="0" smtClean="0"/>
              <a:t>(transport własny, podmioty zewnętrzne),</a:t>
            </a:r>
          </a:p>
          <a:p>
            <a:pPr lvl="0"/>
            <a:r>
              <a:rPr lang="pl-PL" sz="2400" dirty="0" smtClean="0"/>
              <a:t>Odśnieżanie  – powierzchnie komunikacyjne i dachy (wskazanie podmiotów i zakresu świadczeń),</a:t>
            </a:r>
          </a:p>
          <a:p>
            <a:pPr lvl="0"/>
            <a:r>
              <a:rPr lang="pl-PL" sz="2400" dirty="0" smtClean="0"/>
              <a:t>Zaopatrzenie w produkty lecznicze i środki farmaceutyczne,</a:t>
            </a:r>
          </a:p>
          <a:p>
            <a:pPr lvl="0"/>
            <a:r>
              <a:rPr lang="pl-PL" sz="2400" dirty="0" smtClean="0"/>
              <a:t>Ochrona fizyczna obiektów ( w tym zagrożenia asymetryczne - terroryzm).</a:t>
            </a:r>
          </a:p>
          <a:p>
            <a:endParaRPr lang="pl-PL" sz="2400" dirty="0" smtClean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Szkolenie Obronne 14 grudnia 2012 rok</a:t>
            </a:r>
            <a:endParaRPr lang="pl-PL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90488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4100" name="Symbol zastępczy zawartości 5"/>
          <p:cNvSpPr txBox="1">
            <a:spLocks/>
          </p:cNvSpPr>
          <p:nvPr/>
        </p:nvSpPr>
        <p:spPr bwMode="auto">
          <a:xfrm>
            <a:off x="285750" y="1357313"/>
            <a:ext cx="8572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pl-PL" sz="2400">
              <a:latin typeface="Calibri" pitchFamily="34" charset="0"/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4716016" y="260648"/>
            <a:ext cx="4248472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b="1" dirty="0" smtClean="0"/>
              <a:t>LUTY</a:t>
            </a:r>
            <a:endParaRPr lang="pl-PL" b="1" dirty="0"/>
          </a:p>
        </p:txBody>
      </p:sp>
      <p:sp>
        <p:nvSpPr>
          <p:cNvPr id="4101" name="Symbol zastępczy zawartości 5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 algn="ctr" eaLnBrk="1" hangingPunct="1">
              <a:buNone/>
            </a:pPr>
            <a:r>
              <a:rPr lang="pl-PL" b="1" dirty="0" smtClean="0"/>
              <a:t>Wojewódzkie  Centrum  Szpitalne  Kotliny Jeleniogórskiej</a:t>
            </a:r>
          </a:p>
          <a:p>
            <a:pPr algn="ctr" eaLnBrk="1" hangingPunct="1">
              <a:buNone/>
            </a:pPr>
            <a:r>
              <a:rPr lang="pl-PL" b="1" dirty="0" smtClean="0"/>
              <a:t>28 luty 2012 </a:t>
            </a:r>
          </a:p>
          <a:p>
            <a:pPr algn="ctr" eaLnBrk="1" hangingPunct="1">
              <a:buNone/>
            </a:pPr>
            <a:endParaRPr lang="pl-PL" b="1" dirty="0" smtClean="0"/>
          </a:p>
          <a:p>
            <a:pPr algn="ctr" eaLnBrk="1" hangingPunct="1">
              <a:buNone/>
            </a:pPr>
            <a:r>
              <a:rPr lang="pl-PL" b="1" dirty="0" smtClean="0"/>
              <a:t>Zespół Profilaktyki i Rehabilitacji w Janowicach Wielkich </a:t>
            </a:r>
          </a:p>
          <a:p>
            <a:pPr algn="ctr" eaLnBrk="1" hangingPunct="1">
              <a:buNone/>
            </a:pPr>
            <a:r>
              <a:rPr lang="pl-PL" b="1" dirty="0" smtClean="0"/>
              <a:t>28 luty 2012</a:t>
            </a:r>
          </a:p>
          <a:p>
            <a:pPr algn="ctr" eaLnBrk="1" hangingPunct="1">
              <a:buNone/>
            </a:pPr>
            <a:endParaRPr lang="pl-PL" sz="2800" b="1" dirty="0" smtClean="0"/>
          </a:p>
          <a:p>
            <a:pPr algn="ctr" eaLnBrk="1" hangingPunct="1">
              <a:buNone/>
            </a:pPr>
            <a:endParaRPr lang="pl-PL" sz="2400" b="1" dirty="0" smtClean="0"/>
          </a:p>
          <a:p>
            <a:pPr algn="ctr" eaLnBrk="1" hangingPunct="1">
              <a:buNone/>
            </a:pPr>
            <a:endParaRPr lang="pl-PL" sz="2400" b="1" dirty="0" smtClean="0"/>
          </a:p>
          <a:p>
            <a:pPr algn="ctr" eaLnBrk="1" hangingPunct="1">
              <a:buNone/>
            </a:pPr>
            <a:endParaRPr lang="pl-PL" sz="2400" b="1" dirty="0" smtClean="0"/>
          </a:p>
          <a:p>
            <a:pPr algn="ctr" eaLnBrk="1" hangingPunct="1">
              <a:buNone/>
            </a:pPr>
            <a:endParaRPr lang="pl-PL" sz="2400" b="1" dirty="0" smtClean="0"/>
          </a:p>
          <a:p>
            <a:pPr algn="ctr" eaLnBrk="1" hangingPunct="1">
              <a:buNone/>
            </a:pPr>
            <a:endParaRPr lang="pl-PL" sz="2400" b="1" dirty="0" smtClean="0"/>
          </a:p>
          <a:p>
            <a:pPr algn="ctr" eaLnBrk="1" hangingPunct="1">
              <a:buNone/>
            </a:pPr>
            <a:endParaRPr lang="pl-PL" sz="2400" dirty="0" smtClean="0"/>
          </a:p>
          <a:p>
            <a:pPr algn="ctr" eaLnBrk="1" hangingPunct="1">
              <a:buNone/>
            </a:pPr>
            <a:endParaRPr lang="pl-PL" sz="4000" b="1" dirty="0" smtClean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Szkolenie Obronne 14 grudnia 2012 rok</a:t>
            </a:r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60032" y="274638"/>
            <a:ext cx="3826768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 smtClean="0"/>
              <a:t>MARZEC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algn="ctr" eaLnBrk="1" hangingPunct="1">
              <a:buNone/>
            </a:pPr>
            <a:endParaRPr lang="pl-PL" b="1" dirty="0" smtClean="0"/>
          </a:p>
          <a:p>
            <a:pPr algn="ctr" eaLnBrk="1" hangingPunct="1">
              <a:buNone/>
            </a:pPr>
            <a:endParaRPr lang="pl-PL" b="1" dirty="0" smtClean="0"/>
          </a:p>
          <a:p>
            <a:pPr algn="ctr" eaLnBrk="1" hangingPunct="1">
              <a:buNone/>
            </a:pPr>
            <a:r>
              <a:rPr lang="pl-PL" b="1" dirty="0" smtClean="0"/>
              <a:t>Wojewódzki Szpital dla Nerwowo i Psychicznie Chorych w Lubiążu</a:t>
            </a:r>
          </a:p>
          <a:p>
            <a:pPr algn="ctr" eaLnBrk="1" hangingPunct="1">
              <a:buNone/>
            </a:pPr>
            <a:r>
              <a:rPr lang="pl-PL" b="1" dirty="0" smtClean="0"/>
              <a:t>19 marca 2012</a:t>
            </a:r>
          </a:p>
          <a:p>
            <a:pPr algn="ctr" eaLnBrk="1" hangingPunct="1">
              <a:buNone/>
            </a:pPr>
            <a:endParaRPr lang="pl-PL" b="1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Szkolenie Obronne 14 grudnia 2012 rok</a:t>
            </a:r>
            <a:endParaRPr lang="pl-PL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60032" y="274638"/>
            <a:ext cx="3826768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 smtClean="0"/>
              <a:t>KWIECIEŃ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algn="ctr" eaLnBrk="1" hangingPunct="1">
              <a:buNone/>
            </a:pPr>
            <a:endParaRPr lang="pl-PL" b="1" dirty="0" smtClean="0"/>
          </a:p>
          <a:p>
            <a:pPr algn="ctr" eaLnBrk="1" hangingPunct="1">
              <a:buNone/>
            </a:pPr>
            <a:endParaRPr lang="pl-PL" b="1" dirty="0" smtClean="0"/>
          </a:p>
          <a:p>
            <a:pPr algn="ctr" eaLnBrk="1" hangingPunct="1">
              <a:buNone/>
            </a:pPr>
            <a:r>
              <a:rPr lang="pl-PL" b="1" dirty="0" smtClean="0"/>
              <a:t>Wojewódzki Szpital Specjalistyczny </a:t>
            </a:r>
            <a:br>
              <a:rPr lang="pl-PL" b="1" dirty="0" smtClean="0"/>
            </a:br>
            <a:r>
              <a:rPr lang="pl-PL" b="1" dirty="0" smtClean="0"/>
              <a:t>im. J. </a:t>
            </a:r>
            <a:r>
              <a:rPr lang="pl-PL" b="1" dirty="0" err="1" smtClean="0"/>
              <a:t>Gromkowskiego</a:t>
            </a:r>
            <a:r>
              <a:rPr lang="pl-PL" b="1" dirty="0" smtClean="0"/>
              <a:t> we Wrocławiu</a:t>
            </a:r>
          </a:p>
          <a:p>
            <a:pPr algn="ctr" eaLnBrk="1" hangingPunct="1">
              <a:buNone/>
            </a:pPr>
            <a:r>
              <a:rPr lang="pl-PL" b="1" dirty="0" smtClean="0"/>
              <a:t>23 kwietnia 2012</a:t>
            </a:r>
          </a:p>
          <a:p>
            <a:pPr algn="ctr" eaLnBrk="1" hangingPunct="1">
              <a:buNone/>
            </a:pPr>
            <a:endParaRPr lang="pl-PL" b="1" dirty="0" smtClean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Szkolenie Obronne 14 grudnia 2012 rok</a:t>
            </a:r>
            <a:endParaRPr lang="pl-PL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5004048" y="274638"/>
            <a:ext cx="3682752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b="1" dirty="0" smtClean="0"/>
              <a:t>MAJ</a:t>
            </a:r>
            <a:endParaRPr lang="pl-PL" b="1" dirty="0"/>
          </a:p>
        </p:txBody>
      </p:sp>
      <p:sp>
        <p:nvSpPr>
          <p:cNvPr id="6146" name="Symbol zastępczy zawartości 5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algn="ctr" eaLnBrk="1" hangingPunct="1">
              <a:buNone/>
            </a:pPr>
            <a:endParaRPr lang="pl-PL" b="1" dirty="0" smtClean="0"/>
          </a:p>
          <a:p>
            <a:pPr algn="ctr" eaLnBrk="1" hangingPunct="1">
              <a:buNone/>
            </a:pPr>
            <a:r>
              <a:rPr lang="pl-PL" b="1" dirty="0" smtClean="0"/>
              <a:t>Wojewódzki Szpital Specjalistyczny we Wrocławiu</a:t>
            </a:r>
          </a:p>
          <a:p>
            <a:pPr algn="ctr" eaLnBrk="1" hangingPunct="1">
              <a:buNone/>
            </a:pPr>
            <a:r>
              <a:rPr lang="pl-PL" b="1" dirty="0" smtClean="0"/>
              <a:t>09 maja 2012</a:t>
            </a:r>
          </a:p>
          <a:p>
            <a:pPr algn="ctr" eaLnBrk="1" hangingPunct="1">
              <a:buNone/>
            </a:pPr>
            <a:endParaRPr lang="pl-PL" b="1" dirty="0" smtClean="0"/>
          </a:p>
          <a:p>
            <a:pPr algn="ctr" eaLnBrk="1" hangingPunct="1">
              <a:buNone/>
            </a:pPr>
            <a:r>
              <a:rPr lang="pl-PL" b="1" dirty="0" smtClean="0"/>
              <a:t>Wojewódzki Szpital Specjalistyczny dla Nerwowo i Psychicznie Chorych w Bolesławcu</a:t>
            </a:r>
          </a:p>
          <a:p>
            <a:pPr algn="ctr" eaLnBrk="1" hangingPunct="1">
              <a:buNone/>
            </a:pPr>
            <a:r>
              <a:rPr lang="pl-PL" b="1" dirty="0" smtClean="0"/>
              <a:t>18 maja 2012</a:t>
            </a:r>
          </a:p>
          <a:p>
            <a:pPr algn="ctr" eaLnBrk="1" hangingPunct="1">
              <a:buNone/>
            </a:pPr>
            <a:endParaRPr lang="pl-PL" sz="2400" b="1" dirty="0" smtClean="0"/>
          </a:p>
          <a:p>
            <a:pPr algn="ctr" eaLnBrk="1" hangingPunct="1">
              <a:buNone/>
            </a:pPr>
            <a:endParaRPr lang="pl-PL" sz="2400" b="1" dirty="0" smtClean="0"/>
          </a:p>
          <a:p>
            <a:pPr algn="ctr" eaLnBrk="1" hangingPunct="1">
              <a:buNone/>
            </a:pPr>
            <a:endParaRPr lang="pl-PL" sz="2400" b="1" dirty="0" smtClean="0"/>
          </a:p>
          <a:p>
            <a:pPr algn="ctr" eaLnBrk="1" hangingPunct="1">
              <a:buNone/>
            </a:pPr>
            <a:endParaRPr lang="pl-PL" sz="2800" b="1" dirty="0" smtClean="0"/>
          </a:p>
          <a:p>
            <a:pPr algn="ctr" eaLnBrk="1" hangingPunct="1">
              <a:buNone/>
            </a:pPr>
            <a:endParaRPr lang="pl-PL" sz="2800" b="1" dirty="0" smtClean="0"/>
          </a:p>
          <a:p>
            <a:pPr algn="ctr" eaLnBrk="1" hangingPunct="1">
              <a:buNone/>
            </a:pPr>
            <a:endParaRPr lang="pl-PL" sz="2400" b="1" dirty="0" smtClean="0"/>
          </a:p>
          <a:p>
            <a:pPr algn="ctr" eaLnBrk="1" hangingPunct="1">
              <a:buNone/>
            </a:pPr>
            <a:endParaRPr lang="pl-PL" sz="2200" b="1" dirty="0" smtClean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Szkolenie Obronne 14 grudnia 2012 rok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000250" y="90488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067944" y="332656"/>
            <a:ext cx="4608512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 smtClean="0"/>
              <a:t>CZERWIEC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endParaRPr lang="pl-PL" b="1" dirty="0" smtClean="0"/>
          </a:p>
          <a:p>
            <a:pPr algn="ctr" eaLnBrk="1" hangingPunct="1">
              <a:buNone/>
            </a:pPr>
            <a:endParaRPr lang="pl-PL" b="1" dirty="0" smtClean="0"/>
          </a:p>
          <a:p>
            <a:pPr algn="ctr" eaLnBrk="1" hangingPunct="1">
              <a:buNone/>
            </a:pPr>
            <a:r>
              <a:rPr lang="pl-PL" b="1" dirty="0" smtClean="0"/>
              <a:t>Wojewódzki  Szpital Psychiatryczny w Złotoryi</a:t>
            </a:r>
          </a:p>
          <a:p>
            <a:pPr algn="ctr" eaLnBrk="1" hangingPunct="1">
              <a:buNone/>
            </a:pPr>
            <a:r>
              <a:rPr lang="pl-PL" b="1" dirty="0" smtClean="0"/>
              <a:t>04 czerwca 2012</a:t>
            </a:r>
          </a:p>
          <a:p>
            <a:pPr algn="ctr" eaLnBrk="1" hangingPunct="1">
              <a:buNone/>
            </a:pPr>
            <a:endParaRPr lang="pl-PL" b="1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Szkolenie Obronne 14 grudnia 2012 rok</a:t>
            </a:r>
            <a:endParaRPr lang="pl-PL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UMWD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2839</TotalTime>
  <Words>456</Words>
  <Application>Microsoft Office PowerPoint</Application>
  <PresentationFormat>Pokaz na ekranie (4:3)</PresentationFormat>
  <Paragraphs>121</Paragraphs>
  <Slides>14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UMWD</vt:lpstr>
      <vt:lpstr>PODSUMOWANIE KONTROLI ZADAŃ OBRONNYCH PROWADZONYCH PRZEZ UMWD W PODMIOTACH LECZNICZYCH W ROKU 2012</vt:lpstr>
      <vt:lpstr> OBSZARY KONTROLI W PODMIOTACH LECZNICZYCH, DLA KTÓRYCH MARSZAŁEK WOJEWÓDZTWA DOLNOŚLĄSKIEGO JEST ORGANEM ZAŁOŻYCIELSKIM. </vt:lpstr>
      <vt:lpstr> OBSZARY KONTROLI W PODMIOTACH LECZNICZYCH, DLA KTÓRYCH MARSZAŁEK WOJEWÓDZTWA DOLNOŚLĄSKIEGO JEST ORGANEM ZAŁOŻYCIELSKIM. </vt:lpstr>
      <vt:lpstr> OBSZARY KONTROLI W PODMIOTACH LECZNICZYCH, DLA KTÓRYCH MARSZAŁEK WOJEWÓDZTWA DOLNOŚLĄSKIEGO JEST ORGANEM ZAŁOŻYCIELSKIM. </vt:lpstr>
      <vt:lpstr>LUTY</vt:lpstr>
      <vt:lpstr>MARZEC</vt:lpstr>
      <vt:lpstr>KWIECIEŃ</vt:lpstr>
      <vt:lpstr>MAJ</vt:lpstr>
      <vt:lpstr>CZERWIEC </vt:lpstr>
      <vt:lpstr>LIPIEC</vt:lpstr>
      <vt:lpstr>SIERPIEŃ</vt:lpstr>
      <vt:lpstr>WRZESIEŃ </vt:lpstr>
      <vt:lpstr>PAŹDZIERNIK</vt:lpstr>
      <vt:lpstr>Slajd 14</vt:lpstr>
    </vt:vector>
  </TitlesOfParts>
  <Company>SONIK &amp; SONIK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</dc:creator>
  <cp:lastModifiedBy>snowinski</cp:lastModifiedBy>
  <cp:revision>619</cp:revision>
  <dcterms:created xsi:type="dcterms:W3CDTF">2009-02-11T21:52:18Z</dcterms:created>
  <dcterms:modified xsi:type="dcterms:W3CDTF">2012-12-13T10:50:22Z</dcterms:modified>
</cp:coreProperties>
</file>